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6" r:id="rId2"/>
    <p:sldId id="286" r:id="rId3"/>
    <p:sldId id="259" r:id="rId4"/>
    <p:sldId id="302" r:id="rId5"/>
    <p:sldId id="303" r:id="rId6"/>
    <p:sldId id="285" r:id="rId7"/>
    <p:sldId id="295" r:id="rId8"/>
    <p:sldId id="296" r:id="rId9"/>
    <p:sldId id="297" r:id="rId10"/>
    <p:sldId id="299" r:id="rId11"/>
    <p:sldId id="300" r:id="rId12"/>
    <p:sldId id="301" r:id="rId13"/>
    <p:sldId id="282" r:id="rId14"/>
    <p:sldId id="307" r:id="rId15"/>
    <p:sldId id="311" r:id="rId16"/>
    <p:sldId id="271" r:id="rId17"/>
    <p:sldId id="308" r:id="rId18"/>
    <p:sldId id="309" r:id="rId19"/>
    <p:sldId id="310" r:id="rId20"/>
    <p:sldId id="30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80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7" autoAdjust="0"/>
    <p:restoredTop sz="91434" autoAdjust="0"/>
  </p:normalViewPr>
  <p:slideViewPr>
    <p:cSldViewPr>
      <p:cViewPr varScale="1">
        <p:scale>
          <a:sx n="42" d="100"/>
          <a:sy n="42" d="100"/>
        </p:scale>
        <p:origin x="12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2F64D-A8E4-47E8-8C2B-09F0CEAA1E70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21093-D375-492D-A64B-5970316D2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9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21093-D375-492D-A64B-5970316D2F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66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104FC1-40A2-42D2-AE36-EFFEC6AEA03E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855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104FC1-40A2-42D2-AE36-EFFEC6AEA03E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8753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104FC1-40A2-42D2-AE36-EFFEC6AEA03E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15059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104FC1-40A2-42D2-AE36-EFFEC6AEA03E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37308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104FC1-40A2-42D2-AE36-EFFEC6AEA03E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846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104FC1-40A2-42D2-AE36-EFFEC6AEA03E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095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21093-D375-492D-A64B-5970316D2F3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0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9DF69-F7A5-4DF5-BC75-E0BC80F999B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861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733B4-C2E3-451F-BD6F-5D14AF80B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181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B582A-9ABF-4D8F-88AE-94C553BD592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57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1135D-03DB-4900-B941-5ED887AC8FD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549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0E61C-2E36-444B-A23E-69D12293F39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152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D634B-BBE3-417D-A5FC-76055AED13C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306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D78BB-0443-4036-AF88-554CB8A1D07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324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FB97D-E22A-4245-BD1C-7547D612156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119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1561E-6B86-458A-94D7-65EF3FC08BA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19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4B3F4-0967-4342-99B1-7A1ADFDF172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976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146AF-969E-41A5-BF4A-4175A25AE8D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166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953281F-A510-44DA-8877-D971261D1A7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7.pn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jpeg"/><Relationship Id="rId11" Type="http://schemas.openxmlformats.org/officeDocument/2006/relationships/image" Target="../media/image53.png"/><Relationship Id="rId5" Type="http://schemas.openxmlformats.org/officeDocument/2006/relationships/image" Target="../media/image39.jpeg"/><Relationship Id="rId10" Type="http://schemas.openxmlformats.org/officeDocument/2006/relationships/image" Target="../media/image52.jpg"/><Relationship Id="rId4" Type="http://schemas.openxmlformats.org/officeDocument/2006/relationships/image" Target="../media/image38.png"/><Relationship Id="rId9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jpeg"/><Relationship Id="rId11" Type="http://schemas.openxmlformats.org/officeDocument/2006/relationships/image" Target="../media/image56.jpeg"/><Relationship Id="rId5" Type="http://schemas.openxmlformats.org/officeDocument/2006/relationships/image" Target="../media/image39.jpeg"/><Relationship Id="rId10" Type="http://schemas.openxmlformats.org/officeDocument/2006/relationships/image" Target="../media/image55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12" Type="http://schemas.openxmlformats.org/officeDocument/2006/relationships/image" Target="../media/image5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11" Type="http://schemas.openxmlformats.org/officeDocument/2006/relationships/image" Target="../media/image57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8.png"/><Relationship Id="rId7" Type="http://schemas.openxmlformats.org/officeDocument/2006/relationships/hyperlink" Target="&#36719;&#24037;&#20027;&#39029;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gif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8.png"/><Relationship Id="rId7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10" Type="http://schemas.openxmlformats.org/officeDocument/2006/relationships/image" Target="../media/image67.png"/><Relationship Id="rId4" Type="http://schemas.openxmlformats.org/officeDocument/2006/relationships/image" Target="../media/image6.png"/><Relationship Id="rId9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0.gif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0.gif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7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60.gif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.png"/><Relationship Id="rId7" Type="http://schemas.openxmlformats.org/officeDocument/2006/relationships/image" Target="../media/image7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36.png"/><Relationship Id="rId10" Type="http://schemas.openxmlformats.org/officeDocument/2006/relationships/image" Target="../media/image78.png"/><Relationship Id="rId4" Type="http://schemas.openxmlformats.org/officeDocument/2006/relationships/image" Target="../media/image7.png"/><Relationship Id="rId9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" y="857250"/>
            <a:ext cx="9138047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1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47" y="856059"/>
            <a:ext cx="9190435" cy="516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2564904"/>
            <a:ext cx="4442222" cy="130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1-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72" y="857250"/>
            <a:ext cx="4189809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1-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35" y="-542925"/>
            <a:ext cx="286940" cy="40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1-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593057"/>
            <a:ext cx="288131" cy="40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753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311150" y="1330326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41" y="757656"/>
            <a:ext cx="1874531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81014" y="807245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TextBox 22"/>
          <p:cNvSpPr>
            <a:spLocks noChangeArrowheads="1"/>
          </p:cNvSpPr>
          <p:nvPr/>
        </p:nvSpPr>
        <p:spPr bwMode="auto">
          <a:xfrm>
            <a:off x="659503" y="777904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3" y="2276872"/>
            <a:ext cx="2791215" cy="34675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36" y="2060848"/>
            <a:ext cx="2098764" cy="3877991"/>
          </a:xfrm>
          <a:prstGeom prst="rect">
            <a:avLst/>
          </a:prstGeom>
        </p:spPr>
      </p:pic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409600" y="1638981"/>
            <a:ext cx="16368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Arial" panose="020B0604020202020204" pitchFamily="34" charset="0"/>
              </a:rPr>
              <a:t>服务端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65" name="矩形 1"/>
          <p:cNvSpPr>
            <a:spLocks noChangeArrowheads="1"/>
          </p:cNvSpPr>
          <p:nvPr/>
        </p:nvSpPr>
        <p:spPr bwMode="auto">
          <a:xfrm>
            <a:off x="6073636" y="1638981"/>
            <a:ext cx="16368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17832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311150" y="1330326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41" y="757656"/>
            <a:ext cx="1874531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81014" y="807245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TextBox 22"/>
          <p:cNvSpPr>
            <a:spLocks noChangeArrowheads="1"/>
          </p:cNvSpPr>
          <p:nvPr/>
        </p:nvSpPr>
        <p:spPr bwMode="auto">
          <a:xfrm>
            <a:off x="659503" y="777904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80" y="1587574"/>
            <a:ext cx="7200800" cy="4094015"/>
          </a:xfrm>
          <a:prstGeom prst="rect">
            <a:avLst/>
          </a:prstGeom>
        </p:spPr>
      </p:pic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311150" y="1443832"/>
            <a:ext cx="21726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Arial" panose="020B0604020202020204" pitchFamily="34" charset="0"/>
              </a:rPr>
              <a:t>服务端</a:t>
            </a:r>
            <a:r>
              <a:rPr lang="en-US" altLang="zh-CN" sz="2000" dirty="0" smtClean="0">
                <a:latin typeface="Arial" panose="020B0604020202020204" pitchFamily="34" charset="0"/>
              </a:rPr>
              <a:t>UML</a:t>
            </a:r>
            <a:r>
              <a:rPr lang="zh-CN" altLang="en-US" sz="2000" dirty="0" smtClean="0">
                <a:latin typeface="Arial" panose="020B0604020202020204" pitchFamily="34" charset="0"/>
              </a:rPr>
              <a:t>类图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311150" y="1330326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41" y="757656"/>
            <a:ext cx="1874531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81014" y="807245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TextBox 22"/>
          <p:cNvSpPr>
            <a:spLocks noChangeArrowheads="1"/>
          </p:cNvSpPr>
          <p:nvPr/>
        </p:nvSpPr>
        <p:spPr bwMode="auto">
          <a:xfrm>
            <a:off x="659503" y="777904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311150" y="1443832"/>
            <a:ext cx="21726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客户端</a:t>
            </a:r>
            <a:r>
              <a:rPr lang="en-US" altLang="zh-CN" sz="2000" dirty="0" smtClean="0">
                <a:latin typeface="Arial" panose="020B0604020202020204" pitchFamily="34" charset="0"/>
              </a:rPr>
              <a:t>UML</a:t>
            </a:r>
            <a:r>
              <a:rPr lang="zh-CN" altLang="en-US" sz="2000" dirty="0" smtClean="0">
                <a:latin typeface="Arial" panose="020B0604020202020204" pitchFamily="34" charset="0"/>
              </a:rPr>
              <a:t>类图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1843942"/>
            <a:ext cx="8496300" cy="409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311150" y="1330326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41" y="757656"/>
            <a:ext cx="1874531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81014" y="807245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TextBox 22"/>
          <p:cNvSpPr>
            <a:spLocks noChangeArrowheads="1"/>
          </p:cNvSpPr>
          <p:nvPr/>
        </p:nvSpPr>
        <p:spPr bwMode="auto">
          <a:xfrm>
            <a:off x="659503" y="777904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2250421"/>
            <a:ext cx="8459747" cy="3688417"/>
          </a:xfrm>
          <a:prstGeom prst="rect">
            <a:avLst/>
          </a:prstGeom>
        </p:spPr>
      </p:pic>
      <p:sp>
        <p:nvSpPr>
          <p:cNvPr id="16" name="矩形 36"/>
          <p:cNvSpPr>
            <a:spLocks noChangeArrowheads="1"/>
          </p:cNvSpPr>
          <p:nvPr/>
        </p:nvSpPr>
        <p:spPr bwMode="auto">
          <a:xfrm>
            <a:off x="350839" y="1336676"/>
            <a:ext cx="3877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dirty="0" smtClean="0">
                <a:latin typeface="Arial" panose="020B0604020202020204" pitchFamily="34" charset="0"/>
              </a:rPr>
              <a:t>鼠标控制数据流图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311150" y="1330326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41" y="757656"/>
            <a:ext cx="1874531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81014" y="807245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TextBox 22"/>
          <p:cNvSpPr>
            <a:spLocks noChangeArrowheads="1"/>
          </p:cNvSpPr>
          <p:nvPr/>
        </p:nvSpPr>
        <p:spPr bwMode="auto">
          <a:xfrm>
            <a:off x="659503" y="777904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80" y="2482874"/>
            <a:ext cx="8504369" cy="3455965"/>
          </a:xfrm>
          <a:prstGeom prst="rect">
            <a:avLst/>
          </a:prstGeom>
        </p:spPr>
      </p:pic>
      <p:sp>
        <p:nvSpPr>
          <p:cNvPr id="16" name="矩形 36"/>
          <p:cNvSpPr>
            <a:spLocks noChangeArrowheads="1"/>
          </p:cNvSpPr>
          <p:nvPr/>
        </p:nvSpPr>
        <p:spPr bwMode="auto">
          <a:xfrm>
            <a:off x="350839" y="1336676"/>
            <a:ext cx="3877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latin typeface="Arial" panose="020B0604020202020204" pitchFamily="34" charset="0"/>
              </a:rPr>
              <a:t>屏幕</a:t>
            </a:r>
            <a:r>
              <a:rPr lang="zh-CN" altLang="en-US" sz="3600" smtClean="0">
                <a:latin typeface="Arial" panose="020B0604020202020204" pitchFamily="34" charset="0"/>
              </a:rPr>
              <a:t>控制数据</a:t>
            </a:r>
            <a:r>
              <a:rPr lang="zh-CN" altLang="en-US" sz="3600" dirty="0" smtClean="0">
                <a:latin typeface="Arial" panose="020B0604020202020204" pitchFamily="34" charset="0"/>
              </a:rPr>
              <a:t>流图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314326" y="1296526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矩形 6"/>
          <p:cNvSpPr>
            <a:spLocks noChangeArrowheads="1"/>
          </p:cNvSpPr>
          <p:nvPr/>
        </p:nvSpPr>
        <p:spPr bwMode="auto">
          <a:xfrm>
            <a:off x="19051" y="865189"/>
            <a:ext cx="9161463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6" name="图片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09" y="757239"/>
            <a:ext cx="2296339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9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0" name="TextBox 22"/>
          <p:cNvSpPr>
            <a:spLocks noChangeArrowheads="1"/>
          </p:cNvSpPr>
          <p:nvPr/>
        </p:nvSpPr>
        <p:spPr bwMode="auto">
          <a:xfrm>
            <a:off x="659503" y="777904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1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41" y="2204864"/>
            <a:ext cx="1600039" cy="13959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04920" y="3660592"/>
            <a:ext cx="140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</a:t>
            </a:r>
            <a:r>
              <a:rPr lang="zh-CN" altLang="en-US" dirty="0" smtClean="0"/>
              <a:t>卓手机客户端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apk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95" y="1820971"/>
            <a:ext cx="1416090" cy="17798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99154" y="3736039"/>
            <a:ext cx="164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服务端</a:t>
            </a:r>
            <a:r>
              <a:rPr lang="en-US" altLang="zh-CN" dirty="0" smtClean="0"/>
              <a:t>.jar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3375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311150" y="1339851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矩形 6"/>
          <p:cNvSpPr>
            <a:spLocks noChangeArrowheads="1"/>
          </p:cNvSpPr>
          <p:nvPr/>
        </p:nvSpPr>
        <p:spPr bwMode="auto">
          <a:xfrm>
            <a:off x="19051" y="865189"/>
            <a:ext cx="9161463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45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1443039"/>
            <a:ext cx="2384425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2660650"/>
            <a:ext cx="1643062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2220914"/>
            <a:ext cx="516255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778" y="2514199"/>
            <a:ext cx="352742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962150"/>
            <a:ext cx="19383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6" name="图片 4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09" y="757239"/>
            <a:ext cx="2296339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9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0" name="TextBox 22"/>
          <p:cNvSpPr>
            <a:spLocks noChangeArrowheads="1"/>
          </p:cNvSpPr>
          <p:nvPr/>
        </p:nvSpPr>
        <p:spPr bwMode="auto">
          <a:xfrm>
            <a:off x="659503" y="777904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1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962150"/>
            <a:ext cx="1929398" cy="3352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948648"/>
            <a:ext cx="1929398" cy="336630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951794"/>
            <a:ext cx="1929398" cy="336315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9" y="1952314"/>
            <a:ext cx="1961239" cy="336263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24" y="1948648"/>
            <a:ext cx="1961239" cy="336630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83" y="1948648"/>
            <a:ext cx="1961239" cy="336630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24" y="1962150"/>
            <a:ext cx="2023176" cy="33528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5" y="1962150"/>
            <a:ext cx="1984522" cy="33528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5" y="1962150"/>
            <a:ext cx="1936092" cy="33528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62" y="2660650"/>
            <a:ext cx="2411281" cy="1768224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95" y="3012452"/>
            <a:ext cx="1355682" cy="619347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61" y="2666249"/>
            <a:ext cx="2411281" cy="1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876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311150" y="1339851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矩形 6"/>
          <p:cNvSpPr>
            <a:spLocks noChangeArrowheads="1"/>
          </p:cNvSpPr>
          <p:nvPr/>
        </p:nvSpPr>
        <p:spPr bwMode="auto">
          <a:xfrm>
            <a:off x="19051" y="865189"/>
            <a:ext cx="9161463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45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94286" y="1712510"/>
            <a:ext cx="2163787" cy="399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2220914"/>
            <a:ext cx="516255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6" y="2451100"/>
            <a:ext cx="352742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78367" y="2091135"/>
            <a:ext cx="1795624" cy="310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6" name="图片 4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09" y="757239"/>
            <a:ext cx="2296339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9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0" name="TextBox 22"/>
          <p:cNvSpPr>
            <a:spLocks noChangeArrowheads="1"/>
          </p:cNvSpPr>
          <p:nvPr/>
        </p:nvSpPr>
        <p:spPr bwMode="auto">
          <a:xfrm>
            <a:off x="659503" y="777904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1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78368" y="2091132"/>
            <a:ext cx="1795626" cy="31059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347" y="1202902"/>
            <a:ext cx="3527425" cy="22436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78365" y="2053759"/>
            <a:ext cx="1795627" cy="31059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2" y="1253489"/>
            <a:ext cx="3527425" cy="22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326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314326" y="1347802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矩形 6"/>
          <p:cNvSpPr>
            <a:spLocks noChangeArrowheads="1"/>
          </p:cNvSpPr>
          <p:nvPr/>
        </p:nvSpPr>
        <p:spPr bwMode="auto">
          <a:xfrm>
            <a:off x="19051" y="865189"/>
            <a:ext cx="9161463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45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30070" y="1815274"/>
            <a:ext cx="2157414" cy="398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36" y="2228866"/>
            <a:ext cx="516255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793" y="2492897"/>
            <a:ext cx="3470255" cy="226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62972" y="2179730"/>
            <a:ext cx="1771108" cy="31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6" name="图片 4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09" y="757239"/>
            <a:ext cx="2296339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9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0" name="TextBox 22"/>
          <p:cNvSpPr>
            <a:spLocks noChangeArrowheads="1"/>
          </p:cNvSpPr>
          <p:nvPr/>
        </p:nvSpPr>
        <p:spPr bwMode="auto">
          <a:xfrm>
            <a:off x="659503" y="777904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1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51467" y="2193216"/>
            <a:ext cx="1794116" cy="31175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0"/>
          <a:stretch/>
        </p:blipFill>
        <p:spPr>
          <a:xfrm rot="16200000">
            <a:off x="5606473" y="1832349"/>
            <a:ext cx="2248479" cy="35695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62970" y="2179729"/>
            <a:ext cx="1771111" cy="31175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 t="7874" r="776" b="26376"/>
          <a:stretch/>
        </p:blipFill>
        <p:spPr>
          <a:xfrm>
            <a:off x="4946948" y="2491109"/>
            <a:ext cx="3568552" cy="225026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 t="7874" r="776" b="26376"/>
          <a:stretch/>
        </p:blipFill>
        <p:spPr>
          <a:xfrm>
            <a:off x="1008845" y="2837482"/>
            <a:ext cx="3068139" cy="17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119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311150" y="1339851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矩形 6"/>
          <p:cNvSpPr>
            <a:spLocks noChangeArrowheads="1"/>
          </p:cNvSpPr>
          <p:nvPr/>
        </p:nvSpPr>
        <p:spPr bwMode="auto">
          <a:xfrm>
            <a:off x="19051" y="865189"/>
            <a:ext cx="9161463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45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1443039"/>
            <a:ext cx="2384425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2660650"/>
            <a:ext cx="1643062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2220914"/>
            <a:ext cx="516255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6" y="2451100"/>
            <a:ext cx="352742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962150"/>
            <a:ext cx="19383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6" name="图片 4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09" y="757239"/>
            <a:ext cx="2296339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9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0" name="TextBox 22"/>
          <p:cNvSpPr>
            <a:spLocks noChangeArrowheads="1"/>
          </p:cNvSpPr>
          <p:nvPr/>
        </p:nvSpPr>
        <p:spPr bwMode="auto">
          <a:xfrm>
            <a:off x="659503" y="777904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1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21" y="1968420"/>
            <a:ext cx="1939642" cy="33465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3" y="1962150"/>
            <a:ext cx="1942500" cy="3352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94" y="2451100"/>
            <a:ext cx="3526907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051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311150" y="1330326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20"/>
          <p:cNvSpPr>
            <a:spLocks noChangeArrowheads="1"/>
          </p:cNvSpPr>
          <p:nvPr/>
        </p:nvSpPr>
        <p:spPr bwMode="auto">
          <a:xfrm>
            <a:off x="682932" y="822325"/>
            <a:ext cx="8064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项目计划</a:t>
            </a:r>
          </a:p>
        </p:txBody>
      </p:sp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4" y="757813"/>
            <a:ext cx="1770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2" name="TextBox 22"/>
          <p:cNvSpPr>
            <a:spLocks noChangeArrowheads="1"/>
          </p:cNvSpPr>
          <p:nvPr/>
        </p:nvSpPr>
        <p:spPr bwMode="auto">
          <a:xfrm>
            <a:off x="793875" y="777905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74663" y="836614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直接连接符 52"/>
          <p:cNvSpPr>
            <a:spLocks noChangeShapeType="1"/>
          </p:cNvSpPr>
          <p:nvPr/>
        </p:nvSpPr>
        <p:spPr bwMode="auto">
          <a:xfrm>
            <a:off x="6416676" y="3222625"/>
            <a:ext cx="1381125" cy="0"/>
          </a:xfrm>
          <a:prstGeom prst="line">
            <a:avLst/>
          </a:prstGeom>
          <a:noFill/>
          <a:ln w="9525">
            <a:solidFill>
              <a:srgbClr val="FFFFFF">
                <a:alpha val="2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25"/>
          <p:cNvSpPr>
            <a:spLocks noChangeArrowheads="1"/>
          </p:cNvSpPr>
          <p:nvPr/>
        </p:nvSpPr>
        <p:spPr bwMode="auto">
          <a:xfrm>
            <a:off x="4413250" y="4797425"/>
            <a:ext cx="33845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第一</a:t>
            </a:r>
            <a:r>
              <a:rPr lang="en-US" altLang="zh-CN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PPT</a:t>
            </a:r>
            <a:r>
              <a:rPr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模板网 </a:t>
            </a:r>
            <a:r>
              <a:rPr lang="en-US" altLang="zh-CN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WWW.1PPT.COM</a:t>
            </a:r>
            <a:endParaRPr lang="zh-CN" altLang="en-US" sz="16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pic>
        <p:nvPicPr>
          <p:cNvPr id="2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6" y="2556670"/>
            <a:ext cx="1520825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9" y="2925763"/>
            <a:ext cx="1811337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6" y="2825750"/>
            <a:ext cx="3808413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2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323850" y="1443039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矩形 6"/>
          <p:cNvSpPr>
            <a:spLocks noChangeArrowheads="1"/>
          </p:cNvSpPr>
          <p:nvPr/>
        </p:nvSpPr>
        <p:spPr bwMode="auto">
          <a:xfrm>
            <a:off x="19051" y="865189"/>
            <a:ext cx="9161463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45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57" y="1628800"/>
            <a:ext cx="768568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967" y="1949232"/>
            <a:ext cx="5185018" cy="284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6" name="图片 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09" y="757239"/>
            <a:ext cx="2296339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9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0" name="TextBox 22"/>
          <p:cNvSpPr>
            <a:spLocks noChangeArrowheads="1"/>
          </p:cNvSpPr>
          <p:nvPr/>
        </p:nvSpPr>
        <p:spPr bwMode="auto">
          <a:xfrm>
            <a:off x="659503" y="777904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1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2" name="图片 1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42" y="1949232"/>
            <a:ext cx="5282037" cy="28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106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626" y="772320"/>
            <a:ext cx="153107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2" name="TextBox 22"/>
          <p:cNvSpPr>
            <a:spLocks noChangeArrowheads="1"/>
          </p:cNvSpPr>
          <p:nvPr/>
        </p:nvSpPr>
        <p:spPr bwMode="auto">
          <a:xfrm>
            <a:off x="601592" y="764193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82792" y="835511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378"/>
            <a:ext cx="9900592" cy="552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1717596" y="1916832"/>
            <a:ext cx="6691853" cy="4248472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文件互传关键技术</a:t>
            </a:r>
            <a:endParaRPr lang="en-US" altLang="zh-CN" sz="3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11" y="4214069"/>
            <a:ext cx="320372" cy="40488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59" y="2550176"/>
            <a:ext cx="1502831" cy="11584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52" y="2498695"/>
            <a:ext cx="1535184" cy="11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8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4" descr="\\MAGNUM\Projects\Microsoft\Cloud Power FY12\Design\ICONS_PNG\Private_Cloud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45" y="3197327"/>
            <a:ext cx="1475324" cy="147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378"/>
            <a:ext cx="9900592" cy="552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1696571" y="1916832"/>
            <a:ext cx="6691853" cy="4248472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626" y="772320"/>
            <a:ext cx="153107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2" name="TextBox 22"/>
          <p:cNvSpPr>
            <a:spLocks noChangeArrowheads="1"/>
          </p:cNvSpPr>
          <p:nvPr/>
        </p:nvSpPr>
        <p:spPr bwMode="auto">
          <a:xfrm>
            <a:off x="601592" y="764193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82792" y="835511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5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31" y="2643926"/>
            <a:ext cx="1513528" cy="27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菱形 55"/>
          <p:cNvSpPr/>
          <p:nvPr/>
        </p:nvSpPr>
        <p:spPr>
          <a:xfrm>
            <a:off x="4229876" y="2533358"/>
            <a:ext cx="3137248" cy="2916362"/>
          </a:xfrm>
          <a:prstGeom prst="diamond">
            <a:avLst/>
          </a:prstGeom>
          <a:solidFill>
            <a:srgbClr val="CA7AFB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5803005" y="2481427"/>
            <a:ext cx="3585469" cy="1137322"/>
            <a:chOff x="3194299" y="1664382"/>
            <a:chExt cx="6194176" cy="2113065"/>
          </a:xfrm>
        </p:grpSpPr>
        <p:sp>
          <p:nvSpPr>
            <p:cNvPr id="58" name="任意多边形 57"/>
            <p:cNvSpPr/>
            <p:nvPr/>
          </p:nvSpPr>
          <p:spPr>
            <a:xfrm>
              <a:off x="3194299" y="1664382"/>
              <a:ext cx="3210534" cy="2113065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-485121"/>
                <a:satOff val="-27976"/>
                <a:lumOff val="2876"/>
                <a:alphaOff val="0"/>
              </a:schemeClr>
            </a:effectRef>
            <a:fontRef idx="minor">
              <a:schemeClr val="lt1"/>
            </a:fontRef>
          </p:style>
          <p:txBody>
            <a:bodyPr lIns="209842" tIns="209842" rIns="209842" bIns="209842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进度条的使用   </a:t>
              </a:r>
              <a:endParaRPr lang="zh-CN" altLang="en-US" sz="2800" dirty="0"/>
            </a:p>
          </p:txBody>
        </p:sp>
        <p:pic>
          <p:nvPicPr>
            <p:cNvPr id="59" name="图片 1"/>
            <p:cNvPicPr>
              <a:picLocks noChangeAspect="1"/>
            </p:cNvPicPr>
            <p:nvPr/>
          </p:nvPicPr>
          <p:blipFill>
            <a:blip r:embed="rId7" cstate="print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75" y="2559050"/>
              <a:ext cx="876300" cy="87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3996726" y="4009041"/>
            <a:ext cx="2389696" cy="1863122"/>
            <a:chOff x="1755696" y="2409695"/>
            <a:chExt cx="4127579" cy="3462468"/>
          </a:xfrm>
        </p:grpSpPr>
        <p:sp>
          <p:nvSpPr>
            <p:cNvPr id="61" name="任意多边形 60"/>
            <p:cNvSpPr/>
            <p:nvPr/>
          </p:nvSpPr>
          <p:spPr>
            <a:xfrm>
              <a:off x="1755696" y="2409695"/>
              <a:ext cx="2994834" cy="1859712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-970242"/>
                <a:satOff val="-55952"/>
                <a:lumOff val="5752"/>
                <a:alphaOff val="0"/>
              </a:schemeClr>
            </a:effectRef>
            <a:fontRef idx="minor">
              <a:schemeClr val="lt1"/>
            </a:fontRef>
          </p:style>
          <p:txBody>
            <a:bodyPr lIns="209842" tIns="209842" rIns="209842" bIns="209842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读取文件系统   </a:t>
              </a:r>
              <a:endParaRPr lang="zh-CN" altLang="en-US" sz="2800" dirty="0"/>
            </a:p>
          </p:txBody>
        </p:sp>
        <p:pic>
          <p:nvPicPr>
            <p:cNvPr id="62" name="图片 3"/>
            <p:cNvPicPr>
              <a:picLocks noChangeAspect="1"/>
            </p:cNvPicPr>
            <p:nvPr/>
          </p:nvPicPr>
          <p:blipFill>
            <a:blip r:embed="rId8" cstate="print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8" y="4714875"/>
              <a:ext cx="1157287" cy="1157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3996726" y="2492023"/>
            <a:ext cx="1795624" cy="1137322"/>
            <a:chOff x="4965661" y="1225444"/>
            <a:chExt cx="2113280" cy="2113279"/>
          </a:xfrm>
        </p:grpSpPr>
        <p:sp>
          <p:nvSpPr>
            <p:cNvPr id="64" name="任意多边形 63"/>
            <p:cNvSpPr/>
            <p:nvPr/>
          </p:nvSpPr>
          <p:spPr>
            <a:xfrm>
              <a:off x="4965661" y="1225444"/>
              <a:ext cx="2113280" cy="2113279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solidFill>
              <a:srgbClr val="FF99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09842" tIns="209842" rIns="209842" bIns="209842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</a:t>
              </a:r>
              <a:endParaRPr lang="zh-CN" altLang="en-US" sz="2800" dirty="0"/>
            </a:p>
          </p:txBody>
        </p:sp>
        <p:grpSp>
          <p:nvGrpSpPr>
            <p:cNvPr id="65" name="组合 2"/>
            <p:cNvGrpSpPr>
              <a:grpSpLocks/>
            </p:cNvGrpSpPr>
            <p:nvPr/>
          </p:nvGrpSpPr>
          <p:grpSpPr bwMode="auto">
            <a:xfrm>
              <a:off x="5092700" y="2771775"/>
              <a:ext cx="642938" cy="523875"/>
              <a:chOff x="5160817" y="1499920"/>
              <a:chExt cx="406805" cy="330955"/>
            </a:xfrm>
          </p:grpSpPr>
          <p:sp>
            <p:nvSpPr>
              <p:cNvPr id="66" name="Freeform 86"/>
              <p:cNvSpPr>
                <a:spLocks noEditPoints="1"/>
              </p:cNvSpPr>
              <p:nvPr/>
            </p:nvSpPr>
            <p:spPr bwMode="black">
              <a:xfrm>
                <a:off x="5160817" y="1532198"/>
                <a:ext cx="297032" cy="298677"/>
              </a:xfrm>
              <a:custGeom>
                <a:avLst/>
                <a:gdLst>
                  <a:gd name="T0" fmla="*/ 2147483646 w 292"/>
                  <a:gd name="T1" fmla="*/ 2147483646 h 294"/>
                  <a:gd name="T2" fmla="*/ 2147483646 w 292"/>
                  <a:gd name="T3" fmla="*/ 2147483646 h 294"/>
                  <a:gd name="T4" fmla="*/ 2147483646 w 292"/>
                  <a:gd name="T5" fmla="*/ 2147483646 h 294"/>
                  <a:gd name="T6" fmla="*/ 2147483646 w 292"/>
                  <a:gd name="T7" fmla="*/ 2147483646 h 294"/>
                  <a:gd name="T8" fmla="*/ 2147483646 w 292"/>
                  <a:gd name="T9" fmla="*/ 2147483646 h 294"/>
                  <a:gd name="T10" fmla="*/ 2147483646 w 292"/>
                  <a:gd name="T11" fmla="*/ 2147483646 h 294"/>
                  <a:gd name="T12" fmla="*/ 2147483646 w 292"/>
                  <a:gd name="T13" fmla="*/ 0 h 294"/>
                  <a:gd name="T14" fmla="*/ 2147483646 w 292"/>
                  <a:gd name="T15" fmla="*/ 2147483646 h 294"/>
                  <a:gd name="T16" fmla="*/ 2147483646 w 292"/>
                  <a:gd name="T17" fmla="*/ 2147483646 h 294"/>
                  <a:gd name="T18" fmla="*/ 2147483646 w 292"/>
                  <a:gd name="T19" fmla="*/ 2147483646 h 294"/>
                  <a:gd name="T20" fmla="*/ 2147483646 w 292"/>
                  <a:gd name="T21" fmla="*/ 2147483646 h 294"/>
                  <a:gd name="T22" fmla="*/ 2147483646 w 292"/>
                  <a:gd name="T23" fmla="*/ 2147483646 h 294"/>
                  <a:gd name="T24" fmla="*/ 0 w 292"/>
                  <a:gd name="T25" fmla="*/ 2147483646 h 294"/>
                  <a:gd name="T26" fmla="*/ 2147483646 w 292"/>
                  <a:gd name="T27" fmla="*/ 2147483646 h 294"/>
                  <a:gd name="T28" fmla="*/ 2147483646 w 292"/>
                  <a:gd name="T29" fmla="*/ 2147483646 h 294"/>
                  <a:gd name="T30" fmla="*/ 2147483646 w 292"/>
                  <a:gd name="T31" fmla="*/ 2147483646 h 294"/>
                  <a:gd name="T32" fmla="*/ 2147483646 w 292"/>
                  <a:gd name="T33" fmla="*/ 2147483646 h 294"/>
                  <a:gd name="T34" fmla="*/ 2147483646 w 292"/>
                  <a:gd name="T35" fmla="*/ 2147483646 h 294"/>
                  <a:gd name="T36" fmla="*/ 2147483646 w 292"/>
                  <a:gd name="T37" fmla="*/ 2147483646 h 294"/>
                  <a:gd name="T38" fmla="*/ 2147483646 w 292"/>
                  <a:gd name="T39" fmla="*/ 2147483646 h 294"/>
                  <a:gd name="T40" fmla="*/ 2147483646 w 292"/>
                  <a:gd name="T41" fmla="*/ 2147483646 h 294"/>
                  <a:gd name="T42" fmla="*/ 2147483646 w 292"/>
                  <a:gd name="T43" fmla="*/ 2147483646 h 294"/>
                  <a:gd name="T44" fmla="*/ 2147483646 w 292"/>
                  <a:gd name="T45" fmla="*/ 2147483646 h 294"/>
                  <a:gd name="T46" fmla="*/ 2147483646 w 292"/>
                  <a:gd name="T47" fmla="*/ 2147483646 h 294"/>
                  <a:gd name="T48" fmla="*/ 2147483646 w 292"/>
                  <a:gd name="T49" fmla="*/ 2147483646 h 294"/>
                  <a:gd name="T50" fmla="*/ 2147483646 w 292"/>
                  <a:gd name="T51" fmla="*/ 2147483646 h 294"/>
                  <a:gd name="T52" fmla="*/ 2147483646 w 292"/>
                  <a:gd name="T53" fmla="*/ 2147483646 h 294"/>
                  <a:gd name="T54" fmla="*/ 2147483646 w 292"/>
                  <a:gd name="T55" fmla="*/ 2147483646 h 294"/>
                  <a:gd name="T56" fmla="*/ 2147483646 w 292"/>
                  <a:gd name="T57" fmla="*/ 2147483646 h 294"/>
                  <a:gd name="T58" fmla="*/ 2147483646 w 292"/>
                  <a:gd name="T59" fmla="*/ 2147483646 h 294"/>
                  <a:gd name="T60" fmla="*/ 2147483646 w 292"/>
                  <a:gd name="T61" fmla="*/ 2147483646 h 294"/>
                  <a:gd name="T62" fmla="*/ 2147483646 w 292"/>
                  <a:gd name="T63" fmla="*/ 2147483646 h 29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88"/>
              <p:cNvSpPr>
                <a:spLocks noEditPoints="1"/>
              </p:cNvSpPr>
              <p:nvPr/>
            </p:nvSpPr>
            <p:spPr bwMode="black">
              <a:xfrm>
                <a:off x="5416954" y="1499920"/>
                <a:ext cx="150668" cy="162250"/>
              </a:xfrm>
              <a:custGeom>
                <a:avLst/>
                <a:gdLst>
                  <a:gd name="T0" fmla="*/ 2147483646 w 148"/>
                  <a:gd name="T1" fmla="*/ 2147483646 h 160"/>
                  <a:gd name="T2" fmla="*/ 2147483646 w 148"/>
                  <a:gd name="T3" fmla="*/ 2147483646 h 160"/>
                  <a:gd name="T4" fmla="*/ 2147483646 w 148"/>
                  <a:gd name="T5" fmla="*/ 2147483646 h 160"/>
                  <a:gd name="T6" fmla="*/ 2147483646 w 148"/>
                  <a:gd name="T7" fmla="*/ 2147483646 h 160"/>
                  <a:gd name="T8" fmla="*/ 2147483646 w 148"/>
                  <a:gd name="T9" fmla="*/ 2147483646 h 160"/>
                  <a:gd name="T10" fmla="*/ 2147483646 w 148"/>
                  <a:gd name="T11" fmla="*/ 2147483646 h 160"/>
                  <a:gd name="T12" fmla="*/ 2147483646 w 148"/>
                  <a:gd name="T13" fmla="*/ 2147483646 h 160"/>
                  <a:gd name="T14" fmla="*/ 2147483646 w 148"/>
                  <a:gd name="T15" fmla="*/ 2147483646 h 160"/>
                  <a:gd name="T16" fmla="*/ 2147483646 w 148"/>
                  <a:gd name="T17" fmla="*/ 2147483646 h 160"/>
                  <a:gd name="T18" fmla="*/ 2147483646 w 148"/>
                  <a:gd name="T19" fmla="*/ 2147483646 h 160"/>
                  <a:gd name="T20" fmla="*/ 2147483646 w 148"/>
                  <a:gd name="T21" fmla="*/ 2147483646 h 160"/>
                  <a:gd name="T22" fmla="*/ 2147483646 w 148"/>
                  <a:gd name="T23" fmla="*/ 2147483646 h 160"/>
                  <a:gd name="T24" fmla="*/ 2147483646 w 148"/>
                  <a:gd name="T25" fmla="*/ 0 h 160"/>
                  <a:gd name="T26" fmla="*/ 2147483646 w 148"/>
                  <a:gd name="T27" fmla="*/ 0 h 160"/>
                  <a:gd name="T28" fmla="*/ 2147483646 w 148"/>
                  <a:gd name="T29" fmla="*/ 2147483646 h 160"/>
                  <a:gd name="T30" fmla="*/ 2147483646 w 148"/>
                  <a:gd name="T31" fmla="*/ 2147483646 h 160"/>
                  <a:gd name="T32" fmla="*/ 2147483646 w 148"/>
                  <a:gd name="T33" fmla="*/ 2147483646 h 160"/>
                  <a:gd name="T34" fmla="*/ 2147483646 w 148"/>
                  <a:gd name="T35" fmla="*/ 2147483646 h 160"/>
                  <a:gd name="T36" fmla="*/ 2147483646 w 148"/>
                  <a:gd name="T37" fmla="*/ 2147483646 h 160"/>
                  <a:gd name="T38" fmla="*/ 2147483646 w 148"/>
                  <a:gd name="T39" fmla="*/ 2147483646 h 160"/>
                  <a:gd name="T40" fmla="*/ 2147483646 w 148"/>
                  <a:gd name="T41" fmla="*/ 2147483646 h 160"/>
                  <a:gd name="T42" fmla="*/ 0 w 148"/>
                  <a:gd name="T43" fmla="*/ 2147483646 h 160"/>
                  <a:gd name="T44" fmla="*/ 2147483646 w 148"/>
                  <a:gd name="T45" fmla="*/ 2147483646 h 160"/>
                  <a:gd name="T46" fmla="*/ 2147483646 w 148"/>
                  <a:gd name="T47" fmla="*/ 2147483646 h 160"/>
                  <a:gd name="T48" fmla="*/ 2147483646 w 148"/>
                  <a:gd name="T49" fmla="*/ 2147483646 h 160"/>
                  <a:gd name="T50" fmla="*/ 2147483646 w 148"/>
                  <a:gd name="T51" fmla="*/ 2147483646 h 160"/>
                  <a:gd name="T52" fmla="*/ 2147483646 w 148"/>
                  <a:gd name="T53" fmla="*/ 2147483646 h 160"/>
                  <a:gd name="T54" fmla="*/ 0 w 148"/>
                  <a:gd name="T55" fmla="*/ 2147483646 h 160"/>
                  <a:gd name="T56" fmla="*/ 2147483646 w 148"/>
                  <a:gd name="T57" fmla="*/ 2147483646 h 160"/>
                  <a:gd name="T58" fmla="*/ 2147483646 w 148"/>
                  <a:gd name="T59" fmla="*/ 2147483646 h 160"/>
                  <a:gd name="T60" fmla="*/ 2147483646 w 148"/>
                  <a:gd name="T61" fmla="*/ 2147483646 h 160"/>
                  <a:gd name="T62" fmla="*/ 2147483646 w 148"/>
                  <a:gd name="T63" fmla="*/ 2147483646 h 160"/>
                  <a:gd name="T64" fmla="*/ 2147483646 w 148"/>
                  <a:gd name="T65" fmla="*/ 2147483646 h 160"/>
                  <a:gd name="T66" fmla="*/ 2147483646 w 148"/>
                  <a:gd name="T67" fmla="*/ 2147483646 h 160"/>
                  <a:gd name="T68" fmla="*/ 2147483646 w 148"/>
                  <a:gd name="T69" fmla="*/ 2147483646 h 160"/>
                  <a:gd name="T70" fmla="*/ 2147483646 w 148"/>
                  <a:gd name="T71" fmla="*/ 2147483646 h 160"/>
                  <a:gd name="T72" fmla="*/ 2147483646 w 148"/>
                  <a:gd name="T73" fmla="*/ 2147483646 h 160"/>
                  <a:gd name="T74" fmla="*/ 2147483646 w 148"/>
                  <a:gd name="T75" fmla="*/ 2147483646 h 160"/>
                  <a:gd name="T76" fmla="*/ 2147483646 w 148"/>
                  <a:gd name="T77" fmla="*/ 2147483646 h 160"/>
                  <a:gd name="T78" fmla="*/ 2147483646 w 148"/>
                  <a:gd name="T79" fmla="*/ 2147483646 h 160"/>
                  <a:gd name="T80" fmla="*/ 2147483646 w 148"/>
                  <a:gd name="T81" fmla="*/ 2147483646 h 160"/>
                  <a:gd name="T82" fmla="*/ 2147483646 w 148"/>
                  <a:gd name="T83" fmla="*/ 2147483646 h 160"/>
                  <a:gd name="T84" fmla="*/ 2147483646 w 148"/>
                  <a:gd name="T85" fmla="*/ 2147483646 h 160"/>
                  <a:gd name="T86" fmla="*/ 2147483646 w 148"/>
                  <a:gd name="T87" fmla="*/ 2147483646 h 160"/>
                  <a:gd name="T88" fmla="*/ 2147483646 w 148"/>
                  <a:gd name="T89" fmla="*/ 2147483646 h 160"/>
                  <a:gd name="T90" fmla="*/ 2147483646 w 148"/>
                  <a:gd name="T91" fmla="*/ 2147483646 h 160"/>
                  <a:gd name="T92" fmla="*/ 2147483646 w 148"/>
                  <a:gd name="T93" fmla="*/ 2147483646 h 160"/>
                  <a:gd name="T94" fmla="*/ 2147483646 w 148"/>
                  <a:gd name="T95" fmla="*/ 2147483646 h 160"/>
                  <a:gd name="T96" fmla="*/ 2147483646 w 148"/>
                  <a:gd name="T97" fmla="*/ 2147483646 h 160"/>
                  <a:gd name="T98" fmla="*/ 2147483646 w 148"/>
                  <a:gd name="T99" fmla="*/ 2147483646 h 160"/>
                  <a:gd name="T100" fmla="*/ 2147483646 w 148"/>
                  <a:gd name="T101" fmla="*/ 2147483646 h 160"/>
                  <a:gd name="T102" fmla="*/ 2147483646 w 148"/>
                  <a:gd name="T103" fmla="*/ 2147483646 h 16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5740068" y="3998025"/>
            <a:ext cx="3443642" cy="1662916"/>
            <a:chOff x="3367263" y="2573707"/>
            <a:chExt cx="5948187" cy="3090493"/>
          </a:xfrm>
        </p:grpSpPr>
        <p:sp>
          <p:nvSpPr>
            <p:cNvPr id="69" name="任意多边形 68"/>
            <p:cNvSpPr/>
            <p:nvPr/>
          </p:nvSpPr>
          <p:spPr>
            <a:xfrm>
              <a:off x="3367263" y="2573707"/>
              <a:ext cx="3318720" cy="1880241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solidFill>
              <a:srgbClr val="D6009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lIns="209842" tIns="209842" rIns="209842" bIns="209842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800" dirty="0" smtClean="0"/>
                <a:t>单位的转化</a:t>
              </a:r>
              <a:endParaRPr lang="zh-CN" altLang="en-US" sz="2800" dirty="0"/>
            </a:p>
          </p:txBody>
        </p:sp>
        <p:pic>
          <p:nvPicPr>
            <p:cNvPr id="70" name="图片 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2663" y="4951413"/>
              <a:ext cx="712787" cy="712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43" y="2962967"/>
            <a:ext cx="1202034" cy="217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3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626" y="772320"/>
            <a:ext cx="153107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2" name="TextBox 22"/>
          <p:cNvSpPr>
            <a:spLocks noChangeArrowheads="1"/>
          </p:cNvSpPr>
          <p:nvPr/>
        </p:nvSpPr>
        <p:spPr bwMode="auto">
          <a:xfrm>
            <a:off x="601592" y="764193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82792" y="835511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378"/>
            <a:ext cx="9900592" cy="552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691681" y="1916832"/>
            <a:ext cx="6696743" cy="424847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鼠标键盘控制关键技术</a:t>
            </a:r>
            <a:endParaRPr lang="zh-CN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5" y="3626687"/>
            <a:ext cx="356718" cy="306709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665" y="1731026"/>
            <a:ext cx="1471439" cy="174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378"/>
            <a:ext cx="9900592" cy="552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691681" y="1916832"/>
            <a:ext cx="6696743" cy="424847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626" y="772320"/>
            <a:ext cx="153107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2" name="TextBox 22"/>
          <p:cNvSpPr>
            <a:spLocks noChangeArrowheads="1"/>
          </p:cNvSpPr>
          <p:nvPr/>
        </p:nvSpPr>
        <p:spPr bwMode="auto">
          <a:xfrm>
            <a:off x="601592" y="764193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82792" y="835511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1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928" y="7302752"/>
            <a:ext cx="475525" cy="120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03408" y="2643926"/>
            <a:ext cx="1513528" cy="27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矩形 76"/>
          <p:cNvSpPr/>
          <p:nvPr/>
        </p:nvSpPr>
        <p:spPr>
          <a:xfrm>
            <a:off x="4649185" y="2164937"/>
            <a:ext cx="828675" cy="82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i="1" dirty="0">
                <a:solidFill>
                  <a:prstClr val="white"/>
                </a:solidFill>
                <a:latin typeface="Broadway" pitchFamily="82" charset="0"/>
              </a:rPr>
              <a:t>1</a:t>
            </a:r>
            <a:endParaRPr lang="zh-CN" altLang="en-US" sz="4800" i="1" dirty="0">
              <a:solidFill>
                <a:prstClr val="white"/>
              </a:solidFill>
              <a:latin typeface="Broadway" pitchFamily="82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680183" y="3560350"/>
            <a:ext cx="828675" cy="8270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i="1" dirty="0">
                <a:solidFill>
                  <a:prstClr val="white"/>
                </a:solidFill>
                <a:latin typeface="Broadway" pitchFamily="82" charset="0"/>
              </a:rPr>
              <a:t>2</a:t>
            </a:r>
            <a:endParaRPr lang="zh-CN" altLang="en-US" sz="4800" i="1" dirty="0">
              <a:solidFill>
                <a:prstClr val="white"/>
              </a:solidFill>
              <a:latin typeface="Broadway" pitchFamily="82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732317" y="4874360"/>
            <a:ext cx="828675" cy="8286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i="1" dirty="0">
                <a:solidFill>
                  <a:prstClr val="white"/>
                </a:solidFill>
                <a:latin typeface="Broadway" pitchFamily="82" charset="0"/>
              </a:rPr>
              <a:t>3</a:t>
            </a: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5562050" y="2247849"/>
            <a:ext cx="7637463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robot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5664079" y="37348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指令传输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5664079" y="5027087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指令响应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34451" y="2895267"/>
            <a:ext cx="1220860" cy="215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1" grpId="0"/>
      <p:bldP spid="82" grpId="0"/>
      <p:bldP spid="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626" y="772320"/>
            <a:ext cx="153107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2" name="TextBox 22"/>
          <p:cNvSpPr>
            <a:spLocks noChangeArrowheads="1"/>
          </p:cNvSpPr>
          <p:nvPr/>
        </p:nvSpPr>
        <p:spPr bwMode="auto">
          <a:xfrm>
            <a:off x="601592" y="764193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82792" y="835511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378"/>
            <a:ext cx="9900592" cy="552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691679" y="1916832"/>
            <a:ext cx="6696745" cy="4244665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电脑关机关键技术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852" y="3728767"/>
            <a:ext cx="310398" cy="31039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21" y="2292621"/>
            <a:ext cx="1117460" cy="11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4" descr="\\MAGNUM\Projects\Microsoft\Cloud Power FY12\Design\ICONS_PNG\Private_Cloud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45" y="3125267"/>
            <a:ext cx="1475324" cy="147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1318"/>
            <a:ext cx="9900592" cy="552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67882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67695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68041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68328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68359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75026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68954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626" y="700260"/>
            <a:ext cx="153107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0584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68994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2" name="TextBox 22"/>
          <p:cNvSpPr>
            <a:spLocks noChangeArrowheads="1"/>
          </p:cNvSpPr>
          <p:nvPr/>
        </p:nvSpPr>
        <p:spPr bwMode="auto">
          <a:xfrm>
            <a:off x="601592" y="692133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82792" y="763451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691680" y="1844824"/>
            <a:ext cx="6696744" cy="4244665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4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31" y="2465327"/>
            <a:ext cx="1513528" cy="27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矩形 15"/>
          <p:cNvSpPr>
            <a:spLocks noChangeArrowheads="1"/>
          </p:cNvSpPr>
          <p:nvPr/>
        </p:nvSpPr>
        <p:spPr bwMode="auto">
          <a:xfrm>
            <a:off x="3605896" y="3399397"/>
            <a:ext cx="4242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命令行实现关机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34" y="2781978"/>
            <a:ext cx="1204313" cy="21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1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626" y="772320"/>
            <a:ext cx="153107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2" name="TextBox 22"/>
          <p:cNvSpPr>
            <a:spLocks noChangeArrowheads="1"/>
          </p:cNvSpPr>
          <p:nvPr/>
        </p:nvSpPr>
        <p:spPr bwMode="auto">
          <a:xfrm>
            <a:off x="601592" y="764193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82792" y="835511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378"/>
            <a:ext cx="9900592" cy="552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621604" y="1916832"/>
            <a:ext cx="6766820" cy="4248472"/>
          </a:xfrm>
          <a:prstGeom prst="rect">
            <a:avLst/>
          </a:prstGeom>
          <a:solidFill>
            <a:schemeClr val="accent4">
              <a:lumMod val="50000"/>
              <a:alpha val="81000"/>
            </a:schemeClr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屏幕监控关键技术实现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190" y="3588826"/>
            <a:ext cx="307647" cy="30764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72" y="1628800"/>
            <a:ext cx="2539682" cy="2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9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378"/>
            <a:ext cx="9900592" cy="552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621604" y="1916832"/>
            <a:ext cx="6766820" cy="4248472"/>
          </a:xfrm>
          <a:prstGeom prst="rect">
            <a:avLst/>
          </a:prstGeom>
          <a:solidFill>
            <a:schemeClr val="accent4">
              <a:lumMod val="50000"/>
              <a:alpha val="81000"/>
            </a:schemeClr>
          </a:solidFill>
          <a:ln>
            <a:noFill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626" y="772320"/>
            <a:ext cx="153107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2" name="TextBox 22"/>
          <p:cNvSpPr>
            <a:spLocks noChangeArrowheads="1"/>
          </p:cNvSpPr>
          <p:nvPr/>
        </p:nvSpPr>
        <p:spPr bwMode="auto">
          <a:xfrm>
            <a:off x="601592" y="764193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82792" y="835511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5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53428" y="2582596"/>
            <a:ext cx="1513528" cy="27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2788255" y="4199982"/>
            <a:ext cx="7315485" cy="5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网络传输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53828"/>
            <a:ext cx="720554" cy="72055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63" y="3341659"/>
            <a:ext cx="688123" cy="68812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98" y="4074156"/>
            <a:ext cx="661988" cy="62284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85" y="4729659"/>
            <a:ext cx="659301" cy="659301"/>
          </a:xfrm>
          <a:prstGeom prst="rect">
            <a:avLst/>
          </a:prstGeom>
        </p:spPr>
      </p:pic>
      <p:sp>
        <p:nvSpPr>
          <p:cNvPr id="44" name="矩形 11"/>
          <p:cNvSpPr>
            <a:spLocks noChangeArrowheads="1"/>
          </p:cNvSpPr>
          <p:nvPr/>
        </p:nvSpPr>
        <p:spPr bwMode="auto">
          <a:xfrm>
            <a:off x="5647117" y="3523401"/>
            <a:ext cx="661979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图像编码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13"/>
          <p:cNvSpPr>
            <a:spLocks noChangeArrowheads="1"/>
          </p:cNvSpPr>
          <p:nvPr/>
        </p:nvSpPr>
        <p:spPr bwMode="auto">
          <a:xfrm>
            <a:off x="5647117" y="4852977"/>
            <a:ext cx="651537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图像解码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15"/>
          <p:cNvSpPr>
            <a:spLocks noChangeArrowheads="1"/>
          </p:cNvSpPr>
          <p:nvPr/>
        </p:nvSpPr>
        <p:spPr bwMode="auto">
          <a:xfrm>
            <a:off x="5647117" y="2742842"/>
            <a:ext cx="404181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定时截屏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09374" y="2851288"/>
            <a:ext cx="1208709" cy="21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0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6" grpId="0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12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31" y="842963"/>
            <a:ext cx="9183291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4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947" y="854869"/>
            <a:ext cx="1905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4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278" y="5542360"/>
            <a:ext cx="232172" cy="3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12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839391"/>
            <a:ext cx="314325" cy="275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 descr="12-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3228976"/>
            <a:ext cx="972741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25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311150" y="1330326"/>
            <a:ext cx="8496300" cy="5527674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20"/>
          <p:cNvSpPr>
            <a:spLocks noChangeArrowheads="1"/>
          </p:cNvSpPr>
          <p:nvPr/>
        </p:nvSpPr>
        <p:spPr bwMode="auto">
          <a:xfrm>
            <a:off x="682932" y="822325"/>
            <a:ext cx="8064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项目计划</a:t>
            </a:r>
          </a:p>
        </p:txBody>
      </p:sp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4" y="757813"/>
            <a:ext cx="1770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2" name="TextBox 22"/>
          <p:cNvSpPr>
            <a:spLocks noChangeArrowheads="1"/>
          </p:cNvSpPr>
          <p:nvPr/>
        </p:nvSpPr>
        <p:spPr bwMode="auto">
          <a:xfrm>
            <a:off x="793875" y="777905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74663" y="836614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1471500"/>
            <a:ext cx="8496300" cy="519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311150" y="1330326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20"/>
          <p:cNvSpPr>
            <a:spLocks noChangeArrowheads="1"/>
          </p:cNvSpPr>
          <p:nvPr/>
        </p:nvSpPr>
        <p:spPr bwMode="auto">
          <a:xfrm>
            <a:off x="682932" y="822325"/>
            <a:ext cx="8064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项目计划</a:t>
            </a:r>
          </a:p>
        </p:txBody>
      </p:sp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4" y="757813"/>
            <a:ext cx="1770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2" name="TextBox 22"/>
          <p:cNvSpPr>
            <a:spLocks noChangeArrowheads="1"/>
          </p:cNvSpPr>
          <p:nvPr/>
        </p:nvSpPr>
        <p:spPr bwMode="auto">
          <a:xfrm>
            <a:off x="793875" y="777905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74663" y="836614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7" name="图片 16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103" y="2603649"/>
            <a:ext cx="6528086" cy="2724072"/>
          </a:xfrm>
          <a:prstGeom prst="rect">
            <a:avLst/>
          </a:prstGeom>
        </p:spPr>
      </p:pic>
      <p:sp>
        <p:nvSpPr>
          <p:cNvPr id="18" name="矩形 36"/>
          <p:cNvSpPr>
            <a:spLocks noChangeArrowheads="1"/>
          </p:cNvSpPr>
          <p:nvPr/>
        </p:nvSpPr>
        <p:spPr bwMode="auto">
          <a:xfrm>
            <a:off x="350839" y="1336676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Arial" panose="020B0604020202020204" pitchFamily="34" charset="0"/>
              </a:rPr>
              <a:t>增量模型</a:t>
            </a:r>
          </a:p>
        </p:txBody>
      </p:sp>
    </p:spTree>
    <p:extLst>
      <p:ext uri="{BB962C8B-B14F-4D97-AF65-F5344CB8AC3E}">
        <p14:creationId xmlns:p14="http://schemas.microsoft.com/office/powerpoint/2010/main" val="5499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20"/>
          <p:cNvSpPr>
            <a:spLocks noChangeArrowheads="1"/>
          </p:cNvSpPr>
          <p:nvPr/>
        </p:nvSpPr>
        <p:spPr bwMode="auto">
          <a:xfrm>
            <a:off x="682932" y="822325"/>
            <a:ext cx="8064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项目计划</a:t>
            </a:r>
          </a:p>
        </p:txBody>
      </p:sp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4" y="757813"/>
            <a:ext cx="1770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2" name="TextBox 22"/>
          <p:cNvSpPr>
            <a:spLocks noChangeArrowheads="1"/>
          </p:cNvSpPr>
          <p:nvPr/>
        </p:nvSpPr>
        <p:spPr bwMode="auto">
          <a:xfrm>
            <a:off x="793875" y="777905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74663" y="836614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323850" y="1339851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713584" y="1983199"/>
            <a:ext cx="2987040" cy="38902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无限畅想生活</a:t>
            </a: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4501831" y="2453099"/>
            <a:ext cx="1537377" cy="65876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altLang="en-US" sz="1600" dirty="0">
                <a:latin typeface="Times New Roman" panose="02020603050405020304" pitchFamily="18" charset="0"/>
              </a:rPr>
              <a:t>文件互传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4610881" y="3343198"/>
            <a:ext cx="1280160" cy="65605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altLang="en-US" sz="1600" dirty="0">
                <a:latin typeface="Times New Roman" panose="02020603050405020304" pitchFamily="18" charset="0"/>
              </a:rPr>
              <a:t>鼠标控制</a:t>
            </a: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567024" y="4048952"/>
            <a:ext cx="1280160" cy="74641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altLang="en-US" sz="1600" dirty="0">
                <a:latin typeface="Times New Roman" panose="02020603050405020304" pitchFamily="18" charset="0"/>
              </a:rPr>
              <a:t>键盘控制</a:t>
            </a: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567024" y="4845071"/>
            <a:ext cx="1280160" cy="7843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altLang="en-US" sz="1600" dirty="0">
                <a:latin typeface="Times New Roman" panose="02020603050405020304" pitchFamily="18" charset="0"/>
              </a:rPr>
              <a:t>局域网聊天</a:t>
            </a:r>
          </a:p>
        </p:txBody>
      </p: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960055" y="3294401"/>
            <a:ext cx="853440" cy="1127760"/>
            <a:chOff x="2520" y="11892"/>
            <a:chExt cx="720" cy="1248"/>
          </a:xfrm>
        </p:grpSpPr>
        <p:grpSp>
          <p:nvGrpSpPr>
            <p:cNvPr id="27" name="Group 11"/>
            <p:cNvGrpSpPr>
              <a:grpSpLocks/>
            </p:cNvGrpSpPr>
            <p:nvPr/>
          </p:nvGrpSpPr>
          <p:grpSpPr bwMode="auto">
            <a:xfrm>
              <a:off x="2700" y="11892"/>
              <a:ext cx="360" cy="780"/>
              <a:chOff x="2700" y="11892"/>
              <a:chExt cx="720" cy="1092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2880" y="11892"/>
                <a:ext cx="360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>
                <a:off x="2700" y="1236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>
                <a:off x="3060" y="12204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5"/>
              <p:cNvSpPr>
                <a:spLocks noChangeShapeType="1"/>
              </p:cNvSpPr>
              <p:nvPr/>
            </p:nvSpPr>
            <p:spPr bwMode="auto">
              <a:xfrm flipH="1">
                <a:off x="2880" y="12672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3060" y="12672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2520" y="12828"/>
              <a:ext cx="72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1600" dirty="0">
                  <a:latin typeface="Times New Roman" panose="02020603050405020304" pitchFamily="18" charset="0"/>
                </a:rPr>
                <a:t>手机</a:t>
              </a:r>
            </a:p>
          </p:txBody>
        </p:sp>
      </p:grpSp>
      <p:sp>
        <p:nvSpPr>
          <p:cNvPr id="34" name="Line 18"/>
          <p:cNvSpPr>
            <a:spLocks noChangeShapeType="1"/>
          </p:cNvSpPr>
          <p:nvPr/>
        </p:nvSpPr>
        <p:spPr bwMode="auto">
          <a:xfrm flipV="1">
            <a:off x="1793344" y="2895889"/>
            <a:ext cx="2582841" cy="8214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 flipV="1">
            <a:off x="1793344" y="3655862"/>
            <a:ext cx="2708487" cy="2024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>
            <a:off x="1793344" y="3999251"/>
            <a:ext cx="2518833" cy="2620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" name="Group 29"/>
          <p:cNvGrpSpPr>
            <a:grpSpLocks/>
          </p:cNvGrpSpPr>
          <p:nvPr/>
        </p:nvGrpSpPr>
        <p:grpSpPr bwMode="auto">
          <a:xfrm>
            <a:off x="7554064" y="3294401"/>
            <a:ext cx="853440" cy="1127760"/>
            <a:chOff x="2520" y="11892"/>
            <a:chExt cx="720" cy="1248"/>
          </a:xfrm>
        </p:grpSpPr>
        <p:grpSp>
          <p:nvGrpSpPr>
            <p:cNvPr id="38" name="Group 30"/>
            <p:cNvGrpSpPr>
              <a:grpSpLocks/>
            </p:cNvGrpSpPr>
            <p:nvPr/>
          </p:nvGrpSpPr>
          <p:grpSpPr bwMode="auto">
            <a:xfrm>
              <a:off x="2700" y="11892"/>
              <a:ext cx="360" cy="780"/>
              <a:chOff x="2700" y="11892"/>
              <a:chExt cx="720" cy="1092"/>
            </a:xfrm>
          </p:grpSpPr>
          <p:sp>
            <p:nvSpPr>
              <p:cNvPr id="44" name="Oval 31"/>
              <p:cNvSpPr>
                <a:spLocks noChangeArrowheads="1"/>
              </p:cNvSpPr>
              <p:nvPr/>
            </p:nvSpPr>
            <p:spPr bwMode="auto">
              <a:xfrm>
                <a:off x="2880" y="11892"/>
                <a:ext cx="360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2700" y="1236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33"/>
              <p:cNvSpPr>
                <a:spLocks noChangeShapeType="1"/>
              </p:cNvSpPr>
              <p:nvPr/>
            </p:nvSpPr>
            <p:spPr bwMode="auto">
              <a:xfrm>
                <a:off x="3060" y="12204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34"/>
              <p:cNvSpPr>
                <a:spLocks noChangeShapeType="1"/>
              </p:cNvSpPr>
              <p:nvPr/>
            </p:nvSpPr>
            <p:spPr bwMode="auto">
              <a:xfrm flipH="1">
                <a:off x="2880" y="12672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35"/>
              <p:cNvSpPr>
                <a:spLocks noChangeShapeType="1"/>
              </p:cNvSpPr>
              <p:nvPr/>
            </p:nvSpPr>
            <p:spPr bwMode="auto">
              <a:xfrm>
                <a:off x="3060" y="12672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520" y="12828"/>
              <a:ext cx="72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1600" dirty="0">
                  <a:latin typeface="Times New Roman" panose="02020603050405020304" pitchFamily="18" charset="0"/>
                </a:rPr>
                <a:t>电脑</a:t>
              </a:r>
            </a:p>
          </p:txBody>
        </p:sp>
      </p:grp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1920175" y="4140221"/>
            <a:ext cx="2646849" cy="8458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38"/>
          <p:cNvSpPr>
            <a:spLocks noChangeShapeType="1"/>
          </p:cNvSpPr>
          <p:nvPr/>
        </p:nvSpPr>
        <p:spPr bwMode="auto">
          <a:xfrm>
            <a:off x="6145888" y="2824501"/>
            <a:ext cx="1549231" cy="7500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39"/>
          <p:cNvSpPr>
            <a:spLocks noChangeShapeType="1"/>
          </p:cNvSpPr>
          <p:nvPr/>
        </p:nvSpPr>
        <p:spPr bwMode="auto">
          <a:xfrm>
            <a:off x="6104401" y="3677550"/>
            <a:ext cx="1449663" cy="397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V="1">
            <a:off x="5953864" y="3999251"/>
            <a:ext cx="1600200" cy="41658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矩形 36"/>
          <p:cNvSpPr>
            <a:spLocks noChangeArrowheads="1"/>
          </p:cNvSpPr>
          <p:nvPr/>
        </p:nvSpPr>
        <p:spPr bwMode="auto">
          <a:xfrm>
            <a:off x="350838" y="1336676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Arial" panose="020B0604020202020204" pitchFamily="34" charset="0"/>
              </a:rPr>
              <a:t>用例图</a:t>
            </a:r>
          </a:p>
        </p:txBody>
      </p:sp>
      <p:sp>
        <p:nvSpPr>
          <p:cNvPr id="54" name="Line 37"/>
          <p:cNvSpPr>
            <a:spLocks noChangeShapeType="1"/>
          </p:cNvSpPr>
          <p:nvPr/>
        </p:nvSpPr>
        <p:spPr bwMode="auto">
          <a:xfrm flipV="1">
            <a:off x="5914889" y="4282999"/>
            <a:ext cx="1639176" cy="87196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5" name="Group 10"/>
          <p:cNvGrpSpPr>
            <a:grpSpLocks/>
          </p:cNvGrpSpPr>
          <p:nvPr/>
        </p:nvGrpSpPr>
        <p:grpSpPr bwMode="auto">
          <a:xfrm>
            <a:off x="7624965" y="4870951"/>
            <a:ext cx="853440" cy="1127760"/>
            <a:chOff x="2520" y="11892"/>
            <a:chExt cx="720" cy="1248"/>
          </a:xfrm>
        </p:grpSpPr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2700" y="11892"/>
              <a:ext cx="360" cy="780"/>
              <a:chOff x="2700" y="11892"/>
              <a:chExt cx="720" cy="1092"/>
            </a:xfrm>
          </p:grpSpPr>
          <p:sp>
            <p:nvSpPr>
              <p:cNvPr id="58" name="Oval 12"/>
              <p:cNvSpPr>
                <a:spLocks noChangeArrowheads="1"/>
              </p:cNvSpPr>
              <p:nvPr/>
            </p:nvSpPr>
            <p:spPr bwMode="auto">
              <a:xfrm>
                <a:off x="2880" y="11892"/>
                <a:ext cx="360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13"/>
              <p:cNvSpPr>
                <a:spLocks noChangeShapeType="1"/>
              </p:cNvSpPr>
              <p:nvPr/>
            </p:nvSpPr>
            <p:spPr bwMode="auto">
              <a:xfrm>
                <a:off x="2700" y="1236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14"/>
              <p:cNvSpPr>
                <a:spLocks noChangeShapeType="1"/>
              </p:cNvSpPr>
              <p:nvPr/>
            </p:nvSpPr>
            <p:spPr bwMode="auto">
              <a:xfrm>
                <a:off x="3060" y="12204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 flipH="1">
                <a:off x="2880" y="12672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6"/>
              <p:cNvSpPr>
                <a:spLocks noChangeShapeType="1"/>
              </p:cNvSpPr>
              <p:nvPr/>
            </p:nvSpPr>
            <p:spPr bwMode="auto">
              <a:xfrm>
                <a:off x="3060" y="12672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2520" y="12828"/>
              <a:ext cx="72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1600" dirty="0">
                  <a:latin typeface="Times New Roman" panose="02020603050405020304" pitchFamily="18" charset="0"/>
                </a:rPr>
                <a:t>手机</a:t>
              </a:r>
            </a:p>
          </p:txBody>
        </p:sp>
      </p:grp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5934376" y="5374039"/>
            <a:ext cx="1833048" cy="934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7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311150" y="1330326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20"/>
          <p:cNvSpPr>
            <a:spLocks noChangeArrowheads="1"/>
          </p:cNvSpPr>
          <p:nvPr/>
        </p:nvSpPr>
        <p:spPr bwMode="auto">
          <a:xfrm>
            <a:off x="682932" y="822325"/>
            <a:ext cx="8064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项目计划</a:t>
            </a:r>
          </a:p>
        </p:txBody>
      </p:sp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4" y="757813"/>
            <a:ext cx="1770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2" name="TextBox 22"/>
          <p:cNvSpPr>
            <a:spLocks noChangeArrowheads="1"/>
          </p:cNvSpPr>
          <p:nvPr/>
        </p:nvSpPr>
        <p:spPr bwMode="auto">
          <a:xfrm>
            <a:off x="793875" y="777905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74663" y="836614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466" y="1404654"/>
            <a:ext cx="5308570" cy="4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5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311150" y="1330326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41" y="757656"/>
            <a:ext cx="1874531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81014" y="807245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TextBox 22"/>
          <p:cNvSpPr>
            <a:spLocks noChangeArrowheads="1"/>
          </p:cNvSpPr>
          <p:nvPr/>
        </p:nvSpPr>
        <p:spPr bwMode="auto">
          <a:xfrm>
            <a:off x="659503" y="777904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516" y="2141511"/>
            <a:ext cx="2277471" cy="17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00" y="3694399"/>
            <a:ext cx="1676400" cy="88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8803" y="3841236"/>
            <a:ext cx="2069101" cy="73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2195" y="4566129"/>
            <a:ext cx="2002316" cy="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693" y="4581731"/>
            <a:ext cx="955675" cy="91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9234" y="4455147"/>
            <a:ext cx="1177790" cy="104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7035" y="4566129"/>
            <a:ext cx="1008112" cy="99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6706" y="3831199"/>
            <a:ext cx="2046644" cy="76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3301" y="3831199"/>
            <a:ext cx="1959582" cy="75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8000" y="3906823"/>
            <a:ext cx="960158" cy="17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69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311150" y="1330326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41" y="757656"/>
            <a:ext cx="1874531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81014" y="807245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TextBox 22"/>
          <p:cNvSpPr>
            <a:spLocks noChangeArrowheads="1"/>
          </p:cNvSpPr>
          <p:nvPr/>
        </p:nvSpPr>
        <p:spPr bwMode="auto">
          <a:xfrm>
            <a:off x="659503" y="777904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21" y="1468061"/>
            <a:ext cx="8147429" cy="447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311150" y="1330326"/>
            <a:ext cx="8496300" cy="4608513"/>
          </a:xfrm>
          <a:prstGeom prst="rect">
            <a:avLst/>
          </a:prstGeom>
          <a:solidFill>
            <a:schemeClr val="bg1"/>
          </a:solidFill>
          <a:ln w="3175">
            <a:solidFill>
              <a:srgbClr val="395E8A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圆角矩形 4"/>
          <p:cNvSpPr>
            <a:spLocks noChangeArrowheads="1"/>
          </p:cNvSpPr>
          <p:nvPr/>
        </p:nvSpPr>
        <p:spPr bwMode="auto">
          <a:xfrm>
            <a:off x="481014" y="750889"/>
            <a:ext cx="8162925" cy="344487"/>
          </a:xfrm>
          <a:prstGeom prst="roundRect">
            <a:avLst>
              <a:gd name="adj" fmla="val 9366"/>
            </a:avLst>
          </a:prstGeom>
          <a:gradFill rotWithShape="1"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1"/>
          </a:gradFill>
          <a:ln w="3175">
            <a:solidFill>
              <a:srgbClr val="5B5B5B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直接连接符 10"/>
          <p:cNvSpPr>
            <a:spLocks noChangeShapeType="1"/>
          </p:cNvSpPr>
          <p:nvPr/>
        </p:nvSpPr>
        <p:spPr bwMode="auto">
          <a:xfrm flipV="1">
            <a:off x="2207741" y="749017"/>
            <a:ext cx="1587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11"/>
          <p:cNvSpPr>
            <a:spLocks noChangeShapeType="1"/>
          </p:cNvSpPr>
          <p:nvPr/>
        </p:nvSpPr>
        <p:spPr bwMode="auto">
          <a:xfrm flipV="1">
            <a:off x="3605896" y="752476"/>
            <a:ext cx="1588" cy="336550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14"/>
          <p:cNvSpPr>
            <a:spLocks noChangeShapeType="1"/>
          </p:cNvSpPr>
          <p:nvPr/>
        </p:nvSpPr>
        <p:spPr bwMode="auto">
          <a:xfrm flipV="1">
            <a:off x="5850652" y="755343"/>
            <a:ext cx="0" cy="334962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18"/>
          <p:cNvSpPr>
            <a:spLocks noChangeShapeType="1"/>
          </p:cNvSpPr>
          <p:nvPr/>
        </p:nvSpPr>
        <p:spPr bwMode="auto">
          <a:xfrm flipV="1">
            <a:off x="7346950" y="755651"/>
            <a:ext cx="1588" cy="334963"/>
          </a:xfrm>
          <a:prstGeom prst="line">
            <a:avLst/>
          </a:prstGeom>
          <a:noFill/>
          <a:ln w="12700">
            <a:solidFill>
              <a:srgbClr val="5B5B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7" t="20955" r="928" b="16405"/>
          <a:stretch>
            <a:fillRect/>
          </a:stretch>
        </p:blipFill>
        <p:spPr bwMode="auto">
          <a:xfrm>
            <a:off x="7502525" y="822325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22"/>
          <p:cNvSpPr>
            <a:spLocks noChangeArrowheads="1"/>
          </p:cNvSpPr>
          <p:nvPr/>
        </p:nvSpPr>
        <p:spPr bwMode="auto">
          <a:xfrm>
            <a:off x="4308455" y="761603"/>
            <a:ext cx="838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产品演示</a:t>
            </a:r>
          </a:p>
        </p:txBody>
      </p:sp>
      <p:pic>
        <p:nvPicPr>
          <p:cNvPr id="71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41" y="757656"/>
            <a:ext cx="1874531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6073636" y="777905"/>
            <a:ext cx="1211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关键实现技术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22"/>
          <p:cNvSpPr>
            <a:spLocks noChangeArrowheads="1"/>
          </p:cNvSpPr>
          <p:nvPr/>
        </p:nvSpPr>
        <p:spPr bwMode="auto">
          <a:xfrm>
            <a:off x="2321295" y="762009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系统分析模型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481014" y="807245"/>
            <a:ext cx="9161462" cy="17462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TextBox 22"/>
          <p:cNvSpPr>
            <a:spLocks noChangeArrowheads="1"/>
          </p:cNvSpPr>
          <p:nvPr/>
        </p:nvSpPr>
        <p:spPr bwMode="auto">
          <a:xfrm>
            <a:off x="659503" y="777904"/>
            <a:ext cx="1196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sym typeface="Arial" panose="020B0604020202020204" pitchFamily="34" charset="0"/>
              </a:rPr>
              <a:t>系统设计模型</a:t>
            </a:r>
            <a:endParaRPr lang="zh-CN" altLang="en-US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36" name="Picture 5" descr="8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556699"/>
            <a:ext cx="8388424" cy="12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311150" y="3035999"/>
            <a:ext cx="1365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99CC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</a:t>
            </a:r>
            <a:r>
              <a:rPr lang="en-US" altLang="zh-CN" b="1" dirty="0" smtClean="0">
                <a:solidFill>
                  <a:srgbClr val="99CC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99CC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5" name="Picture 7" descr="8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672" y="2312099"/>
            <a:ext cx="960438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8" descr="8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594" y="2263082"/>
            <a:ext cx="960438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9" descr="8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13" y="2398092"/>
            <a:ext cx="96043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0" descr="8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3699096"/>
            <a:ext cx="96043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1" descr="8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91" y="4080728"/>
            <a:ext cx="960438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1816125" y="3759865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0</a:t>
            </a:r>
            <a:r>
              <a:rPr lang="en-US" altLang="zh-CN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4</a:t>
            </a:r>
            <a:r>
              <a:rPr lang="zh-CN" altLang="en-US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.</a:t>
            </a:r>
            <a:r>
              <a:rPr lang="en-US" altLang="zh-CN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20</a:t>
            </a:r>
            <a:endParaRPr lang="zh-CN" altLang="en-US" sz="1800" dirty="0">
              <a:solidFill>
                <a:srgbClr val="4D4D4D"/>
              </a:solidFill>
              <a:latin typeface="Arial Black" panose="020B0A04020102020204" pitchFamily="34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4669631" y="3730959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0</a:t>
            </a:r>
            <a:r>
              <a:rPr lang="en-US" altLang="zh-CN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6</a:t>
            </a:r>
            <a:r>
              <a:rPr lang="zh-CN" altLang="en-US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.1</a:t>
            </a:r>
            <a:endParaRPr lang="zh-CN" altLang="en-US" sz="1800" dirty="0">
              <a:solidFill>
                <a:srgbClr val="4D4D4D"/>
              </a:solidFill>
              <a:latin typeface="Arial Black" panose="020B0A04020102020204" pitchFamily="34" charset="0"/>
            </a:endParaRPr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7263038" y="3730959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0</a:t>
            </a:r>
            <a:r>
              <a:rPr lang="en-US" altLang="zh-CN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6</a:t>
            </a:r>
            <a:r>
              <a:rPr lang="zh-CN" altLang="en-US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.</a:t>
            </a:r>
            <a:r>
              <a:rPr lang="en-US" altLang="zh-CN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19</a:t>
            </a:r>
            <a:endParaRPr lang="zh-CN" altLang="en-US" sz="1800" dirty="0">
              <a:solidFill>
                <a:srgbClr val="4D4D4D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3361532" y="3128610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0</a:t>
            </a:r>
            <a:r>
              <a:rPr lang="en-US" altLang="zh-CN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5</a:t>
            </a:r>
            <a:r>
              <a:rPr lang="zh-CN" altLang="en-US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.</a:t>
            </a:r>
            <a:r>
              <a:rPr lang="en-US" altLang="zh-CN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5</a:t>
            </a:r>
            <a:endParaRPr lang="zh-CN" altLang="en-US" sz="1800" dirty="0">
              <a:solidFill>
                <a:srgbClr val="4D4D4D"/>
              </a:solidFill>
              <a:latin typeface="Arial Black" panose="020B0A04020102020204" pitchFamily="34" charset="0"/>
            </a:endParaRPr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5957578" y="3746155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0</a:t>
            </a:r>
            <a:r>
              <a:rPr lang="en-US" altLang="zh-CN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6</a:t>
            </a:r>
            <a:r>
              <a:rPr lang="zh-CN" altLang="en-US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.</a:t>
            </a:r>
            <a:r>
              <a:rPr lang="en-US" altLang="zh-CN" sz="1800" dirty="0" smtClean="0">
                <a:solidFill>
                  <a:srgbClr val="4D4D4D"/>
                </a:solidFill>
                <a:latin typeface="Arial Black" panose="020B0A04020102020204" pitchFamily="34" charset="0"/>
              </a:rPr>
              <a:t>15</a:t>
            </a:r>
            <a:endParaRPr lang="zh-CN" altLang="en-US" sz="1800" dirty="0">
              <a:solidFill>
                <a:srgbClr val="4D4D4D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Text Box 22"/>
          <p:cNvSpPr txBox="1">
            <a:spLocks noChangeArrowheads="1"/>
          </p:cNvSpPr>
          <p:nvPr/>
        </p:nvSpPr>
        <p:spPr bwMode="auto">
          <a:xfrm>
            <a:off x="1400176" y="1877072"/>
            <a:ext cx="2770188" cy="38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项目的确定</a:t>
            </a:r>
            <a:endParaRPr lang="zh-CN" altLang="en-US" sz="1800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4559300" y="1777233"/>
            <a:ext cx="2770188" cy="38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功能完成</a:t>
            </a:r>
            <a:endParaRPr lang="zh-CN" altLang="en-US" sz="1800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7148511" y="1934728"/>
            <a:ext cx="2047875" cy="38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项目发布</a:t>
            </a:r>
            <a:endParaRPr lang="zh-CN" altLang="en-US" sz="1800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3174206" y="4945052"/>
            <a:ext cx="27701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界面</a:t>
            </a:r>
            <a:r>
              <a:rPr lang="zh-CN" altLang="en-US" sz="2000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完成</a:t>
            </a:r>
            <a:endParaRPr lang="zh-CN" altLang="en-US" sz="2000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5811838" y="5283606"/>
            <a:ext cx="2770187" cy="31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WEB</a:t>
            </a:r>
            <a:r>
              <a:rPr lang="zh-CN" altLang="en-US" sz="1800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主页</a:t>
            </a:r>
            <a:endParaRPr lang="zh-CN" altLang="en-US" sz="1800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99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utoUpdateAnimBg="0"/>
      <p:bldP spid="55" grpId="0" bldLvl="0" autoUpdateAnimBg="0"/>
      <p:bldP spid="55" grpId="1" bldLvl="0" autoUpdateAnimBg="0"/>
      <p:bldP spid="56" grpId="0" bldLvl="0" autoUpdateAnimBg="0"/>
      <p:bldP spid="56" grpId="1" bldLvl="0" autoUpdateAnimBg="0"/>
      <p:bldP spid="57" grpId="0" bldLvl="0" autoUpdateAnimBg="0"/>
      <p:bldP spid="57" grpId="1" bldLvl="0" autoUpdateAnimBg="0"/>
      <p:bldP spid="58" grpId="0" bldLvl="0" autoUpdateAnimBg="0"/>
      <p:bldP spid="58" grpId="1" bldLvl="0" autoUpdateAnimBg="0"/>
      <p:bldP spid="59" grpId="0" bldLvl="0" autoUpdateAnimBg="0"/>
      <p:bldP spid="59" grpId="1" bldLvl="0" autoUpdateAnimBg="0"/>
      <p:bldP spid="60" grpId="0" bldLvl="0" autoUpdateAnimBg="0"/>
      <p:bldP spid="61" grpId="0" bldLvl="0" autoUpdateAnimBg="0"/>
      <p:bldP spid="62" grpId="0" bldLvl="0" autoUpdateAnimBg="0"/>
      <p:bldP spid="63" grpId="0" bldLvl="0" autoUpdateAnimBg="0"/>
      <p:bldP spid="64" grpId="0" bldLvl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390</Words>
  <Application>Microsoft Office PowerPoint</Application>
  <PresentationFormat>全屏显示(4:3)</PresentationFormat>
  <Paragraphs>183</Paragraphs>
  <Slides>29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华文细黑</vt:lpstr>
      <vt:lpstr>宋体</vt:lpstr>
      <vt:lpstr>微软雅黑</vt:lpstr>
      <vt:lpstr>Arial</vt:lpstr>
      <vt:lpstr>Arial Black</vt:lpstr>
      <vt:lpstr>Broadway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柯鑫鑫</dc:creator>
  <cp:lastModifiedBy>柯鑫鑫</cp:lastModifiedBy>
  <cp:revision>64</cp:revision>
  <dcterms:created xsi:type="dcterms:W3CDTF">2015-05-15T03:06:20Z</dcterms:created>
  <dcterms:modified xsi:type="dcterms:W3CDTF">2015-06-19T08:30:01Z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