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64" r:id="rId2"/>
    <p:sldId id="262" r:id="rId3"/>
    <p:sldId id="265" r:id="rId4"/>
    <p:sldId id="267" r:id="rId5"/>
    <p:sldId id="275" r:id="rId6"/>
    <p:sldId id="257" r:id="rId7"/>
    <p:sldId id="276" r:id="rId8"/>
    <p:sldId id="277" r:id="rId9"/>
    <p:sldId id="278" r:id="rId10"/>
    <p:sldId id="280" r:id="rId11"/>
    <p:sldId id="283" r:id="rId12"/>
    <p:sldId id="279" r:id="rId13"/>
    <p:sldId id="281" r:id="rId14"/>
    <p:sldId id="282" r:id="rId15"/>
    <p:sldId id="266" r:id="rId16"/>
    <p:sldId id="284" r:id="rId17"/>
    <p:sldId id="286" r:id="rId18"/>
    <p:sldId id="287" r:id="rId19"/>
    <p:sldId id="288" r:id="rId20"/>
    <p:sldId id="261" r:id="rId21"/>
    <p:sldId id="270" r:id="rId22"/>
    <p:sldId id="271" r:id="rId23"/>
    <p:sldId id="293" r:id="rId24"/>
    <p:sldId id="294" r:id="rId25"/>
    <p:sldId id="295" r:id="rId26"/>
    <p:sldId id="296" r:id="rId27"/>
    <p:sldId id="297" r:id="rId28"/>
    <p:sldId id="298" r:id="rId29"/>
    <p:sldId id="304" r:id="rId30"/>
    <p:sldId id="289" r:id="rId31"/>
    <p:sldId id="292" r:id="rId32"/>
    <p:sldId id="290" r:id="rId33"/>
    <p:sldId id="291" r:id="rId34"/>
    <p:sldId id="299" r:id="rId35"/>
    <p:sldId id="300" r:id="rId36"/>
    <p:sldId id="301" r:id="rId37"/>
    <p:sldId id="302" r:id="rId38"/>
    <p:sldId id="307" r:id="rId39"/>
    <p:sldId id="308" r:id="rId40"/>
    <p:sldId id="309" r:id="rId41"/>
    <p:sldId id="273" r:id="rId42"/>
    <p:sldId id="306" r:id="rId43"/>
    <p:sldId id="274" r:id="rId44"/>
  </p:sldIdLst>
  <p:sldSz cx="9144000" cy="6858000" type="screen4x3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CD2B1-05A2-4174-ACEE-BDB50ACC5B1E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A772-543D-4461-8499-00FF16FADA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3C32-46ED-4DFB-A4BB-F6A77A224F95}" type="datetimeFigureOut">
              <a:rPr kumimoji="1" lang="ja-JP" altLang="en-US" smtClean="0"/>
              <a:pPr/>
              <a:t>2012/2/7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39F7-5F92-43B2-8D9A-F7FFF896199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magoroku15/OpenAccessory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n w="5000" cmpd="sng">
                  <a:noFill/>
                  <a:prstDash val="solid"/>
                </a:ln>
              </a:rPr>
              <a:t>ADK</a:t>
            </a:r>
            <a:r>
              <a:rPr lang="ja-JP" altLang="en-US" dirty="0" smtClean="0">
                <a:ln w="5000" cmpd="sng">
                  <a:noFill/>
                  <a:prstDash val="solid"/>
                </a:ln>
              </a:rPr>
              <a:t>互換モジュールで遊ぶ</a:t>
            </a:r>
            <a:r>
              <a:rPr lang="en-US" altLang="ja-JP" dirty="0" smtClean="0">
                <a:ln w="5000" cmpd="sng">
                  <a:noFill/>
                  <a:prstDash val="solid"/>
                </a:ln>
              </a:rPr>
              <a:t>Android</a:t>
            </a:r>
            <a:r>
              <a:rPr kumimoji="1" lang="en-US" altLang="ja-JP" dirty="0" smtClean="0">
                <a:ln w="5000" cmpd="sng">
                  <a:noFill/>
                  <a:prstDash val="solid"/>
                </a:ln>
              </a:rPr>
              <a:t/>
            </a:r>
            <a:br>
              <a:rPr kumimoji="1" lang="en-US" altLang="ja-JP" dirty="0" smtClean="0">
                <a:ln w="5000" cmpd="sng">
                  <a:noFill/>
                  <a:prstDash val="solid"/>
                </a:ln>
              </a:rPr>
            </a:br>
            <a:endParaRPr kumimoji="1" lang="ja-JP" altLang="en-US" dirty="0">
              <a:ln w="5000" cmpd="sng">
                <a:noFill/>
                <a:prstDash val="solid"/>
              </a:ln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560840" cy="17526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sz="3200" dirty="0" smtClean="0"/>
              <a:t>回名古屋</a:t>
            </a:r>
            <a:r>
              <a:rPr kumimoji="1" lang="en-US" altLang="ja-JP" sz="3200" dirty="0" smtClean="0"/>
              <a:t>Android</a:t>
            </a:r>
            <a:r>
              <a:rPr kumimoji="1" lang="ja-JP" altLang="en-US" sz="3200" dirty="0" smtClean="0"/>
              <a:t>勉強会</a:t>
            </a:r>
            <a:endParaRPr lang="en-US" altLang="ja-JP" sz="3200" dirty="0" smtClean="0"/>
          </a:p>
          <a:p>
            <a:r>
              <a:rPr lang="en-US" altLang="ja-JP" sz="3200" dirty="0" smtClean="0"/>
              <a:t>2012/2/18 </a:t>
            </a:r>
            <a:r>
              <a:rPr lang="ja-JP" altLang="en-US" sz="3200" dirty="0" smtClean="0"/>
              <a:t>愛知工業大学　本山キャンパス</a:t>
            </a:r>
            <a:endParaRPr lang="en-US" altLang="ja-JP" sz="3200" dirty="0" smtClean="0"/>
          </a:p>
          <a:p>
            <a:r>
              <a:rPr kumimoji="1" lang="en-US" altLang="ja-JP" sz="3200" dirty="0" smtClean="0"/>
              <a:t>@magoroku15</a:t>
            </a:r>
            <a:r>
              <a:rPr kumimoji="1" lang="ja-JP" altLang="en-US" sz="3200" dirty="0" smtClean="0"/>
              <a:t>　最底辺活動家</a:t>
            </a:r>
            <a:endParaRPr kumimoji="1" lang="ja-JP" altLang="en-US" dirty="0" smtClean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11560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40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書いてる</a:t>
            </a:r>
            <a:r>
              <a:rPr lang="ja-JP" altLang="en-US" sz="4400" dirty="0" smtClean="0">
                <a:ln w="5000" cmpd="sng">
                  <a:noFill/>
                  <a:prstDash val="solid"/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途中です</a:t>
            </a:r>
            <a:endParaRPr kumimoji="1" lang="ja-JP" altLang="en-US" sz="4400" b="0" i="0" u="none" strike="noStrike" kern="1200" cap="none" spc="0" normalizeH="0" baseline="0" noProof="0" dirty="0">
              <a:ln w="5000" cmpd="sng">
                <a:noFill/>
                <a:prstDash val="solid"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抵抗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電流の流れを抑止する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抵抗の値が小さいと導体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抵抗の値が大きいと絶縁体</a:t>
            </a:r>
            <a:endParaRPr kumimoji="1" lang="en-US" altLang="ja-JP" dirty="0" smtClean="0"/>
          </a:p>
          <a:p>
            <a:r>
              <a:rPr lang="ja-JP" altLang="en-US" dirty="0" smtClean="0"/>
              <a:t>極性なし</a:t>
            </a:r>
            <a:endParaRPr lang="en-US" altLang="ja-JP" dirty="0" smtClean="0"/>
          </a:p>
        </p:txBody>
      </p:sp>
      <p:pic>
        <p:nvPicPr>
          <p:cNvPr id="6146" name="Picture 2" descr="C:\Users\hideo\Desktop\抵抗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251" y="3874095"/>
            <a:ext cx="1308100" cy="2435225"/>
          </a:xfrm>
          <a:prstGeom prst="rect">
            <a:avLst/>
          </a:prstGeom>
          <a:noFill/>
        </p:spPr>
      </p:pic>
      <p:pic>
        <p:nvPicPr>
          <p:cNvPr id="6147" name="Picture 3" descr="C:\Users\hideo\Desktop\抵抗１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5611" y="4221088"/>
            <a:ext cx="582613" cy="153468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コンデンサ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Capacitor(</a:t>
            </a:r>
            <a:r>
              <a:rPr lang="ja-JP" altLang="en-US" dirty="0" smtClean="0"/>
              <a:t>キャパシタ）とも言う</a:t>
            </a:r>
            <a:endParaRPr lang="en-US" altLang="ja-JP" dirty="0" smtClean="0"/>
          </a:p>
          <a:p>
            <a:r>
              <a:rPr kumimoji="1" lang="ja-JP" altLang="en-US" dirty="0" smtClean="0"/>
              <a:t>微量の電気を蓄える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直流は流れない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交流は流れやすい</a:t>
            </a:r>
            <a:endParaRPr kumimoji="1" lang="en-US" altLang="ja-JP" dirty="0" smtClean="0"/>
          </a:p>
          <a:p>
            <a:r>
              <a:rPr lang="ja-JP" altLang="en-US" dirty="0" smtClean="0"/>
              <a:t>極性の有無に注意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今回の積層セラミックコンデンサは極性なし</a:t>
            </a:r>
            <a:endParaRPr kumimoji="1" lang="ja-JP" altLang="en-US" dirty="0"/>
          </a:p>
        </p:txBody>
      </p:sp>
      <p:pic>
        <p:nvPicPr>
          <p:cNvPr id="7170" name="Picture 2" descr="C:\Users\hideo\Desktop\コンデン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509120"/>
            <a:ext cx="1952826" cy="1800200"/>
          </a:xfrm>
          <a:prstGeom prst="rect">
            <a:avLst/>
          </a:prstGeom>
          <a:noFill/>
        </p:spPr>
      </p:pic>
      <p:pic>
        <p:nvPicPr>
          <p:cNvPr id="7171" name="Picture 3" descr="C:\Users\hideo\Desktop\コンデンサ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5775" y="4509120"/>
            <a:ext cx="718473" cy="143173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6012160" y="6021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6381328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6381328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187624" y="4869160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3275856" y="5805264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63688" y="458112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028" y="4607550"/>
            <a:ext cx="1577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黒マジックでマーキング</a:t>
            </a:r>
            <a:endParaRPr kumimoji="1" lang="ja-JP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端子レギュレータ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電圧を一定に保つ機能を備えた</a:t>
            </a:r>
            <a:r>
              <a:rPr lang="en-US" altLang="ja-JP" dirty="0" smtClean="0"/>
              <a:t>IC</a:t>
            </a:r>
          </a:p>
          <a:p>
            <a:r>
              <a:rPr lang="en-US" altLang="ja-JP" dirty="0" smtClean="0"/>
              <a:t>5V(</a:t>
            </a:r>
            <a:r>
              <a:rPr lang="ja-JP" altLang="en-US" dirty="0" smtClean="0"/>
              <a:t>充電用ＡＣアダプタ）から</a:t>
            </a:r>
            <a:r>
              <a:rPr lang="en-US" altLang="ja-JP" dirty="0" smtClean="0"/>
              <a:t>3.3</a:t>
            </a:r>
            <a:r>
              <a:rPr lang="ja-JP" altLang="en-US" dirty="0" smtClean="0"/>
              <a:t>Ｖを生成</a:t>
            </a:r>
            <a:endParaRPr lang="en-US" altLang="ja-JP" dirty="0" smtClean="0"/>
          </a:p>
        </p:txBody>
      </p:sp>
      <p:pic>
        <p:nvPicPr>
          <p:cNvPr id="5122" name="Picture 2" descr="C:\Users\hideo\Desktop\I-034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6952"/>
            <a:ext cx="1632181" cy="1224136"/>
          </a:xfrm>
          <a:prstGeom prst="rect">
            <a:avLst/>
          </a:prstGeom>
          <a:noFill/>
        </p:spPr>
      </p:pic>
      <p:pic>
        <p:nvPicPr>
          <p:cNvPr id="5123" name="Picture 3" descr="C:\Users\hideo\Desktop\re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2304256" cy="3610462"/>
          </a:xfrm>
          <a:prstGeom prst="rect">
            <a:avLst/>
          </a:prstGeom>
          <a:noFill/>
        </p:spPr>
      </p:pic>
      <p:pic>
        <p:nvPicPr>
          <p:cNvPr id="5124" name="Picture 4" descr="C:\Users\hideo\Desktop\re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56992"/>
            <a:ext cx="4461694" cy="2276887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5940152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回路図（周辺込み）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755576" y="4941168"/>
            <a:ext cx="513282" cy="432048"/>
            <a:chOff x="755576" y="4941168"/>
            <a:chExt cx="513282" cy="432048"/>
          </a:xfrm>
        </p:grpSpPr>
        <p:sp>
          <p:nvSpPr>
            <p:cNvPr id="8" name="弦 7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55576" y="5085184"/>
              <a:ext cx="5132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/>
                <a:t>1  2  3</a:t>
              </a:r>
              <a:endParaRPr kumimoji="1" lang="ja-JP" altLang="en-US" sz="105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発光ダイオード　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LED</a:t>
            </a:r>
            <a:r>
              <a:rPr lang="ja-JP" altLang="en-US" dirty="0" smtClean="0"/>
              <a:t>（エルイーディー</a:t>
            </a:r>
            <a:r>
              <a:rPr lang="en-US" altLang="ja-JP" dirty="0" smtClean="0"/>
              <a:t>: </a:t>
            </a:r>
            <a:r>
              <a:rPr lang="en-US" altLang="ja-JP" b="1" dirty="0" smtClean="0"/>
              <a:t>Light Emitting Diode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極性あり、一方向にしか電流を流さない</a:t>
            </a:r>
            <a:endParaRPr kumimoji="1" lang="ja-JP" altLang="en-US" dirty="0"/>
          </a:p>
        </p:txBody>
      </p:sp>
      <p:pic>
        <p:nvPicPr>
          <p:cNvPr id="8194" name="Picture 2" descr="C:\Users\hideo\Desktop\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861" y="3374544"/>
            <a:ext cx="1546051" cy="2934776"/>
          </a:xfrm>
          <a:prstGeom prst="rect">
            <a:avLst/>
          </a:prstGeom>
          <a:noFill/>
        </p:spPr>
      </p:pic>
      <p:sp>
        <p:nvSpPr>
          <p:cNvPr id="5" name="フローチャート : 抜出し 4"/>
          <p:cNvSpPr/>
          <p:nvPr/>
        </p:nvSpPr>
        <p:spPr>
          <a:xfrm>
            <a:off x="5724128" y="4365104"/>
            <a:ext cx="504056" cy="432048"/>
          </a:xfrm>
          <a:prstGeom prst="flowChartExtra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940152" y="3789040"/>
            <a:ext cx="72008" cy="18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724128" y="4365104"/>
            <a:ext cx="5040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6084168" y="3933056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156176" y="4005064"/>
            <a:ext cx="144016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23728" y="579655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+ -</a:t>
            </a:r>
            <a:endParaRPr kumimoji="1" lang="ja-JP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:\Users\hideo\Desktop\C-024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3251201" cy="24384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ＡオスマイクロＢオスを改造（改造済で配布）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ＡＣアダプタから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を取り、マイクロＢオスに回す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マイクロＢのデータ線を取りだす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57332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Ａオス－マイクロＢオス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987824" y="3501008"/>
            <a:ext cx="21602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491880" y="4293096"/>
            <a:ext cx="16561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148064" y="3259832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48064" y="3412232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148064" y="3284984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148064" y="4051920"/>
            <a:ext cx="432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5148064" y="42043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148064" y="4509120"/>
            <a:ext cx="4320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148064" y="4077072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5724128" y="3212976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724128" y="342900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724128" y="3573016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796136" y="4005064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5148064" y="4365104"/>
            <a:ext cx="43204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724128" y="43651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724128" y="4509120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283968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948264" y="5661248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7668344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マイクロＢオス</a:t>
            </a:r>
            <a:endParaRPr kumimoji="1" lang="ja-JP" altLang="en-US" sz="1200" dirty="0"/>
          </a:p>
        </p:txBody>
      </p:sp>
      <p:sp>
        <p:nvSpPr>
          <p:cNvPr id="24" name="角丸四角形 23"/>
          <p:cNvSpPr/>
          <p:nvPr/>
        </p:nvSpPr>
        <p:spPr>
          <a:xfrm>
            <a:off x="4283968" y="5517232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</a:t>
            </a:r>
            <a:r>
              <a:rPr kumimoji="1" lang="ja-JP" altLang="en-US" sz="1200" dirty="0" smtClean="0"/>
              <a:t>オス</a:t>
            </a:r>
            <a:endParaRPr kumimoji="1" lang="ja-JP" altLang="en-US" sz="12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5580112" y="5589240"/>
            <a:ext cx="800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580112" y="573325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715744" y="5589240"/>
            <a:ext cx="8384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859760" y="5733256"/>
            <a:ext cx="8384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3707904" y="5301208"/>
            <a:ext cx="57606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AC</a:t>
            </a:r>
            <a:r>
              <a:rPr kumimoji="1" lang="ja-JP" altLang="en-US" sz="1400" dirty="0" smtClean="0"/>
              <a:t>アダプタ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6012160" y="6021288"/>
            <a:ext cx="0" cy="36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6156176" y="5877272"/>
            <a:ext cx="0" cy="5040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12160" y="6021288"/>
            <a:ext cx="36004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156176" y="5877272"/>
            <a:ext cx="2160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372200" y="59399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D+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372200" y="57239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D-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72200" y="5517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372200" y="52919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利用する資料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回路図（別紙）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実体配線図（別紙）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組み立て手順（本資料）</a:t>
            </a:r>
            <a:endParaRPr kumimoji="1" lang="en-US" altLang="ja-JP" dirty="0" smtClean="0"/>
          </a:p>
          <a:p>
            <a:r>
              <a:rPr lang="ja-JP" altLang="en-US" dirty="0" smtClean="0"/>
              <a:t>配布部品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 </a:t>
            </a:r>
            <a:r>
              <a:rPr kumimoji="1" lang="ja-JP" altLang="en-US" dirty="0" smtClean="0"/>
              <a:t>　電源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g1</a:t>
            </a:r>
            <a:r>
              <a:rPr lang="ja-JP" altLang="en-US" sz="2400" dirty="0" smtClean="0"/>
              <a:t>にレギュレータの１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g2</a:t>
            </a:r>
            <a:r>
              <a:rPr lang="ja-JP" altLang="en-US" sz="2400" dirty="0" smtClean="0"/>
              <a:t>にレギュレータの２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g3</a:t>
            </a:r>
            <a:r>
              <a:rPr lang="ja-JP" altLang="en-US" sz="2400" dirty="0" smtClean="0"/>
              <a:t>にレギュレータの３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ー</a:t>
            </a:r>
            <a:r>
              <a:rPr lang="ja-JP" altLang="en-US" sz="2400" dirty="0" smtClean="0"/>
              <a:t>を４か所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 </a:t>
            </a:r>
            <a:r>
              <a:rPr lang="ja-JP" altLang="en-US" sz="2400" dirty="0" smtClean="0">
                <a:solidFill>
                  <a:srgbClr val="FFC000"/>
                </a:solidFill>
              </a:rPr>
              <a:t>ー</a:t>
            </a:r>
            <a:r>
              <a:rPr lang="ja-JP" altLang="en-US" sz="2400" dirty="0" smtClean="0"/>
              <a:t>を２か所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積層セラミックコンデンサー１</a:t>
            </a:r>
            <a:r>
              <a:rPr lang="en-US" altLang="ja-JP" sz="2400" dirty="0" smtClean="0"/>
              <a:t>μ</a:t>
            </a:r>
            <a:r>
              <a:rPr lang="ja-JP" altLang="en-US" sz="2400" dirty="0" smtClean="0"/>
              <a:t>Ｆ２５Ｖ２個</a:t>
            </a:r>
            <a:endParaRPr lang="en-US" altLang="ja-JP" sz="2400" dirty="0" smtClean="0"/>
          </a:p>
          <a:p>
            <a:pPr marL="971550" lvl="1" indent="-514350"/>
            <a:r>
              <a:rPr lang="en-US" altLang="ja-JP" dirty="0" smtClean="0"/>
              <a:t>h1-h2</a:t>
            </a:r>
          </a:p>
          <a:p>
            <a:pPr marL="971550" lvl="1" indent="-514350"/>
            <a:r>
              <a:rPr lang="en-US" altLang="ja-JP" dirty="0" smtClean="0"/>
              <a:t>h2-h3</a:t>
            </a:r>
            <a:endParaRPr lang="ja-JP" altLang="en-US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マイコン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e10-e23-f10-f23’</a:t>
            </a:r>
            <a:r>
              <a:rPr lang="ja-JP" altLang="en-US" dirty="0" smtClean="0"/>
              <a:t>にマイコン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f3-g23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j10-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j11-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j15-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ー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j19-</a:t>
            </a:r>
            <a:r>
              <a:rPr lang="ja-JP" altLang="en-US" dirty="0" smtClean="0">
                <a:solidFill>
                  <a:srgbClr val="FF0000"/>
                </a:solidFill>
              </a:rPr>
              <a:t>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積層セラミックコンデンサー１</a:t>
            </a:r>
            <a:r>
              <a:rPr lang="en-US" altLang="ja-JP" dirty="0" smtClean="0"/>
              <a:t>0μ</a:t>
            </a:r>
            <a:r>
              <a:rPr lang="ja-JP" altLang="en-US" dirty="0" smtClean="0"/>
              <a:t>Ｆ２５を</a:t>
            </a:r>
            <a:r>
              <a:rPr lang="en-US" altLang="ja-JP" dirty="0" smtClean="0"/>
              <a:t>j18-</a:t>
            </a:r>
            <a:r>
              <a:rPr lang="ja-JP" altLang="en-US" dirty="0" smtClean="0">
                <a:solidFill>
                  <a:srgbClr val="0070C0"/>
                </a:solidFill>
              </a:rPr>
              <a:t>ー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抵抗</a:t>
            </a:r>
            <a:r>
              <a:rPr lang="en-US" altLang="ja-JP" dirty="0" smtClean="0"/>
              <a:t>10kΩ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a10-</a:t>
            </a:r>
            <a:r>
              <a:rPr lang="ja-JP" altLang="en-US" dirty="0" smtClean="0">
                <a:solidFill>
                  <a:srgbClr val="FF0000"/>
                </a:solidFill>
              </a:rPr>
              <a:t> ＋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267744" y="31409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2051720" y="2996952"/>
            <a:ext cx="4219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b="1" dirty="0" smtClean="0"/>
              <a:t>欠け切り</a:t>
            </a:r>
            <a:endParaRPr kumimoji="1" lang="ja-JP" altLang="en-US" sz="500" b="1" dirty="0"/>
          </a:p>
        </p:txBody>
      </p:sp>
      <p:sp>
        <p:nvSpPr>
          <p:cNvPr id="27" name="フローチャート : 論理積ゲート 26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LED</a:t>
            </a:r>
            <a:r>
              <a:rPr lang="ja-JP" altLang="en-US" sz="2400" dirty="0" smtClean="0"/>
              <a:t>、足の長い方を</a:t>
            </a:r>
            <a:r>
              <a:rPr lang="en-US" altLang="ja-JP" sz="2400" dirty="0" smtClean="0"/>
              <a:t>a11,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en-US" altLang="ja-JP" sz="2400" dirty="0" smtClean="0"/>
              <a:t>LED</a:t>
            </a:r>
            <a:r>
              <a:rPr lang="ja-JP" altLang="en-US" sz="2400" dirty="0" err="1" smtClean="0"/>
              <a:t>、</a:t>
            </a:r>
            <a:r>
              <a:rPr lang="ja-JP" altLang="en-US" sz="2400" dirty="0" smtClean="0"/>
              <a:t>足の長い方を</a:t>
            </a:r>
            <a:r>
              <a:rPr lang="en-US" altLang="ja-JP" sz="2400" dirty="0" smtClean="0"/>
              <a:t>a12,</a:t>
            </a:r>
            <a:r>
              <a:rPr lang="ja-JP" altLang="en-US" sz="2400" dirty="0" smtClean="0"/>
              <a:t>短い方を</a:t>
            </a:r>
            <a:r>
              <a:rPr lang="ja-JP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ー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a21-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r>
              <a:rPr lang="ja-JP" altLang="en-US" sz="2400" dirty="0" smtClean="0"/>
              <a:t>抵抗</a:t>
            </a:r>
            <a:r>
              <a:rPr lang="en-US" altLang="ja-JP" sz="2400" dirty="0" smtClean="0"/>
              <a:t>10</a:t>
            </a:r>
            <a:r>
              <a:rPr lang="ja-JP" altLang="en-US" sz="2400" dirty="0" err="1" smtClean="0"/>
              <a:t>ｋ</a:t>
            </a:r>
            <a:r>
              <a:rPr lang="en-US" altLang="ja-JP" sz="2400" dirty="0" smtClean="0"/>
              <a:t>Ω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a23-</a:t>
            </a:r>
            <a:r>
              <a:rPr lang="ja-JP" altLang="en-US" sz="2400" dirty="0" smtClean="0">
                <a:solidFill>
                  <a:srgbClr val="FF0000"/>
                </a:solidFill>
              </a:rPr>
              <a:t>＋</a:t>
            </a:r>
            <a:r>
              <a:rPr lang="ja-JP" altLang="en-US" sz="2400" dirty="0" smtClean="0"/>
              <a:t>へ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論理積ゲート 29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ケーブル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0" y="1628800"/>
            <a:ext cx="4114800" cy="452596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電源、黒を</a:t>
            </a:r>
            <a:r>
              <a:rPr lang="en-US" altLang="ja-JP" sz="2400" dirty="0" smtClean="0"/>
              <a:t>j2,</a:t>
            </a:r>
            <a:r>
              <a:rPr lang="ja-JP" altLang="en-US" sz="2400" dirty="0" smtClean="0"/>
              <a:t>赤を</a:t>
            </a:r>
            <a:r>
              <a:rPr lang="ja-JP" altLang="en-US" sz="2400" dirty="0" err="1" smtClean="0"/>
              <a:t>ｊ</a:t>
            </a:r>
            <a:r>
              <a:rPr lang="en-US" altLang="ja-JP" sz="2400" dirty="0" smtClean="0"/>
              <a:t>3</a:t>
            </a:r>
          </a:p>
          <a:p>
            <a:r>
              <a:rPr lang="ja-JP" altLang="en-US" sz="2400" dirty="0" smtClean="0"/>
              <a:t>データ 白</a:t>
            </a:r>
            <a:r>
              <a:rPr lang="en-US" altLang="ja-JP" sz="2400" dirty="0" smtClean="0"/>
              <a:t>(D-)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h16, </a:t>
            </a:r>
            <a:r>
              <a:rPr lang="ja-JP" altLang="en-US" sz="2400" dirty="0" smtClean="0"/>
              <a:t>緑</a:t>
            </a:r>
            <a:r>
              <a:rPr lang="en-US" altLang="ja-JP" sz="2400" dirty="0" smtClean="0"/>
              <a:t>(D+)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h17</a:t>
            </a:r>
          </a:p>
          <a:p>
            <a:endParaRPr lang="en-US" altLang="ja-JP" sz="2400" dirty="0" smtClean="0"/>
          </a:p>
          <a:p>
            <a:endParaRPr lang="en-US" altLang="ja-JP" sz="2400" dirty="0" smtClean="0"/>
          </a:p>
        </p:txBody>
      </p:sp>
      <p:pic>
        <p:nvPicPr>
          <p:cNvPr id="4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5" name="グループ化 4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6" name="弦 5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ローチャート : 論理積ゲート 38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</a:t>
            </a:r>
            <a:r>
              <a:rPr lang="ja-JP" altLang="en-US" dirty="0" smtClean="0"/>
              <a:t>リソース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このドキュメントを含む、最新のリソースは以下で管理しています</a:t>
            </a:r>
            <a:endParaRPr lang="en-US" altLang="ja-JP" dirty="0" smtClean="0">
              <a:hlinkClick r:id="rId2"/>
            </a:endParaRPr>
          </a:p>
          <a:p>
            <a:pPr lvl="1"/>
            <a:r>
              <a:rPr lang="en-US" altLang="ja-JP" dirty="0" smtClean="0"/>
              <a:t>https://github.com/magoroku15/OpenAccessoryDemo</a:t>
            </a:r>
          </a:p>
          <a:p>
            <a:pPr lvl="2"/>
            <a:r>
              <a:rPr kumimoji="1" lang="en-US" altLang="ja-JP" dirty="0" smtClean="0"/>
              <a:t>App Source </a:t>
            </a:r>
            <a:r>
              <a:rPr kumimoji="1" lang="en-US" altLang="ja-JP" dirty="0" err="1" smtClean="0"/>
              <a:t>CodeAndroid</a:t>
            </a:r>
            <a:r>
              <a:rPr kumimoji="1" lang="en-US" altLang="ja-JP" dirty="0" smtClean="0"/>
              <a:t> 	</a:t>
            </a:r>
            <a:r>
              <a:rPr kumimoji="1" lang="ja-JP" altLang="en-US" dirty="0" smtClean="0"/>
              <a:t>アプリのソースコード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Doc				</a:t>
            </a:r>
            <a:r>
              <a:rPr lang="ja-JP" altLang="en-US" dirty="0" smtClean="0"/>
              <a:t>ドキュメント類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Firmware			</a:t>
            </a:r>
            <a:r>
              <a:rPr lang="ja-JP" altLang="en-US" dirty="0" smtClean="0"/>
              <a:t>マイコンのソース・バイナリ</a:t>
            </a:r>
            <a:endParaRPr lang="en-US" altLang="ja-JP" dirty="0" smtClean="0"/>
          </a:p>
          <a:p>
            <a:r>
              <a:rPr lang="ja-JP" altLang="en-US" dirty="0" smtClean="0"/>
              <a:t>紹介する</a:t>
            </a:r>
            <a:r>
              <a:rPr lang="en-US" altLang="ja-JP" dirty="0" smtClean="0"/>
              <a:t>Microchip Technology Inc</a:t>
            </a:r>
            <a:r>
              <a:rPr lang="ja-JP" altLang="en-US" dirty="0" smtClean="0"/>
              <a:t>作成のアンドロイドアプリは</a:t>
            </a:r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からインストールできます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</p:txBody>
      </p:sp>
      <p:pic>
        <p:nvPicPr>
          <p:cNvPr id="4" name="Picture 2" descr="C:\Users\hideo\Desktop\M-03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0"/>
            <a:ext cx="1825641" cy="1368152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868144" y="609329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Pickit3  3900</a:t>
            </a:r>
            <a:r>
              <a:rPr kumimoji="1" lang="ja-JP" altLang="en-US" sz="1400" dirty="0" smtClean="0"/>
              <a:t>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秋月　通販コード </a:t>
            </a:r>
            <a:r>
              <a:rPr kumimoji="1" lang="en-US" altLang="ja-JP" sz="1400" dirty="0" smtClean="0"/>
              <a:t>M-03608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完成写真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</p:txBody>
      </p:sp>
      <p:pic>
        <p:nvPicPr>
          <p:cNvPr id="9218" name="Picture 2" descr="C:\Users\hideo\Desktop\IMG_20120128_1125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80297" y="2402548"/>
            <a:ext cx="4461794" cy="3346346"/>
          </a:xfrm>
          <a:prstGeom prst="rect">
            <a:avLst/>
          </a:prstGeom>
          <a:noFill/>
        </p:spPr>
      </p:pic>
      <p:pic>
        <p:nvPicPr>
          <p:cNvPr id="5" name="Picture 2" descr="C:\Users\hideo\Desktop\img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70237"/>
            <a:ext cx="2038350" cy="3074987"/>
          </a:xfrm>
          <a:prstGeom prst="rect">
            <a:avLst/>
          </a:prstGeom>
          <a:noFill/>
        </p:spPr>
      </p:pic>
      <p:grpSp>
        <p:nvGrpSpPr>
          <p:cNvPr id="6" name="グループ化 5"/>
          <p:cNvGrpSpPr/>
          <p:nvPr/>
        </p:nvGrpSpPr>
        <p:grpSpPr>
          <a:xfrm rot="5400000">
            <a:off x="2233603" y="2458755"/>
            <a:ext cx="428322" cy="360040"/>
            <a:chOff x="706904" y="4941168"/>
            <a:chExt cx="610626" cy="432048"/>
          </a:xfrm>
        </p:grpSpPr>
        <p:sp>
          <p:nvSpPr>
            <p:cNvPr id="7" name="弦 6"/>
            <p:cNvSpPr/>
            <p:nvPr/>
          </p:nvSpPr>
          <p:spPr>
            <a:xfrm rot="5400000">
              <a:off x="791580" y="4977172"/>
              <a:ext cx="432048" cy="360040"/>
            </a:xfrm>
            <a:prstGeom prst="chord">
              <a:avLst>
                <a:gd name="adj1" fmla="val 6090016"/>
                <a:gd name="adj2" fmla="val 154977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275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9984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115616" y="5085184"/>
              <a:ext cx="72008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06904" y="5082876"/>
              <a:ext cx="610626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 smtClean="0"/>
                <a:t>1  2  3</a:t>
              </a:r>
              <a:endParaRPr kumimoji="1" lang="ja-JP" altLang="en-US" sz="800" dirty="0"/>
            </a:p>
          </p:txBody>
        </p:sp>
      </p:grpSp>
      <p:cxnSp>
        <p:nvCxnSpPr>
          <p:cNvPr id="12" name="直線コネクタ 11"/>
          <p:cNvCxnSpPr/>
          <p:nvPr/>
        </p:nvCxnSpPr>
        <p:spPr>
          <a:xfrm>
            <a:off x="2771800" y="2636912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71800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475656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03648" y="2564904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23728" y="2564904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123728" y="263691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123728" y="3356992"/>
            <a:ext cx="2880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411760" y="2708920"/>
            <a:ext cx="72008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483768" y="3284984"/>
            <a:ext cx="0" cy="1296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771800" y="4221088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771800" y="3429000"/>
            <a:ext cx="3600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771800" y="3356992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71800" y="3789040"/>
            <a:ext cx="288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403648" y="3356992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403648" y="4365104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403648" y="4581128"/>
            <a:ext cx="2880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1547664" y="3429000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1547664" y="3501008"/>
            <a:ext cx="144016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/>
          <p:cNvSpPr/>
          <p:nvPr/>
        </p:nvSpPr>
        <p:spPr>
          <a:xfrm rot="16200000">
            <a:off x="2663788" y="3825044"/>
            <a:ext cx="144016" cy="216024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16200000">
            <a:off x="2663788" y="3897052"/>
            <a:ext cx="144016" cy="216024"/>
          </a:xfrm>
          <a:prstGeom prst="triangl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2735796" y="2528900"/>
            <a:ext cx="144016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16200000">
            <a:off x="2735796" y="2600908"/>
            <a:ext cx="144016" cy="216024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 : 論理積ゲート 33"/>
          <p:cNvSpPr/>
          <p:nvPr/>
        </p:nvSpPr>
        <p:spPr>
          <a:xfrm rot="5400000">
            <a:off x="2195736" y="3356992"/>
            <a:ext cx="144016" cy="1440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回路図</a:t>
            </a:r>
            <a:endParaRPr kumimoji="1" lang="ja-JP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3568" y="1298521"/>
          <a:ext cx="7560840" cy="5342874"/>
        </p:xfrm>
        <a:graphic>
          <a:graphicData uri="http://schemas.openxmlformats.org/presentationml/2006/ole">
            <p:oleObj spid="_x0000_s1026" name="Acrobat Document" r:id="rId3" imgW="8019977" imgH="5667300" progId="AcroExch.Document.7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part2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との接続と動作確認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Step1 </a:t>
            </a:r>
            <a:r>
              <a:rPr lang="ja-JP" altLang="en-US" dirty="0" smtClean="0"/>
              <a:t>アプリのインストール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Android Market</a:t>
            </a:r>
            <a:r>
              <a:rPr lang="ja-JP" altLang="en-US" dirty="0" smtClean="0"/>
              <a:t>からインストール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Microchip</a:t>
            </a:r>
            <a:r>
              <a:rPr lang="ja-JP" altLang="en-US" dirty="0" smtClean="0"/>
              <a:t>で検索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3.x</a:t>
            </a:r>
          </a:p>
          <a:p>
            <a:pPr lvl="2"/>
            <a:r>
              <a:rPr lang="ja-JP" altLang="en-US" dirty="0" smtClean="0"/>
              <a:t>基本的なアクセサリデモ</a:t>
            </a:r>
            <a:r>
              <a:rPr lang="en-US" altLang="ja-JP" dirty="0" smtClean="0"/>
              <a:t>2.3.x</a:t>
            </a:r>
            <a:r>
              <a:rPr lang="ja-JP" altLang="en-US" dirty="0" smtClean="0"/>
              <a:t>以降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 AC</a:t>
            </a:r>
            <a:r>
              <a:rPr kumimoji="1" lang="ja-JP" altLang="en-US" dirty="0" smtClean="0"/>
              <a:t>アダプタに接続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 Android</a:t>
            </a:r>
            <a:r>
              <a:rPr kumimoji="1" lang="ja-JP" altLang="en-US" dirty="0" smtClean="0"/>
              <a:t>に接続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スイッチを操作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ポテンションメータを操作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配布部品には含みません</a:t>
            </a:r>
            <a:endParaRPr kumimoji="1" lang="en-US" altLang="ja-JP" dirty="0" smtClean="0"/>
          </a:p>
          <a:p>
            <a:r>
              <a:rPr kumimoji="1" lang="ja-JP" altLang="en-US" dirty="0" smtClean="0"/>
              <a:t>講師によるデモのみです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Part3</a:t>
            </a:r>
            <a:br>
              <a:rPr kumimoji="1" lang="en-US" altLang="ja-JP" dirty="0" smtClean="0"/>
            </a:br>
            <a:r>
              <a:rPr lang="en-US" altLang="ja-JP" dirty="0" smtClean="0"/>
              <a:t>USB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Open accessory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このコースの目的と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50926" indent="-514350">
              <a:buNone/>
            </a:pPr>
            <a:r>
              <a:rPr lang="ja-JP" altLang="en-US" u="sng" dirty="0" smtClean="0"/>
              <a:t>目的</a:t>
            </a:r>
            <a:endParaRPr lang="en-US" altLang="ja-JP" u="sng" dirty="0" smtClean="0"/>
          </a:p>
          <a:p>
            <a:pPr marL="550926" indent="-514350">
              <a:buNone/>
            </a:pPr>
            <a:r>
              <a:rPr lang="en-US" altLang="ja-JP" dirty="0" smtClean="0"/>
              <a:t>	Android</a:t>
            </a:r>
            <a:r>
              <a:rPr lang="ja-JP" altLang="en-US" dirty="0" smtClean="0"/>
              <a:t>アプリケーションデベロッパが</a:t>
            </a:r>
            <a:r>
              <a:rPr lang="en-US" altLang="ja-JP" dirty="0" smtClean="0"/>
              <a:t>Android Open Accessory </a:t>
            </a:r>
            <a:r>
              <a:rPr lang="ja-JP" altLang="en-US" dirty="0" smtClean="0"/>
              <a:t>を理解する。同時に</a:t>
            </a:r>
            <a:r>
              <a:rPr lang="en-US" altLang="ja-JP" dirty="0" smtClean="0"/>
              <a:t>HW</a:t>
            </a:r>
            <a:r>
              <a:rPr lang="ja-JP" altLang="en-US" dirty="0" smtClean="0"/>
              <a:t>を理解する事が広げる世界を体感する。</a:t>
            </a:r>
            <a:endParaRPr lang="en-US" altLang="ja-JP" dirty="0" smtClean="0"/>
          </a:p>
          <a:p>
            <a:pPr marL="550926" indent="-514350">
              <a:buNone/>
            </a:pPr>
            <a:r>
              <a:rPr lang="ja-JP" altLang="en-US" u="sng" dirty="0" smtClean="0"/>
              <a:t>内容</a:t>
            </a:r>
            <a:endParaRPr lang="en-US" altLang="ja-JP" u="sng" dirty="0" smtClean="0"/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互換モジュールの組み立て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との接続と動作確認</a:t>
            </a:r>
          </a:p>
          <a:p>
            <a:pPr marL="550926" indent="-514350">
              <a:buFont typeface="+mj-lt"/>
              <a:buAutoNum type="arabicPeriod"/>
            </a:pPr>
            <a:r>
              <a:rPr lang="ja-JP" altLang="en-US" dirty="0" smtClean="0"/>
              <a:t>互換モジュールの仕組み</a:t>
            </a:r>
          </a:p>
          <a:p>
            <a:pPr marL="550926" indent="-514350">
              <a:buFont typeface="+mj-lt"/>
              <a:buAutoNum type="arabicPeriod"/>
            </a:pPr>
            <a:r>
              <a:rPr lang="en-US" altLang="ja-JP" dirty="0" smtClean="0"/>
              <a:t>Android</a:t>
            </a:r>
            <a:r>
              <a:rPr lang="ja-JP" altLang="en-US" dirty="0" smtClean="0"/>
              <a:t>側の仕組み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lang="ja-JP" altLang="en-US" dirty="0" smtClean="0"/>
              <a:t>　ホスト・ディバイス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基本は高速のシリアル通信</a:t>
            </a:r>
            <a:endParaRPr lang="en-US" altLang="ja-JP" dirty="0" smtClean="0"/>
          </a:p>
          <a:p>
            <a:r>
              <a:rPr lang="ja-JP" altLang="en-US" dirty="0" smtClean="0"/>
              <a:t>４線式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通信はディファレンシャル </a:t>
            </a:r>
            <a:r>
              <a:rPr lang="en-US" altLang="ja-JP" dirty="0" smtClean="0"/>
              <a:t>D+,D-</a:t>
            </a:r>
          </a:p>
          <a:p>
            <a:pPr lvl="1"/>
            <a:r>
              <a:rPr lang="ja-JP" altLang="en-US" dirty="0" smtClean="0"/>
              <a:t>給電機能を持つ　</a:t>
            </a:r>
            <a:r>
              <a:rPr lang="en-US" altLang="ja-JP" dirty="0" smtClean="0"/>
              <a:t>5V, GND</a:t>
            </a:r>
          </a:p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一般的に</a:t>
            </a:r>
            <a:r>
              <a:rPr lang="en-US" altLang="ja-JP" dirty="0" smtClean="0"/>
              <a:t>PC</a:t>
            </a:r>
            <a:r>
              <a:rPr lang="ja-JP" altLang="en-US" dirty="0" smtClean="0"/>
              <a:t>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マスタとして動作</a:t>
            </a:r>
            <a:endParaRPr lang="en-US" altLang="ja-JP" dirty="0"/>
          </a:p>
          <a:p>
            <a:pPr lvl="1"/>
            <a:r>
              <a:rPr lang="ja-JP" altLang="en-US" dirty="0" smtClean="0"/>
              <a:t>複数のディバイスを収容・管理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複雑なソフトウエアスタック</a:t>
            </a:r>
            <a:endParaRPr lang="en-US" altLang="ja-JP" dirty="0" smtClean="0"/>
          </a:p>
          <a:p>
            <a:r>
              <a:rPr kumimoji="1" lang="ja-JP" altLang="en-US" dirty="0" smtClean="0"/>
              <a:t>ディバイス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一般的に装置側、マウス、</a:t>
            </a:r>
            <a:r>
              <a:rPr lang="en-US" altLang="ja-JP" dirty="0" smtClean="0"/>
              <a:t>KBD</a:t>
            </a:r>
            <a:r>
              <a:rPr lang="ja-JP" altLang="en-US" dirty="0" smtClean="0"/>
              <a:t>、プリンタ、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メモリ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スレーブとして動作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単純な機能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　コネクタ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線式 </a:t>
            </a:r>
            <a:r>
              <a:rPr lang="en-US" altLang="ja-JP" dirty="0" smtClean="0"/>
              <a:t>			1: +   2: D-   3: D+   4: -</a:t>
            </a:r>
          </a:p>
          <a:p>
            <a:pPr lvl="1"/>
            <a:r>
              <a:rPr lang="ja-JP" altLang="en-US" dirty="0" smtClean="0"/>
              <a:t>ホスト側 </a:t>
            </a:r>
            <a:r>
              <a:rPr lang="en-US" altLang="ja-JP" dirty="0" smtClean="0"/>
              <a:t>		Type A   </a:t>
            </a:r>
          </a:p>
          <a:p>
            <a:pPr lvl="1"/>
            <a:r>
              <a:rPr lang="ja-JP" altLang="en-US" dirty="0" smtClean="0"/>
              <a:t>ディバイス側 </a:t>
            </a:r>
            <a:r>
              <a:rPr lang="en-US" altLang="ja-JP" dirty="0" smtClean="0"/>
              <a:t>		Type B</a:t>
            </a:r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線式</a:t>
            </a:r>
            <a:r>
              <a:rPr lang="en-US" altLang="ja-JP" dirty="0" smtClean="0"/>
              <a:t>			1: +   2: D-   3: D+   4: ID  5:  -</a:t>
            </a:r>
          </a:p>
          <a:p>
            <a:pPr lvl="1"/>
            <a:r>
              <a:rPr lang="ja-JP" altLang="en-US" dirty="0" smtClean="0"/>
              <a:t>ＩＤでホスト、ディバイスを判別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33796" name="Picture 4" descr="C:\Users\E31128\Pictures\271px-Types-usb_new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33" y="3933056"/>
            <a:ext cx="2581275" cy="2714625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516216" y="630932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Wikipedia</a:t>
            </a:r>
            <a:r>
              <a:rPr kumimoji="1" lang="ja-JP" altLang="en-US" sz="1200" dirty="0" smtClean="0"/>
              <a:t>より</a:t>
            </a:r>
            <a:endParaRPr kumimoji="1" lang="ja-JP" alt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での</a:t>
            </a:r>
            <a:r>
              <a:rPr lang="ja-JP" altLang="en-US" dirty="0" smtClean="0"/>
              <a:t>利用例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ホスト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システム側での対応は限定的、マウス対応</a:t>
            </a:r>
            <a:r>
              <a:rPr lang="en-US" altLang="ja-JP" dirty="0" smtClean="0"/>
              <a:t>(ICS)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アプリ側で</a:t>
            </a:r>
            <a:r>
              <a:rPr lang="en-US" altLang="ja-JP" dirty="0" smtClean="0"/>
              <a:t>USB manager</a:t>
            </a:r>
            <a:r>
              <a:rPr lang="ja-JP" altLang="en-US" dirty="0" smtClean="0"/>
              <a:t>連携してドライバ相当の動作をアプリとして記述・配布</a:t>
            </a:r>
            <a:endParaRPr lang="en-US" altLang="ja-JP" dirty="0" smtClean="0"/>
          </a:p>
          <a:p>
            <a:r>
              <a:rPr lang="ja-JP" altLang="en-US" dirty="0" smtClean="0"/>
              <a:t>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ADB, Mass Storage</a:t>
            </a:r>
          </a:p>
          <a:p>
            <a:r>
              <a:rPr lang="en-US" altLang="ja-JP" dirty="0" smtClean="0"/>
              <a:t>Open Accessory</a:t>
            </a:r>
          </a:p>
          <a:p>
            <a:pPr lvl="1"/>
            <a:r>
              <a:rPr lang="en-US" altLang="ja-JP" dirty="0" smtClean="0"/>
              <a:t>PC</a:t>
            </a:r>
            <a:r>
              <a:rPr lang="ja-JP" altLang="en-US" dirty="0" smtClean="0"/>
              <a:t>がホスト、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側がディバイス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システムのみで利用していたエンドポイントをアプリに開放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ADB</a:t>
            </a:r>
            <a:r>
              <a:rPr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ドライバレイヤ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Vid, Pid</a:t>
            </a:r>
            <a:r>
              <a:rPr lang="ja-JP" altLang="en-US" dirty="0" smtClean="0"/>
              <a:t>を登録してエンドポイントを作成</a:t>
            </a:r>
            <a:endParaRPr lang="en-US" altLang="ja-JP" dirty="0" smtClean="0"/>
          </a:p>
          <a:p>
            <a:r>
              <a:rPr lang="ja-JP" altLang="en-US" dirty="0" smtClean="0"/>
              <a:t>アプリレイヤ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システム起動時に</a:t>
            </a:r>
            <a:r>
              <a:rPr lang="en-US" altLang="ja-JP" dirty="0" smtClean="0"/>
              <a:t>adbd</a:t>
            </a:r>
            <a:r>
              <a:rPr lang="ja-JP" altLang="en-US" dirty="0" smtClean="0"/>
              <a:t>コマンドを起動</a:t>
            </a:r>
            <a:endParaRPr lang="en-US" altLang="ja-JP" dirty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に接続すると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Vid, </a:t>
            </a:r>
            <a:r>
              <a:rPr lang="en-US" altLang="ja-JP" dirty="0" err="1" smtClean="0"/>
              <a:t>Pid</a:t>
            </a:r>
            <a:r>
              <a:rPr lang="ja-JP" altLang="en-US" dirty="0" smtClean="0"/>
              <a:t>がＸＸＸを示し</a:t>
            </a:r>
            <a:endParaRPr lang="en-US" altLang="ja-JP" dirty="0"/>
          </a:p>
          <a:p>
            <a:pPr lvl="1"/>
            <a:r>
              <a:rPr lang="en-US" altLang="ja-JP" dirty="0" err="1" smtClean="0"/>
              <a:t>adb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Endpoint</a:t>
            </a:r>
            <a:r>
              <a:rPr lang="ja-JP" altLang="en-US" dirty="0" smtClean="0"/>
              <a:t>がみえるのでこれを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コマンドが握る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 </a:t>
            </a:r>
            <a:r>
              <a:rPr lang="en-US" altLang="ja-JP" dirty="0" err="1" smtClean="0"/>
              <a:t>adb</a:t>
            </a:r>
            <a:r>
              <a:rPr lang="ja-JP" altLang="en-US" dirty="0" smtClean="0"/>
              <a:t>コマンド⇔</a:t>
            </a:r>
            <a:r>
              <a:rPr lang="en-US" altLang="ja-JP" dirty="0" smtClean="0"/>
              <a:t>PC </a:t>
            </a:r>
            <a:r>
              <a:rPr lang="ja-JP" altLang="en-US" dirty="0" smtClean="0"/>
              <a:t>バルク転送⇔</a:t>
            </a:r>
            <a:r>
              <a:rPr lang="en-US" altLang="ja-JP" dirty="0" smtClean="0"/>
              <a:t>Android </a:t>
            </a:r>
            <a:r>
              <a:rPr lang="ja-JP" altLang="en-US" dirty="0" smtClean="0"/>
              <a:t>バルク転送 ⇔ </a:t>
            </a:r>
            <a:r>
              <a:rPr lang="en-US" altLang="ja-JP" dirty="0" smtClean="0"/>
              <a:t>/dev/</a:t>
            </a:r>
            <a:r>
              <a:rPr lang="en-US" altLang="ja-JP" dirty="0" err="1" smtClean="0"/>
              <a:t>adb</a:t>
            </a:r>
            <a:r>
              <a:rPr lang="en-US" altLang="ja-JP" dirty="0" smtClean="0"/>
              <a:t> </a:t>
            </a:r>
            <a:r>
              <a:rPr lang="ja-JP" altLang="en-US" dirty="0" smtClean="0"/>
              <a:t>⇔ </a:t>
            </a:r>
            <a:r>
              <a:rPr lang="en-US" altLang="ja-JP" dirty="0" err="1" smtClean="0"/>
              <a:t>adbd</a:t>
            </a:r>
            <a:endParaRPr lang="en-US" altLang="ja-JP" dirty="0" smtClean="0"/>
          </a:p>
          <a:p>
            <a:r>
              <a:rPr lang="en-US" altLang="ja-JP" dirty="0" smtClean="0"/>
              <a:t> </a:t>
            </a:r>
            <a:r>
              <a:rPr lang="en-US" altLang="ja-JP" dirty="0" err="1"/>
              <a:t>a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 (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⇔</a:t>
            </a:r>
            <a:r>
              <a:rPr lang="en-US" altLang="ja-JP" dirty="0" err="1" smtClean="0"/>
              <a:t>adbd</a:t>
            </a:r>
            <a:r>
              <a:rPr lang="en-US" altLang="ja-JP" dirty="0" smtClean="0"/>
              <a:t>(</a:t>
            </a:r>
            <a:r>
              <a:rPr lang="ja-JP" altLang="en-US" dirty="0" smtClean="0"/>
              <a:t>サーバ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の関係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Accessory mode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Adb</a:t>
            </a:r>
            <a:r>
              <a:rPr lang="ja-JP" altLang="en-US" dirty="0" smtClean="0"/>
              <a:t>などの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ガジェットの仕組みを流用</a:t>
            </a:r>
            <a:endParaRPr lang="en-US" altLang="ja-JP" dirty="0" smtClean="0"/>
          </a:p>
          <a:p>
            <a:r>
              <a:rPr kumimoji="1" lang="ja-JP" altLang="en-US" dirty="0" smtClean="0"/>
              <a:t>専用エンドポイントを提供</a:t>
            </a:r>
            <a:endParaRPr kumimoji="1" lang="en-US" altLang="ja-JP" dirty="0" smtClean="0"/>
          </a:p>
          <a:p>
            <a:r>
              <a:rPr lang="ja-JP" altLang="en-US" dirty="0" smtClean="0"/>
              <a:t>フレームワークがアプリを起動し、エンドポイントを接続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15616" y="3861048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437112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Frame work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115616" y="5013176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Linux</a:t>
            </a:r>
          </a:p>
          <a:p>
            <a:pPr algn="ctr"/>
            <a:r>
              <a:rPr lang="ja-JP" altLang="en-US" dirty="0" smtClean="0"/>
              <a:t>ガジェットドライバ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3648" y="3429000"/>
            <a:ext cx="26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Android</a:t>
            </a:r>
            <a:r>
              <a:rPr lang="ja-JP" altLang="en-US" dirty="0" smtClean="0"/>
              <a:t>側　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ディバイス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40152" y="3429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マイコン側　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115616" y="5589240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HW</a:t>
            </a:r>
          </a:p>
          <a:p>
            <a:pPr algn="ctr"/>
            <a:r>
              <a:rPr lang="en-US" altLang="ja-JP" dirty="0" smtClean="0"/>
              <a:t>USB</a:t>
            </a:r>
            <a:r>
              <a:rPr lang="ja-JP" altLang="en-US" dirty="0" smtClean="0"/>
              <a:t>コントローラ</a:t>
            </a:r>
            <a:endParaRPr lang="en-US" altLang="ja-JP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5436096" y="5589240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USB</a:t>
            </a:r>
            <a:r>
              <a:rPr lang="ja-JP" altLang="en-US" dirty="0" smtClean="0"/>
              <a:t>コントローラ＋マイコン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5436096" y="3861048"/>
            <a:ext cx="316835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ADK</a:t>
            </a:r>
            <a:r>
              <a:rPr lang="ja-JP" altLang="en-US" dirty="0" smtClean="0"/>
              <a:t>プロトコル制御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ホスト制御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Accessory mode</a:t>
            </a:r>
            <a:r>
              <a:rPr kumimoji="1" lang="ja-JP" altLang="en-US" dirty="0" smtClean="0"/>
              <a:t>は何でないか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Aruduino</a:t>
            </a:r>
            <a:r>
              <a:rPr kumimoji="1" lang="ja-JP" altLang="en-US" dirty="0" smtClean="0"/>
              <a:t>を前提としていない</a:t>
            </a:r>
            <a:endParaRPr kumimoji="1" lang="en-US" altLang="ja-JP" dirty="0" smtClean="0"/>
          </a:p>
          <a:p>
            <a:r>
              <a:rPr lang="en-US" altLang="ja-JP" dirty="0" smtClean="0"/>
              <a:t>Android</a:t>
            </a:r>
            <a:r>
              <a:rPr lang="ja-JP" altLang="en-US" dirty="0" smtClean="0"/>
              <a:t>は</a:t>
            </a:r>
            <a:r>
              <a:rPr lang="en-US" altLang="ja-JP" dirty="0" smtClean="0"/>
              <a:t>USB</a:t>
            </a:r>
            <a:r>
              <a:rPr lang="ja-JP" altLang="en-US" dirty="0" smtClean="0"/>
              <a:t>ホストではない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Part4</a:t>
            </a:r>
            <a:br>
              <a:rPr kumimoji="1" lang="en-US" altLang="ja-JP" dirty="0" smtClean="0"/>
            </a:br>
            <a:r>
              <a:rPr lang="ja-JP" altLang="en-US" dirty="0" smtClean="0"/>
              <a:t>マイコン側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マイコンとしては老舗</a:t>
            </a:r>
            <a:r>
              <a:rPr lang="en-US" altLang="ja-JP" dirty="0" smtClean="0"/>
              <a:t> </a:t>
            </a:r>
          </a:p>
          <a:p>
            <a:r>
              <a:rPr lang="ja-JP" altLang="en-US" dirty="0" smtClean="0"/>
              <a:t>ライバルは</a:t>
            </a:r>
            <a:r>
              <a:rPr lang="en-US" altLang="ja-JP" dirty="0" smtClean="0"/>
              <a:t>Atmel AVR</a:t>
            </a:r>
            <a:endParaRPr kumimoji="1" lang="en-US" altLang="ja-JP" dirty="0" smtClean="0"/>
          </a:p>
          <a:p>
            <a:r>
              <a:rPr lang="en-US" altLang="ja-JP" dirty="0" smtClean="0"/>
              <a:t>PIC16</a:t>
            </a:r>
            <a:r>
              <a:rPr lang="ja-JP" altLang="en-US" dirty="0" smtClean="0"/>
              <a:t>シリーズ</a:t>
            </a:r>
            <a:endParaRPr kumimoji="1" lang="en-US" altLang="ja-JP" dirty="0" smtClean="0"/>
          </a:p>
          <a:p>
            <a:r>
              <a:rPr lang="en-US" altLang="ja-JP" dirty="0" smtClean="0"/>
              <a:t>PIC24</a:t>
            </a:r>
            <a:r>
              <a:rPr lang="ja-JP" altLang="en-US" dirty="0" smtClean="0"/>
              <a:t>シリーズ</a:t>
            </a:r>
            <a:endParaRPr lang="en-US" altLang="ja-JP" dirty="0" smtClean="0"/>
          </a:p>
          <a:p>
            <a:r>
              <a:rPr kumimoji="1" lang="en-US" altLang="ja-JP" dirty="0" smtClean="0"/>
              <a:t>PIC32</a:t>
            </a:r>
            <a:r>
              <a:rPr kumimoji="1" lang="ja-JP" altLang="en-US" dirty="0" smtClean="0"/>
              <a:t>シリーズ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MIPS</a:t>
            </a:r>
            <a:r>
              <a:rPr lang="ja-JP" altLang="en-US" dirty="0" smtClean="0"/>
              <a:t>社からライセンスした</a:t>
            </a:r>
            <a:r>
              <a:rPr lang="en-US" altLang="ja-JP" dirty="0" smtClean="0"/>
              <a:t>MIPS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M4K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MPLAB.X</a:t>
            </a:r>
          </a:p>
          <a:p>
            <a:pPr lvl="1"/>
            <a:r>
              <a:rPr lang="el-GR" altLang="ja-JP" dirty="0" smtClean="0"/>
              <a:t>Β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MAC, Windows, Linux</a:t>
            </a:r>
            <a:r>
              <a:rPr kumimoji="1" lang="ja-JP" altLang="en-US" dirty="0" smtClean="0"/>
              <a:t>の各プラットフォームで動作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PART1</a:t>
            </a:r>
            <a:br>
              <a:rPr kumimoji="1" lang="en-US" altLang="ja-JP" dirty="0" smtClean="0"/>
            </a:br>
            <a:r>
              <a:rPr kumimoji="1" lang="ja-JP" altLang="en-US" dirty="0" smtClean="0"/>
              <a:t>互換モジュールの組み立て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ソース構成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Firmware</a:t>
            </a:r>
          </a:p>
          <a:p>
            <a:pPr lvl="1"/>
            <a:r>
              <a:rPr lang="en-US" altLang="ja-JP" dirty="0" smtClean="0"/>
              <a:t>CleanUp.bat                             </a:t>
            </a:r>
          </a:p>
          <a:p>
            <a:pPr lvl="1"/>
            <a:r>
              <a:rPr lang="en-US" altLang="ja-JP" dirty="0" err="1" smtClean="0"/>
              <a:t>main.c</a:t>
            </a:r>
            <a:r>
              <a:rPr lang="en-US" altLang="ja-JP" dirty="0" smtClean="0"/>
              <a:t>           </a:t>
            </a:r>
          </a:p>
          <a:p>
            <a:pPr lvl="1"/>
            <a:r>
              <a:rPr lang="en-US" altLang="ja-JP" dirty="0" err="1" smtClean="0"/>
              <a:t>usb_host_android.c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HardwareProfile</a:t>
            </a:r>
            <a:r>
              <a:rPr lang="en-US" altLang="ja-JP" dirty="0" smtClean="0"/>
              <a:t> - PIC24FJ64GB002 </a:t>
            </a:r>
            <a:r>
              <a:rPr lang="en-US" altLang="ja-JP" dirty="0" err="1" smtClean="0"/>
              <a:t>PIM.h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usb_config.c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usb_host_android_protocol_v1.c</a:t>
            </a:r>
          </a:p>
          <a:p>
            <a:pPr lvl="1"/>
            <a:r>
              <a:rPr lang="en-US" altLang="ja-JP" dirty="0" err="1" smtClean="0"/>
              <a:t>HardwareProfile.h</a:t>
            </a:r>
            <a:r>
              <a:rPr lang="en-US" altLang="ja-JP" dirty="0" smtClean="0"/>
              <a:t>                       </a:t>
            </a:r>
          </a:p>
          <a:p>
            <a:pPr lvl="1"/>
            <a:r>
              <a:rPr lang="en-US" altLang="ja-JP" dirty="0" err="1" smtClean="0"/>
              <a:t>usb_config.h</a:t>
            </a:r>
            <a:r>
              <a:rPr lang="en-US" altLang="ja-JP" dirty="0" smtClean="0"/>
              <a:t>     </a:t>
            </a:r>
          </a:p>
          <a:p>
            <a:pPr lvl="1"/>
            <a:r>
              <a:rPr lang="en-US" altLang="ja-JP" dirty="0" smtClean="0"/>
              <a:t>usb_host_android_protocol_v1_local.h</a:t>
            </a:r>
          </a:p>
          <a:p>
            <a:pPr lvl="1"/>
            <a:r>
              <a:rPr lang="en-US" altLang="ja-JP" dirty="0" smtClean="0"/>
              <a:t>Include                                 </a:t>
            </a:r>
          </a:p>
          <a:p>
            <a:pPr lvl="1"/>
            <a:r>
              <a:rPr lang="en-US" altLang="ja-JP" dirty="0" err="1" smtClean="0"/>
              <a:t>usb_hal_local.h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usb_host_local.h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MPLAB.X		// MPLAB.X</a:t>
            </a:r>
            <a:r>
              <a:rPr lang="ja-JP" altLang="en-US" dirty="0" smtClean="0"/>
              <a:t>のプロジェクト定義</a:t>
            </a:r>
            <a:r>
              <a:rPr lang="en-US" altLang="ja-JP" dirty="0" smtClean="0"/>
              <a:t>                                 </a:t>
            </a:r>
          </a:p>
          <a:p>
            <a:pPr lvl="1"/>
            <a:r>
              <a:rPr lang="en-US" altLang="ja-JP" dirty="0" err="1" smtClean="0"/>
              <a:t>usb_host.c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Part5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側の仕組み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Part6</a:t>
            </a:r>
            <a:br>
              <a:rPr kumimoji="1" lang="en-US" altLang="ja-JP" dirty="0" smtClean="0"/>
            </a:br>
            <a:r>
              <a:rPr kumimoji="1" lang="en-US" altLang="ja-JP" dirty="0" smtClean="0"/>
              <a:t>PIC</a:t>
            </a:r>
            <a:r>
              <a:rPr kumimoji="1" lang="ja-JP" altLang="en-US" dirty="0" smtClean="0"/>
              <a:t>マイコンの開発環境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16600" dirty="0" smtClean="0"/>
              <a:t>おわり</a:t>
            </a:r>
            <a:endParaRPr kumimoji="1" lang="ja-JP" altLang="en-US" sz="1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配布部品</a:t>
            </a:r>
            <a:endParaRPr kumimoji="1" lang="ja-JP" altLang="en-US" dirty="0"/>
          </a:p>
        </p:txBody>
      </p:sp>
      <p:pic>
        <p:nvPicPr>
          <p:cNvPr id="4" name="Picture 2" descr="C:\Users\hideo\Desktop\img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70311" cy="4971236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>
          <a:xfrm>
            <a:off x="251520" y="2102659"/>
            <a:ext cx="24881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積層セラミックコンデンサー１０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2606715"/>
            <a:ext cx="22322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積層セラミックコンデンサー１</a:t>
            </a:r>
            <a:r>
              <a:rPr lang="en-US" altLang="ja-JP" sz="1000" b="1" dirty="0" smtClean="0"/>
              <a:t>μ</a:t>
            </a:r>
            <a:r>
              <a:rPr lang="ja-JP" altLang="en-US" sz="1000" b="1" dirty="0" smtClean="0"/>
              <a:t>Ｆ２５Ｖ</a:t>
            </a:r>
            <a:endParaRPr lang="ja-JP" altLang="en-US" sz="10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067944" y="2708920"/>
            <a:ext cx="18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カーボン抵抗　１／４Ｗ１０ｋ</a:t>
            </a:r>
            <a:r>
              <a:rPr lang="en-US" altLang="ja-JP" sz="1000" b="1" dirty="0" smtClean="0"/>
              <a:t>Ω</a:t>
            </a:r>
            <a:endParaRPr lang="ja-JP" altLang="en-US" sz="1000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4211960" y="6093296"/>
            <a:ext cx="1940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ＵＳＢケーブル（Ａ－ｍｉｃｒｏＢ）</a:t>
            </a:r>
            <a:endParaRPr lang="ja-JP" altLang="en-US" sz="1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51521" y="3326795"/>
            <a:ext cx="19437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ブレッドボード・ジャンパーワイヤ</a:t>
            </a:r>
            <a:endParaRPr lang="ja-JP" altLang="en-US" sz="10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3779912" y="3501008"/>
            <a:ext cx="41995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三端子レギュレーター　</a:t>
            </a:r>
            <a:endParaRPr lang="ja-JP" altLang="en-US" sz="1000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131840" y="1484784"/>
            <a:ext cx="14032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dirty="0" smtClean="0"/>
              <a:t>PIC24FJ64GB002</a:t>
            </a:r>
            <a:endParaRPr lang="ja-JP" altLang="en-US" sz="105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4283968" y="6309320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b="1" dirty="0" smtClean="0"/>
              <a:t>L</a:t>
            </a:r>
            <a:r>
              <a:rPr lang="ja-JP" altLang="en-US" sz="1000" b="1" dirty="0" smtClean="0"/>
              <a:t>ピンヘッダ</a:t>
            </a:r>
            <a:endParaRPr lang="ja-JP" altLang="en-US" sz="1000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6444208" y="3861048"/>
            <a:ext cx="25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ブレッドボード　ＥＩＣ－８０１</a:t>
            </a:r>
            <a:endParaRPr lang="ja-JP" altLang="en-US" sz="140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3923928" y="1844824"/>
            <a:ext cx="1546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 dirty="0" smtClean="0"/>
              <a:t>赤色ＬＥＤ　３ｍｍ</a:t>
            </a:r>
            <a:endParaRPr lang="ja-JP" altLang="en-US" sz="1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BOM/</a:t>
            </a:r>
            <a:r>
              <a:rPr lang="ja-JP" altLang="en-US" dirty="0" smtClean="0"/>
              <a:t>購入元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199" y="1689830"/>
          <a:ext cx="8229602" cy="4346703"/>
        </p:xfrm>
        <a:graphic>
          <a:graphicData uri="http://schemas.openxmlformats.org/drawingml/2006/table">
            <a:tbl>
              <a:tblPr/>
              <a:tblGrid>
                <a:gridCol w="663282"/>
                <a:gridCol w="859809"/>
                <a:gridCol w="856738"/>
                <a:gridCol w="377702"/>
                <a:gridCol w="423763"/>
                <a:gridCol w="773828"/>
                <a:gridCol w="663282"/>
                <a:gridCol w="663282"/>
                <a:gridCol w="2947916"/>
              </a:tblGrid>
              <a:tr h="24468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poorman's ADK 30</a:t>
                      </a:r>
                      <a:r>
                        <a:rPr lang="ja-JP" altLang="en-US" sz="1500" b="0" i="0" u="sng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台分の発注部品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発注量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１台単位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通販型番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価格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個数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小計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C-05223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ＵＳＢケーブル（Ａ－ｍｉｃｒｏＢ）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P-02315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ブレッドボード・ジャンパーワイヤ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P-00315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ブレッドボード　ＥＩＣ－８０１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I-03421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三端子レギュレーター［３．３Ｖ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] 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ＸＣ６２０２Ｐ３３２ＴＢ　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Ｆ５０Ｖ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P-05103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積層セラミックコンデンサー１０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μ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Ｆ２５Ｖ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I-00562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350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3.5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赤色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ＬＥＤ　３ｍｍ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R-25103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カーボン抵抗　１／４Ｗ１０ｋ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Ω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C-01627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5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4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L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ピンヘッダ１ｘ２０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703-7602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30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327.3667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PIC24FJ64GB002</a:t>
                      </a:r>
                    </a:p>
                  </a:txBody>
                  <a:tcPr marL="9199" marR="9199" marT="9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単価合計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1081.367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秋月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23330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digikey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9821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購入合計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33151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0764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負担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1105.033</a:t>
                      </a: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09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9199" marR="9199" marT="9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</a:t>
            </a:r>
            <a:endParaRPr kumimoji="1" lang="ja-JP" altLang="en-US" dirty="0"/>
          </a:p>
        </p:txBody>
      </p:sp>
      <p:pic>
        <p:nvPicPr>
          <p:cNvPr id="2050" name="Picture 2" descr="C:\Users\hideo\Desktop\img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506" y="2060848"/>
            <a:ext cx="2038350" cy="3074987"/>
          </a:xfrm>
          <a:prstGeom prst="rect">
            <a:avLst/>
          </a:prstGeom>
          <a:noFill/>
        </p:spPr>
      </p:pic>
      <p:pic>
        <p:nvPicPr>
          <p:cNvPr id="2051" name="Picture 3" descr="C:\Users\hideo\Desktop\img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333" y="2132856"/>
            <a:ext cx="1858963" cy="3060700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5652120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内部の配線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ブレッドボードに刺して回路を構成する線</a:t>
            </a:r>
            <a:endParaRPr kumimoji="1" lang="ja-JP" altLang="en-US" dirty="0"/>
          </a:p>
        </p:txBody>
      </p:sp>
      <p:pic>
        <p:nvPicPr>
          <p:cNvPr id="3074" name="Picture 2" descr="C:\Users\hideo\Desktop\jimp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564904"/>
            <a:ext cx="2736304" cy="3422346"/>
          </a:xfrm>
          <a:prstGeom prst="rect">
            <a:avLst/>
          </a:prstGeom>
          <a:noFill/>
        </p:spPr>
      </p:pic>
      <p:pic>
        <p:nvPicPr>
          <p:cNvPr id="3075" name="Picture 3" descr="C:\Users\hideo\Desktop\P-023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140968"/>
            <a:ext cx="112395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ideo\Desktop\pic24fp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3" y="3779748"/>
            <a:ext cx="8432304" cy="2710607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マイコン </a:t>
            </a:r>
            <a:r>
              <a:rPr lang="en-US" altLang="ja-JP" dirty="0" smtClean="0"/>
              <a:t>PIC24FJ64GB002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Microchip</a:t>
            </a:r>
            <a:r>
              <a:rPr lang="ja-JP" altLang="en-US" dirty="0" smtClean="0"/>
              <a:t>社の</a:t>
            </a:r>
            <a:r>
              <a:rPr kumimoji="1" lang="en-US" altLang="ja-JP" dirty="0" smtClean="0"/>
              <a:t>16bit</a:t>
            </a:r>
            <a:r>
              <a:rPr kumimoji="1" lang="ja-JP" altLang="en-US" dirty="0" smtClean="0"/>
              <a:t>マイコン </a:t>
            </a:r>
            <a:r>
              <a:rPr lang="en-US" altLang="ja-JP" dirty="0" smtClean="0"/>
              <a:t>max 32MHz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64Kbyte Program Memory (Flash)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64Kbyte</a:t>
            </a:r>
            <a:r>
              <a:rPr lang="ja-JP" altLang="en-US" dirty="0" smtClean="0"/>
              <a:t> </a:t>
            </a:r>
            <a:r>
              <a:rPr lang="en-US" altLang="ja-JP" dirty="0" smtClean="0"/>
              <a:t>RAM</a:t>
            </a:r>
          </a:p>
          <a:p>
            <a:pPr lvl="1"/>
            <a:r>
              <a:rPr lang="nn-NO" altLang="ja-JP" dirty="0" smtClean="0"/>
              <a:t>I²C, IrDA, SPI, UART/USART, USB OTG</a:t>
            </a:r>
          </a:p>
          <a:p>
            <a:r>
              <a:rPr kumimoji="1" lang="ja-JP" altLang="en-US" dirty="0" smtClean="0"/>
              <a:t>プログラムは書き込み済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63000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ピン配置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5004048" y="3923764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983</Words>
  <Application>Microsoft Office PowerPoint</Application>
  <PresentationFormat>画面に合わせる (4:3)</PresentationFormat>
  <Paragraphs>360</Paragraphs>
  <Slides>43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5" baseType="lpstr">
      <vt:lpstr>Office テーマ</vt:lpstr>
      <vt:lpstr>Acrobat Document</vt:lpstr>
      <vt:lpstr>ADK互換モジュールで遊ぶAndroid </vt:lpstr>
      <vt:lpstr>最新リソース</vt:lpstr>
      <vt:lpstr>このコースの目的と内容</vt:lpstr>
      <vt:lpstr>PART1 互換モジュールの組み立て</vt:lpstr>
      <vt:lpstr>配布部品</vt:lpstr>
      <vt:lpstr>BOM/購入元</vt:lpstr>
      <vt:lpstr>ブレッドボード</vt:lpstr>
      <vt:lpstr>ジャンパ</vt:lpstr>
      <vt:lpstr>マイコン PIC24FJ64GB002</vt:lpstr>
      <vt:lpstr>抵抗</vt:lpstr>
      <vt:lpstr>コンデンサ</vt:lpstr>
      <vt:lpstr>3端子レギュレータ</vt:lpstr>
      <vt:lpstr>LED</vt:lpstr>
      <vt:lpstr>USBケーブル</vt:lpstr>
      <vt:lpstr>互換モジュールの組み立て</vt:lpstr>
      <vt:lpstr>Step1 　電源</vt:lpstr>
      <vt:lpstr>Step2 　マイコン</vt:lpstr>
      <vt:lpstr>Step2 　IO</vt:lpstr>
      <vt:lpstr>Step2 　USBケーブル</vt:lpstr>
      <vt:lpstr>完成写真</vt:lpstr>
      <vt:lpstr>回路図</vt:lpstr>
      <vt:lpstr>part2 Androidとの接続と動作確認</vt:lpstr>
      <vt:lpstr>Step1 アプリのインストール</vt:lpstr>
      <vt:lpstr>Step2 ACアダプタに接続</vt:lpstr>
      <vt:lpstr>Step3 Androidに接続</vt:lpstr>
      <vt:lpstr>LEDを点灯</vt:lpstr>
      <vt:lpstr>スイッチを操作</vt:lpstr>
      <vt:lpstr>ポテンションメータを操作</vt:lpstr>
      <vt:lpstr>Part3 USBとOpen accessory</vt:lpstr>
      <vt:lpstr>USB　ホスト・ディバイス</vt:lpstr>
      <vt:lpstr>USB　コネクタ</vt:lpstr>
      <vt:lpstr>Androidでの利用例</vt:lpstr>
      <vt:lpstr>ADBの仕組み</vt:lpstr>
      <vt:lpstr>Open Accessoryの仕組み</vt:lpstr>
      <vt:lpstr>Open Accessory modeとは何か</vt:lpstr>
      <vt:lpstr>Accessory modeは何でないか</vt:lpstr>
      <vt:lpstr>Part4 マイコン側の仕組み</vt:lpstr>
      <vt:lpstr>PICマイコン</vt:lpstr>
      <vt:lpstr>開発環境</vt:lpstr>
      <vt:lpstr>ソース構成</vt:lpstr>
      <vt:lpstr>Part5 Android側の仕組み</vt:lpstr>
      <vt:lpstr>Part6 PICマイコンの開発環境</vt:lpstr>
      <vt:lpstr>スライド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hideo</dc:creator>
  <cp:lastModifiedBy>hideo</cp:lastModifiedBy>
  <cp:revision>63</cp:revision>
  <dcterms:created xsi:type="dcterms:W3CDTF">2012-01-28T01:52:05Z</dcterms:created>
  <dcterms:modified xsi:type="dcterms:W3CDTF">2012-02-07T11:55:38Z</dcterms:modified>
</cp:coreProperties>
</file>