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10" r:id="rId3"/>
    <p:sldId id="299" r:id="rId4"/>
    <p:sldId id="301" r:id="rId5"/>
    <p:sldId id="306" r:id="rId6"/>
    <p:sldId id="304" r:id="rId7"/>
    <p:sldId id="305" r:id="rId8"/>
    <p:sldId id="300" r:id="rId9"/>
    <p:sldId id="303" r:id="rId10"/>
    <p:sldId id="309" r:id="rId11"/>
    <p:sldId id="307" r:id="rId12"/>
    <p:sldId id="282" r:id="rId13"/>
    <p:sldId id="302" r:id="rId14"/>
    <p:sldId id="308" r:id="rId15"/>
    <p:sldId id="272" r:id="rId16"/>
    <p:sldId id="280" r:id="rId17"/>
    <p:sldId id="273" r:id="rId18"/>
    <p:sldId id="281" r:id="rId19"/>
    <p:sldId id="283" r:id="rId20"/>
    <p:sldId id="285" r:id="rId21"/>
    <p:sldId id="284" r:id="rId22"/>
    <p:sldId id="286" r:id="rId23"/>
    <p:sldId id="287" r:id="rId24"/>
    <p:sldId id="290" r:id="rId25"/>
    <p:sldId id="288" r:id="rId26"/>
    <p:sldId id="291" r:id="rId27"/>
    <p:sldId id="292" r:id="rId28"/>
    <p:sldId id="293" r:id="rId29"/>
    <p:sldId id="294" r:id="rId30"/>
    <p:sldId id="289" r:id="rId31"/>
    <p:sldId id="295" r:id="rId32"/>
    <p:sldId id="296" r:id="rId33"/>
    <p:sldId id="298" r:id="rId34"/>
    <p:sldId id="297" r:id="rId35"/>
    <p:sldId id="27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52" autoAdjust="0"/>
  </p:normalViewPr>
  <p:slideViewPr>
    <p:cSldViewPr snapToGrid="0">
      <p:cViewPr>
        <p:scale>
          <a:sx n="78" d="100"/>
          <a:sy n="78" d="100"/>
        </p:scale>
        <p:origin x="-850" y="-17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cs.microsoft.com/en-us/python/api/azureml-core/azureml.core.workspace.workspace?view=azure-ml-p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ocs.microsoft.com/en-us/python/api/azureml-core/azureml.core.experiment(class)?view=azure-ml-p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python/api/azureml-core/azureml.core.computetarget?view=azure-ml-py" TargetMode="External"/><Relationship Id="rId2" Type="http://schemas.openxmlformats.org/officeDocument/2006/relationships/hyperlink" Target="https://docs.microsoft.com/en-us/python/api/azureml-core/azureml.core.compute.amlcompute(class)?view=azure-ml-p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8602" y="1624520"/>
            <a:ext cx="9645016" cy="1253146"/>
          </a:xfrm>
        </p:spPr>
        <p:txBody>
          <a:bodyPr/>
          <a:lstStyle/>
          <a:p>
            <a:r>
              <a:rPr lang="en-US" dirty="0" smtClean="0"/>
              <a:t>AZURE MACHINE LEARNING SERVICE</a:t>
            </a:r>
            <a:endParaRPr lang="en-US" dirty="0"/>
          </a:p>
        </p:txBody>
      </p:sp>
      <p:sp>
        <p:nvSpPr>
          <p:cNvPr id="3" name="Subtitle 2"/>
          <p:cNvSpPr>
            <a:spLocks noGrp="1"/>
          </p:cNvSpPr>
          <p:nvPr>
            <p:ph type="subTitle" idx="1"/>
          </p:nvPr>
        </p:nvSpPr>
        <p:spPr>
          <a:xfrm>
            <a:off x="6559605" y="3426028"/>
            <a:ext cx="9645016" cy="1655762"/>
          </a:xfrm>
        </p:spPr>
        <p:txBody>
          <a:bodyPr/>
          <a:lstStyle/>
          <a:p>
            <a:r>
              <a:rPr lang="en-US" dirty="0" smtClean="0"/>
              <a:t> </a:t>
            </a:r>
            <a:r>
              <a:rPr lang="ro-RO" dirty="0" smtClean="0"/>
              <a:t>Andronic ALEXANDRA</a:t>
            </a:r>
            <a:endParaRPr lang="en-US" dirty="0" smtClean="0"/>
          </a:p>
          <a:p>
            <a:r>
              <a:rPr lang="ro-RO" dirty="0" smtClean="0"/>
              <a:t> Cîrstea Mădălina</a:t>
            </a:r>
            <a:endParaRPr lang="en-US" dirty="0" smtClean="0"/>
          </a:p>
          <a:p>
            <a:r>
              <a:rPr lang="en-US" dirty="0"/>
              <a:t> </a:t>
            </a:r>
            <a:r>
              <a:rPr lang="ro-RO" dirty="0" smtClean="0"/>
              <a:t>Cîrtsea Natașa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572" y="3410521"/>
            <a:ext cx="3417934" cy="1589495"/>
          </a:xfrm>
          <a:prstGeom prst="rect">
            <a:avLst/>
          </a:prstGeom>
        </p:spPr>
      </p:pic>
    </p:spTree>
    <p:extLst>
      <p:ext uri="{BB962C8B-B14F-4D97-AF65-F5344CB8AC3E}">
        <p14:creationId xmlns:p14="http://schemas.microsoft.com/office/powerpoint/2010/main" val="3364544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617" y="102952"/>
            <a:ext cx="8702979" cy="1478570"/>
          </a:xfrm>
        </p:spPr>
        <p:txBody>
          <a:bodyPr/>
          <a:lstStyle/>
          <a:p>
            <a:r>
              <a:rPr lang="en-US" b="1" dirty="0"/>
              <a:t>Azure Machine Learning experiments</a:t>
            </a:r>
          </a:p>
        </p:txBody>
      </p:sp>
      <p:sp>
        <p:nvSpPr>
          <p:cNvPr id="3" name="Content Placeholder 2"/>
          <p:cNvSpPr>
            <a:spLocks noGrp="1"/>
          </p:cNvSpPr>
          <p:nvPr>
            <p:ph idx="1"/>
          </p:nvPr>
        </p:nvSpPr>
        <p:spPr>
          <a:xfrm>
            <a:off x="771762" y="1354540"/>
            <a:ext cx="5288570" cy="5338089"/>
          </a:xfrm>
        </p:spPr>
        <p:txBody>
          <a:bodyPr>
            <a:normAutofit fontScale="92500" lnSpcReduction="20000"/>
          </a:bodyPr>
          <a:lstStyle/>
          <a:p>
            <a:pPr algn="just"/>
            <a:r>
              <a:rPr lang="en-US" dirty="0"/>
              <a:t>Like any scientific discipline, data science involves running </a:t>
            </a:r>
            <a:r>
              <a:rPr lang="en-US" i="1" dirty="0"/>
              <a:t>experiments</a:t>
            </a:r>
            <a:r>
              <a:rPr lang="en-US" dirty="0"/>
              <a:t>; typically to explore data or to build and evaluate predictive models. In Azure Machine Learning, an experiment is a named process, usually the running of a script or a pipeline, that can generate metrics and outputs and be tracked in the Azure Machine Learning workspace</a:t>
            </a:r>
            <a:r>
              <a:rPr lang="en-US" dirty="0" smtClean="0"/>
              <a:t>.</a:t>
            </a:r>
          </a:p>
          <a:p>
            <a:pPr algn="just"/>
            <a:r>
              <a:rPr lang="en-US" dirty="0"/>
              <a:t>An experiment can be run multiple times, with different data, code, or settings; and Azure Machine Learning tracks each run, enabling you to view run history and compare results for each run.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6043" y="1737766"/>
            <a:ext cx="5708650" cy="317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4815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8137" y="618518"/>
            <a:ext cx="4675727" cy="1478570"/>
          </a:xfrm>
        </p:spPr>
        <p:txBody>
          <a:bodyPr/>
          <a:lstStyle/>
          <a:p>
            <a:r>
              <a:rPr lang="en-US" b="1" dirty="0"/>
              <a:t>What is Azure ML?</a:t>
            </a:r>
            <a:br>
              <a:rPr lang="en-US" b="1" dirty="0"/>
            </a:br>
            <a:endParaRPr lang="en-US" dirty="0"/>
          </a:p>
        </p:txBody>
      </p:sp>
      <p:sp>
        <p:nvSpPr>
          <p:cNvPr id="3" name="Content Placeholder 2"/>
          <p:cNvSpPr>
            <a:spLocks noGrp="1"/>
          </p:cNvSpPr>
          <p:nvPr>
            <p:ph idx="1"/>
          </p:nvPr>
        </p:nvSpPr>
        <p:spPr>
          <a:xfrm>
            <a:off x="1209506" y="1860381"/>
            <a:ext cx="9905999" cy="3541714"/>
          </a:xfrm>
        </p:spPr>
        <p:txBody>
          <a:bodyPr>
            <a:normAutofit fontScale="92500" lnSpcReduction="10000"/>
          </a:bodyPr>
          <a:lstStyle/>
          <a:p>
            <a:pPr marL="0" indent="0">
              <a:buNone/>
            </a:pPr>
            <a:r>
              <a:rPr lang="en-US" b="1" dirty="0" smtClean="0"/>
              <a:t>Azure </a:t>
            </a:r>
            <a:r>
              <a:rPr lang="en-US" b="1" dirty="0"/>
              <a:t>Machine Learning comes with different tools:</a:t>
            </a:r>
            <a:endParaRPr lang="en-US" dirty="0"/>
          </a:p>
          <a:p>
            <a:r>
              <a:rPr lang="en-US" dirty="0"/>
              <a:t>Azure Machine Learning Studio </a:t>
            </a:r>
          </a:p>
          <a:p>
            <a:r>
              <a:rPr lang="en-US" dirty="0"/>
              <a:t>Azure Machine Learning Service</a:t>
            </a:r>
          </a:p>
          <a:p>
            <a:pPr marL="0" indent="0">
              <a:buNone/>
            </a:pPr>
            <a:r>
              <a:rPr lang="en-US" dirty="0"/>
              <a:t>Azure Machine Learning Service allows us to prep, train, and test our data. We can deploy, manage, and track Machine Learning models starting from our local machines and then shifting to cloud without any hassle. It supports open-source technologies such as </a:t>
            </a:r>
            <a:r>
              <a:rPr lang="en-US" dirty="0" err="1"/>
              <a:t>TensorFlow</a:t>
            </a:r>
            <a:r>
              <a:rPr lang="en-US" dirty="0"/>
              <a:t>, </a:t>
            </a:r>
            <a:r>
              <a:rPr lang="en-US" dirty="0" err="1"/>
              <a:t>PyTorch</a:t>
            </a:r>
            <a:r>
              <a:rPr lang="en-US" dirty="0"/>
              <a:t>, and </a:t>
            </a:r>
            <a:r>
              <a:rPr lang="en-US" dirty="0" err="1"/>
              <a:t>Scikit</a:t>
            </a:r>
            <a:r>
              <a:rPr lang="en-US" dirty="0"/>
              <a:t>-Learn.</a:t>
            </a:r>
            <a:br>
              <a:rPr lang="en-US" dirty="0"/>
            </a:br>
            <a:r>
              <a:rPr lang="en-US" b="1" dirty="0"/>
              <a:t>There is a slight difference between Azure ML Services and Azure ML Studio.</a:t>
            </a:r>
            <a:endParaRPr lang="en-US" dirty="0"/>
          </a:p>
          <a:p>
            <a:endParaRPr lang="en-US" dirty="0"/>
          </a:p>
        </p:txBody>
      </p:sp>
    </p:spTree>
    <p:extLst>
      <p:ext uri="{BB962C8B-B14F-4D97-AF65-F5344CB8AC3E}">
        <p14:creationId xmlns:p14="http://schemas.microsoft.com/office/powerpoint/2010/main" val="3992275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5688" y="289070"/>
            <a:ext cx="7620000" cy="2571750"/>
          </a:xfrm>
        </p:spPr>
      </p:pic>
      <p:sp>
        <p:nvSpPr>
          <p:cNvPr id="7" name="TextBox 6"/>
          <p:cNvSpPr txBox="1"/>
          <p:nvPr/>
        </p:nvSpPr>
        <p:spPr>
          <a:xfrm>
            <a:off x="1246910" y="3366653"/>
            <a:ext cx="5133108" cy="2308324"/>
          </a:xfrm>
          <a:prstGeom prst="rect">
            <a:avLst/>
          </a:prstGeom>
          <a:noFill/>
        </p:spPr>
        <p:txBody>
          <a:bodyPr wrap="square" rtlCol="0">
            <a:spAutoFit/>
          </a:bodyPr>
          <a:lstStyle/>
          <a:p>
            <a:r>
              <a:rPr lang="en-US" sz="2400" b="1" dirty="0" smtClean="0"/>
              <a:t>Azure Machine Learning Studio</a:t>
            </a:r>
          </a:p>
          <a:p>
            <a:pPr marL="285750" indent="-285750">
              <a:buFontTx/>
              <a:buChar char="-"/>
            </a:pPr>
            <a:r>
              <a:rPr lang="en-US" sz="2000" dirty="0" smtClean="0"/>
              <a:t>No </a:t>
            </a:r>
            <a:r>
              <a:rPr lang="en-US" sz="2000" dirty="0"/>
              <a:t>coding is required</a:t>
            </a:r>
            <a:r>
              <a:rPr lang="en-US" sz="2000" dirty="0" smtClean="0"/>
              <a:t>.</a:t>
            </a:r>
          </a:p>
          <a:p>
            <a:pPr marL="285750" indent="-285750">
              <a:buFontTx/>
              <a:buChar char="-"/>
            </a:pPr>
            <a:r>
              <a:rPr lang="en-US" sz="2000" dirty="0"/>
              <a:t>It has a drag-and-drop environment</a:t>
            </a:r>
            <a:r>
              <a:rPr lang="en-US" sz="2000" dirty="0" smtClean="0"/>
              <a:t>.</a:t>
            </a:r>
          </a:p>
          <a:p>
            <a:pPr marL="285750" indent="-285750">
              <a:buFontTx/>
              <a:buChar char="-"/>
            </a:pPr>
            <a:r>
              <a:rPr lang="en-US" sz="2000" dirty="0"/>
              <a:t>There are some in-built algorithms and data transformation tools</a:t>
            </a:r>
            <a:r>
              <a:rPr lang="en-US" sz="2000" dirty="0" smtClean="0"/>
              <a:t>.</a:t>
            </a:r>
          </a:p>
          <a:p>
            <a:pPr marL="285750" indent="-285750">
              <a:buFontTx/>
              <a:buChar char="-"/>
            </a:pPr>
            <a:r>
              <a:rPr lang="en-US" sz="2000" dirty="0"/>
              <a:t>We can use it when the predefined algorithms provide a solution.</a:t>
            </a:r>
            <a:endParaRPr lang="en-US" sz="2000" dirty="0" smtClean="0"/>
          </a:p>
        </p:txBody>
      </p:sp>
      <p:sp>
        <p:nvSpPr>
          <p:cNvPr id="10" name="TextBox 9"/>
          <p:cNvSpPr txBox="1"/>
          <p:nvPr/>
        </p:nvSpPr>
        <p:spPr>
          <a:xfrm>
            <a:off x="6729846" y="3262743"/>
            <a:ext cx="4717472" cy="3231654"/>
          </a:xfrm>
          <a:prstGeom prst="rect">
            <a:avLst/>
          </a:prstGeom>
          <a:noFill/>
        </p:spPr>
        <p:txBody>
          <a:bodyPr wrap="square" rtlCol="0">
            <a:spAutoFit/>
          </a:bodyPr>
          <a:lstStyle/>
          <a:p>
            <a:r>
              <a:rPr lang="en-US" sz="2400" b="1" dirty="0"/>
              <a:t>Azure Machine Learning </a:t>
            </a:r>
            <a:r>
              <a:rPr lang="en-US" sz="2400" b="1" dirty="0" smtClean="0"/>
              <a:t>Service</a:t>
            </a:r>
          </a:p>
          <a:p>
            <a:pPr marL="285750" indent="-285750">
              <a:buFontTx/>
              <a:buChar char="-"/>
            </a:pPr>
            <a:r>
              <a:rPr lang="en-US" sz="2000" dirty="0" smtClean="0"/>
              <a:t>It </a:t>
            </a:r>
            <a:r>
              <a:rPr lang="en-US" sz="2000" dirty="0"/>
              <a:t>is a coding environment</a:t>
            </a:r>
            <a:r>
              <a:rPr lang="en-US" sz="2000" dirty="0" smtClean="0"/>
              <a:t>.</a:t>
            </a:r>
          </a:p>
          <a:p>
            <a:pPr marL="285750" indent="-285750">
              <a:buFontTx/>
              <a:buChar char="-"/>
            </a:pPr>
            <a:r>
              <a:rPr lang="en-US" sz="2000" dirty="0"/>
              <a:t>It is an environment for Python </a:t>
            </a:r>
            <a:r>
              <a:rPr lang="en-US" sz="2000" dirty="0" smtClean="0"/>
              <a:t>coding (and recently with a new R Support)</a:t>
            </a:r>
          </a:p>
          <a:p>
            <a:pPr marL="285750" indent="-285750">
              <a:buFontTx/>
              <a:buChar char="-"/>
            </a:pPr>
            <a:r>
              <a:rPr lang="en-US" sz="2000" dirty="0"/>
              <a:t>We have the full freedom </a:t>
            </a:r>
            <a:r>
              <a:rPr lang="en-US" sz="2000" dirty="0" smtClean="0"/>
              <a:t>to write our </a:t>
            </a:r>
            <a:r>
              <a:rPr lang="en-US" sz="2000" dirty="0"/>
              <a:t>ML algorithms </a:t>
            </a:r>
            <a:r>
              <a:rPr lang="en-US" sz="2000" dirty="0" smtClean="0"/>
              <a:t>from scratch </a:t>
            </a:r>
            <a:r>
              <a:rPr lang="en-US" sz="2000" dirty="0"/>
              <a:t>in any </a:t>
            </a:r>
            <a:r>
              <a:rPr lang="en-US" sz="2000" dirty="0" smtClean="0"/>
              <a:t>Python/ R environment or directly in the cloud.</a:t>
            </a:r>
            <a:endParaRPr lang="en-US" sz="2000" dirty="0"/>
          </a:p>
          <a:p>
            <a:pPr marL="285750" indent="-285750">
              <a:buFontTx/>
              <a:buChar char="-"/>
            </a:pPr>
            <a:r>
              <a:rPr lang="en-US" sz="2000" dirty="0"/>
              <a:t>This is preferred if the predefined algorithms in ML Studio do not meet our requirements.</a:t>
            </a:r>
            <a:endParaRPr lang="en-US" sz="2000" dirty="0" smtClean="0"/>
          </a:p>
        </p:txBody>
      </p:sp>
    </p:spTree>
    <p:extLst>
      <p:ext uri="{BB962C8B-B14F-4D97-AF65-F5344CB8AC3E}">
        <p14:creationId xmlns:p14="http://schemas.microsoft.com/office/powerpoint/2010/main" val="3101789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866" y="1338438"/>
            <a:ext cx="9554268" cy="4760805"/>
          </a:xfrm>
          <a:prstGeom prst="rect">
            <a:avLst/>
          </a:prstGeom>
        </p:spPr>
      </p:pic>
      <p:sp>
        <p:nvSpPr>
          <p:cNvPr id="9" name="TextBox 8"/>
          <p:cNvSpPr txBox="1"/>
          <p:nvPr/>
        </p:nvSpPr>
        <p:spPr>
          <a:xfrm>
            <a:off x="2562764" y="518775"/>
            <a:ext cx="7066472" cy="1200329"/>
          </a:xfrm>
          <a:prstGeom prst="rect">
            <a:avLst/>
          </a:prstGeom>
          <a:noFill/>
        </p:spPr>
        <p:txBody>
          <a:bodyPr wrap="square" rtlCol="0">
            <a:spAutoFit/>
          </a:bodyPr>
          <a:lstStyle/>
          <a:p>
            <a:r>
              <a:rPr lang="en-US" sz="3600" dirty="0" smtClean="0"/>
              <a:t>AZURE MACHINE LEARNING STUDIO</a:t>
            </a:r>
          </a:p>
          <a:p>
            <a:endParaRPr lang="en-US" sz="3600" dirty="0"/>
          </a:p>
        </p:txBody>
      </p:sp>
    </p:spTree>
    <p:extLst>
      <p:ext uri="{BB962C8B-B14F-4D97-AF65-F5344CB8AC3E}">
        <p14:creationId xmlns:p14="http://schemas.microsoft.com/office/powerpoint/2010/main" val="3811031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805" y="248867"/>
            <a:ext cx="7652391" cy="1478570"/>
          </a:xfrm>
        </p:spPr>
        <p:txBody>
          <a:bodyPr/>
          <a:lstStyle/>
          <a:p>
            <a:r>
              <a:rPr lang="en-US" b="1" dirty="0"/>
              <a:t>The Azure Machine Learning SDK</a:t>
            </a:r>
            <a:endParaRPr lang="en-US" b="1" dirty="0"/>
          </a:p>
        </p:txBody>
      </p:sp>
      <p:sp>
        <p:nvSpPr>
          <p:cNvPr id="3" name="Content Placeholder 2"/>
          <p:cNvSpPr>
            <a:spLocks noGrp="1"/>
          </p:cNvSpPr>
          <p:nvPr>
            <p:ph idx="1"/>
          </p:nvPr>
        </p:nvSpPr>
        <p:spPr>
          <a:xfrm>
            <a:off x="1143001" y="1646371"/>
            <a:ext cx="9905999" cy="4268045"/>
          </a:xfrm>
        </p:spPr>
        <p:txBody>
          <a:bodyPr>
            <a:normAutofit fontScale="47500" lnSpcReduction="20000"/>
          </a:bodyPr>
          <a:lstStyle/>
          <a:p>
            <a:pPr marL="0" indent="0">
              <a:buNone/>
            </a:pPr>
            <a:r>
              <a:rPr lang="en-US" sz="5100" dirty="0" smtClean="0"/>
              <a:t>While </a:t>
            </a:r>
            <a:r>
              <a:rPr lang="en-US" sz="5100" dirty="0"/>
              <a:t>graphical interfaces like Azure Machine Learning studio make it easy to create and manage machine learning assets, it is often advantageous to use a code-based approach to managing resources. By writing scripts to create and manage resources, you can:</a:t>
            </a:r>
          </a:p>
          <a:p>
            <a:pPr lvl="1"/>
            <a:r>
              <a:rPr lang="en-US" sz="4700" dirty="0"/>
              <a:t>Run machine learning operations from your preferred development environment.</a:t>
            </a:r>
          </a:p>
          <a:p>
            <a:pPr lvl="1"/>
            <a:r>
              <a:rPr lang="en-US" sz="4700" dirty="0"/>
              <a:t>Automate asset creation and configuration to make it repeatable.</a:t>
            </a:r>
          </a:p>
          <a:p>
            <a:pPr lvl="1"/>
            <a:r>
              <a:rPr lang="en-US" sz="4700" dirty="0"/>
              <a:t>Ensure consistency for resources that must be replicated in multiple environments (for example, development, test, and production)</a:t>
            </a:r>
          </a:p>
          <a:p>
            <a:pPr lvl="1"/>
            <a:r>
              <a:rPr lang="en-US" sz="4700" dirty="0"/>
              <a:t>Incorporate machine learning asset configuration into developer operations (</a:t>
            </a:r>
            <a:r>
              <a:rPr lang="en-US" sz="4700" i="1" dirty="0" err="1"/>
              <a:t>DevOps</a:t>
            </a:r>
            <a:r>
              <a:rPr lang="en-US" sz="4700" dirty="0"/>
              <a:t>) workflows, such as continuous integration / continuous deployment (CI/CD) pipelines.</a:t>
            </a:r>
          </a:p>
          <a:p>
            <a:endParaRPr lang="en-US" dirty="0"/>
          </a:p>
        </p:txBody>
      </p:sp>
    </p:spTree>
    <p:extLst>
      <p:ext uri="{BB962C8B-B14F-4D97-AF65-F5344CB8AC3E}">
        <p14:creationId xmlns:p14="http://schemas.microsoft.com/office/powerpoint/2010/main" val="113016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1" y="226632"/>
            <a:ext cx="8915399" cy="1478570"/>
          </a:xfrm>
        </p:spPr>
        <p:txBody>
          <a:bodyPr>
            <a:normAutofit/>
          </a:bodyPr>
          <a:lstStyle/>
          <a:p>
            <a:r>
              <a:rPr lang="en-US" dirty="0"/>
              <a:t>Azure Machine </a:t>
            </a:r>
            <a:r>
              <a:rPr lang="en-US" dirty="0" smtClean="0"/>
              <a:t>Learning</a:t>
            </a:r>
            <a:r>
              <a:rPr lang="ro-RO" dirty="0"/>
              <a:t> </a:t>
            </a:r>
            <a:r>
              <a:rPr lang="ro-RO" dirty="0" smtClean="0"/>
              <a:t>sdk</a:t>
            </a:r>
            <a:r>
              <a:rPr lang="en-US" dirty="0" smtClean="0"/>
              <a:t> for python</a:t>
            </a:r>
            <a:r>
              <a:rPr lang="ro-RO" dirty="0" smtClean="0"/>
              <a:t> </a:t>
            </a:r>
            <a:endParaRPr lang="en-US" dirty="0"/>
          </a:p>
        </p:txBody>
      </p:sp>
      <p:sp>
        <p:nvSpPr>
          <p:cNvPr id="3" name="Content Placeholder 2"/>
          <p:cNvSpPr>
            <a:spLocks noGrp="1"/>
          </p:cNvSpPr>
          <p:nvPr>
            <p:ph idx="1"/>
          </p:nvPr>
        </p:nvSpPr>
        <p:spPr>
          <a:xfrm>
            <a:off x="1143001" y="2054933"/>
            <a:ext cx="9905999" cy="3985943"/>
          </a:xfrm>
        </p:spPr>
        <p:txBody>
          <a:bodyPr>
            <a:normAutofit fontScale="92500" lnSpcReduction="10000"/>
          </a:bodyPr>
          <a:lstStyle/>
          <a:p>
            <a:r>
              <a:rPr lang="en-US" dirty="0"/>
              <a:t>Azure Machine Learning provides software development kits (SDKs) for Python and R, which you can use to create, manage, and use assets in an Azure Machine Learning workspace.</a:t>
            </a:r>
            <a:endParaRPr lang="en-US" dirty="0" smtClean="0"/>
          </a:p>
          <a:p>
            <a:r>
              <a:rPr lang="en-US" dirty="0" smtClean="0"/>
              <a:t>Azure </a:t>
            </a:r>
            <a:r>
              <a:rPr lang="en-US" dirty="0"/>
              <a:t>Machine Learning SDK for Python </a:t>
            </a:r>
            <a:r>
              <a:rPr lang="en-US" dirty="0" smtClean="0"/>
              <a:t>is used to </a:t>
            </a:r>
            <a:r>
              <a:rPr lang="en-US" dirty="0"/>
              <a:t>build and run machine learning workflows with the Azure Machine Learning </a:t>
            </a:r>
            <a:r>
              <a:rPr lang="en-US" dirty="0" smtClean="0"/>
              <a:t>service</a:t>
            </a:r>
          </a:p>
          <a:p>
            <a:r>
              <a:rPr lang="en-US" dirty="0" smtClean="0"/>
              <a:t>you can </a:t>
            </a:r>
            <a:r>
              <a:rPr lang="en-US" dirty="0"/>
              <a:t>interact with the service in any Python </a:t>
            </a:r>
            <a:r>
              <a:rPr lang="en-US" dirty="0" smtClean="0"/>
              <a:t>environment - including </a:t>
            </a:r>
            <a:r>
              <a:rPr lang="en-US" sz="2800" dirty="0" err="1">
                <a:solidFill>
                  <a:schemeClr val="tx2">
                    <a:lumMod val="75000"/>
                  </a:schemeClr>
                </a:solidFill>
              </a:rPr>
              <a:t>Jupyter</a:t>
            </a:r>
            <a:r>
              <a:rPr lang="en-US" sz="2800" dirty="0">
                <a:solidFill>
                  <a:schemeClr val="tx2">
                    <a:lumMod val="75000"/>
                  </a:schemeClr>
                </a:solidFill>
              </a:rPr>
              <a:t> Notebooks</a:t>
            </a:r>
            <a:r>
              <a:rPr lang="en-US" dirty="0"/>
              <a:t>, </a:t>
            </a:r>
            <a:r>
              <a:rPr lang="en-US" sz="2800" dirty="0">
                <a:solidFill>
                  <a:schemeClr val="tx2">
                    <a:lumMod val="75000"/>
                  </a:schemeClr>
                </a:solidFill>
              </a:rPr>
              <a:t>Visual Studio Code</a:t>
            </a:r>
            <a:r>
              <a:rPr lang="en-US" dirty="0"/>
              <a:t>, or your favorite </a:t>
            </a:r>
            <a:r>
              <a:rPr lang="en-US" sz="2800" dirty="0">
                <a:solidFill>
                  <a:schemeClr val="tx2">
                    <a:lumMod val="75000"/>
                  </a:schemeClr>
                </a:solidFill>
              </a:rPr>
              <a:t>Python IDE</a:t>
            </a:r>
          </a:p>
          <a:p>
            <a:r>
              <a:rPr lang="en-US" dirty="0"/>
              <a:t> </a:t>
            </a:r>
            <a:r>
              <a:rPr lang="en-US" dirty="0" smtClean="0"/>
              <a:t>train the model </a:t>
            </a:r>
            <a:r>
              <a:rPr lang="en-US" dirty="0"/>
              <a:t>either </a:t>
            </a:r>
            <a:r>
              <a:rPr lang="en-US" dirty="0" smtClean="0"/>
              <a:t>locally (</a:t>
            </a:r>
            <a:r>
              <a:rPr lang="en-US" dirty="0"/>
              <a:t>on your local </a:t>
            </a:r>
            <a:r>
              <a:rPr lang="en-US" dirty="0" smtClean="0"/>
              <a:t>machine) </a:t>
            </a:r>
            <a:r>
              <a:rPr lang="en-US" dirty="0"/>
              <a:t>or by using cloud </a:t>
            </a:r>
            <a:r>
              <a:rPr lang="en-US" dirty="0" smtClean="0"/>
              <a:t>resources</a:t>
            </a:r>
            <a:r>
              <a:rPr lang="ro-RO" dirty="0" smtClean="0"/>
              <a:t>, </a:t>
            </a:r>
            <a:r>
              <a:rPr lang="en-US" dirty="0" smtClean="0"/>
              <a:t>then</a:t>
            </a:r>
            <a:r>
              <a:rPr lang="ro-RO" dirty="0" smtClean="0"/>
              <a:t> </a:t>
            </a:r>
            <a:r>
              <a:rPr lang="en-US" dirty="0" smtClean="0"/>
              <a:t>scale them out </a:t>
            </a:r>
            <a:r>
              <a:rPr lang="en-US" dirty="0"/>
              <a:t>to the </a:t>
            </a:r>
            <a:r>
              <a:rPr lang="en-US" dirty="0" smtClean="0"/>
              <a:t>cloud</a:t>
            </a:r>
            <a:endParaRPr lang="en-US" dirty="0"/>
          </a:p>
        </p:txBody>
      </p:sp>
      <p:sp>
        <p:nvSpPr>
          <p:cNvPr id="4" name="TextBox 3"/>
          <p:cNvSpPr txBox="1"/>
          <p:nvPr/>
        </p:nvSpPr>
        <p:spPr>
          <a:xfrm>
            <a:off x="3206932" y="1193074"/>
            <a:ext cx="5778137" cy="369332"/>
          </a:xfrm>
          <a:prstGeom prst="rect">
            <a:avLst/>
          </a:prstGeom>
          <a:noFill/>
        </p:spPr>
        <p:txBody>
          <a:bodyPr wrap="square" rtlCol="0">
            <a:spAutoFit/>
          </a:bodyPr>
          <a:lstStyle/>
          <a:p>
            <a:r>
              <a:rPr lang="en-US" dirty="0" smtClean="0"/>
              <a:t>- build </a:t>
            </a:r>
            <a:r>
              <a:rPr lang="en-US" dirty="0"/>
              <a:t>better models faster by using the power of the </a:t>
            </a:r>
            <a:r>
              <a:rPr lang="en-US" dirty="0" smtClean="0"/>
              <a:t>cloud - </a:t>
            </a:r>
            <a:endParaRPr lang="en-US" dirty="0"/>
          </a:p>
        </p:txBody>
      </p:sp>
    </p:spTree>
    <p:extLst>
      <p:ext uri="{BB962C8B-B14F-4D97-AF65-F5344CB8AC3E}">
        <p14:creationId xmlns:p14="http://schemas.microsoft.com/office/powerpoint/2010/main" val="1640406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7456" y="763322"/>
            <a:ext cx="9717089" cy="3541714"/>
          </a:xfrm>
        </p:spPr>
        <p:txBody>
          <a:bodyPr>
            <a:normAutofit/>
          </a:bodyPr>
          <a:lstStyle/>
          <a:p>
            <a:pPr marL="0" indent="0">
              <a:buNone/>
            </a:pPr>
            <a:r>
              <a:rPr lang="en-US" sz="3000" dirty="0" smtClean="0"/>
              <a:t>AML </a:t>
            </a:r>
            <a:r>
              <a:rPr lang="en-US" sz="3000" dirty="0"/>
              <a:t>SDK allows you the choice of using </a:t>
            </a:r>
            <a:r>
              <a:rPr lang="en-US" sz="3000" dirty="0">
                <a:solidFill>
                  <a:schemeClr val="tx2">
                    <a:lumMod val="75000"/>
                  </a:schemeClr>
                </a:solidFill>
              </a:rPr>
              <a:t>local or cloud compute resources</a:t>
            </a:r>
            <a:r>
              <a:rPr lang="en-US" sz="3000" dirty="0"/>
              <a:t>, while managing and maintaining the complete data science workflow from the cloud.</a:t>
            </a:r>
          </a:p>
        </p:txBody>
      </p:sp>
      <p:sp>
        <p:nvSpPr>
          <p:cNvPr id="8" name="Rectangle 7"/>
          <p:cNvSpPr/>
          <p:nvPr/>
        </p:nvSpPr>
        <p:spPr>
          <a:xfrm>
            <a:off x="1292874" y="3254163"/>
            <a:ext cx="9944100" cy="25830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764" y="3771867"/>
            <a:ext cx="1670813" cy="193530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497" y="3794412"/>
            <a:ext cx="1678664" cy="167213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347" y="3624788"/>
            <a:ext cx="3960377" cy="1841756"/>
          </a:xfrm>
          <a:prstGeom prst="rect">
            <a:avLst/>
          </a:prstGeom>
        </p:spPr>
      </p:pic>
      <p:sp>
        <p:nvSpPr>
          <p:cNvPr id="9" name="Plus 8"/>
          <p:cNvSpPr/>
          <p:nvPr/>
        </p:nvSpPr>
        <p:spPr>
          <a:xfrm>
            <a:off x="6417288" y="4305036"/>
            <a:ext cx="896975" cy="868969"/>
          </a:xfrm>
          <a:prstGeom prst="mathPlus">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2742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69" y="0"/>
            <a:ext cx="9905998" cy="1478570"/>
          </a:xfrm>
        </p:spPr>
        <p:txBody>
          <a:bodyPr/>
          <a:lstStyle/>
          <a:p>
            <a:r>
              <a:rPr lang="en-US" dirty="0" smtClean="0"/>
              <a:t>STEPS:</a:t>
            </a:r>
            <a:endParaRPr lang="en-US" dirty="0"/>
          </a:p>
        </p:txBody>
      </p:sp>
      <p:sp>
        <p:nvSpPr>
          <p:cNvPr id="3" name="Content Placeholder 2"/>
          <p:cNvSpPr>
            <a:spLocks noGrp="1"/>
          </p:cNvSpPr>
          <p:nvPr>
            <p:ph idx="1"/>
          </p:nvPr>
        </p:nvSpPr>
        <p:spPr>
          <a:xfrm>
            <a:off x="1195841" y="4467212"/>
            <a:ext cx="10226627" cy="1839190"/>
          </a:xfrm>
        </p:spPr>
        <p:txBody>
          <a:bodyPr>
            <a:noAutofit/>
          </a:bodyPr>
          <a:lstStyle/>
          <a:p>
            <a:pPr marL="457200" indent="-457200">
              <a:buFont typeface="+mj-lt"/>
              <a:buAutoNum type="arabicPeriod"/>
            </a:pPr>
            <a:r>
              <a:rPr lang="en-US" dirty="0" smtClean="0"/>
              <a:t>Explore</a:t>
            </a:r>
            <a:r>
              <a:rPr lang="en-US" dirty="0"/>
              <a:t>, prepare and manage </a:t>
            </a:r>
            <a:r>
              <a:rPr lang="en-US" sz="1800" dirty="0"/>
              <a:t>the lifecycle of your </a:t>
            </a:r>
            <a:r>
              <a:rPr lang="en-US" sz="1800" dirty="0" smtClean="0"/>
              <a:t>datasets</a:t>
            </a:r>
            <a:endParaRPr lang="en-US" sz="1800" dirty="0"/>
          </a:p>
          <a:p>
            <a:pPr marL="457200" indent="-457200">
              <a:buFont typeface="+mj-lt"/>
              <a:buAutoNum type="arabicPeriod"/>
            </a:pPr>
            <a:r>
              <a:rPr lang="ro-RO" dirty="0" smtClean="0"/>
              <a:t>Build&amp;</a:t>
            </a:r>
            <a:r>
              <a:rPr lang="en-US" dirty="0" smtClean="0"/>
              <a:t>Train models</a:t>
            </a:r>
            <a:r>
              <a:rPr lang="en-US" sz="2000" dirty="0" smtClean="0"/>
              <a:t> </a:t>
            </a:r>
            <a:r>
              <a:rPr lang="en-US" sz="1800" dirty="0" smtClean="0"/>
              <a:t>either locally or by using cloud resources</a:t>
            </a:r>
            <a:r>
              <a:rPr lang="ro-RO" sz="1800" dirty="0" smtClean="0"/>
              <a:t> (eg. </a:t>
            </a:r>
            <a:r>
              <a:rPr lang="en-US" sz="1800" dirty="0" smtClean="0"/>
              <a:t>GPU-accelerated model training</a:t>
            </a:r>
            <a:r>
              <a:rPr lang="ro-RO" sz="1800" dirty="0" smtClean="0"/>
              <a:t>)</a:t>
            </a:r>
            <a:endParaRPr lang="en-US" sz="1800" dirty="0" smtClean="0"/>
          </a:p>
          <a:p>
            <a:pPr marL="457200" indent="-457200">
              <a:buFont typeface="+mj-lt"/>
              <a:buAutoNum type="arabicPeriod"/>
            </a:pPr>
            <a:r>
              <a:rPr lang="en-US" dirty="0" smtClean="0"/>
              <a:t>Deploy</a:t>
            </a:r>
            <a:r>
              <a:rPr lang="en-US" sz="1800" dirty="0" smtClean="0"/>
              <a:t> </a:t>
            </a:r>
            <a:r>
              <a:rPr lang="en-US" sz="1800" dirty="0"/>
              <a:t>web services to convert your trained models into RESTful services that can be consumed in any application.</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69" y="1128941"/>
            <a:ext cx="8728967" cy="3107450"/>
          </a:xfrm>
          <a:prstGeom prst="rect">
            <a:avLst/>
          </a:prstGeom>
        </p:spPr>
      </p:pic>
    </p:spTree>
    <p:extLst>
      <p:ext uri="{BB962C8B-B14F-4D97-AF65-F5344CB8AC3E}">
        <p14:creationId xmlns:p14="http://schemas.microsoft.com/office/powerpoint/2010/main" val="924134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1184" y="316778"/>
            <a:ext cx="9905999" cy="3541714"/>
          </a:xfrm>
        </p:spPr>
        <p:txBody>
          <a:bodyPr/>
          <a:lstStyle/>
          <a:p>
            <a:pPr marL="0" indent="0" algn="ctr">
              <a:buNone/>
            </a:pPr>
            <a:r>
              <a:rPr lang="en-US" sz="3200" dirty="0" smtClean="0"/>
              <a:t>All while we can </a:t>
            </a:r>
            <a:r>
              <a:rPr lang="en-US" sz="3200" b="1" dirty="0" smtClean="0">
                <a:solidFill>
                  <a:schemeClr val="tx2">
                    <a:lumMod val="75000"/>
                  </a:schemeClr>
                </a:solidFill>
              </a:rPr>
              <a:t>manage </a:t>
            </a:r>
            <a:r>
              <a:rPr lang="en-US" sz="3200" b="1" dirty="0">
                <a:solidFill>
                  <a:schemeClr val="tx2">
                    <a:lumMod val="75000"/>
                  </a:schemeClr>
                </a:solidFill>
              </a:rPr>
              <a:t>cloud resources </a:t>
            </a:r>
            <a:r>
              <a:rPr lang="en-US" sz="3200" dirty="0"/>
              <a:t>for monitoring, logging, and organizing your machine learning experiments.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9584" y="2161332"/>
            <a:ext cx="7532833" cy="4073213"/>
          </a:xfrm>
          <a:prstGeom prst="rect">
            <a:avLst/>
          </a:prstGeom>
        </p:spPr>
      </p:pic>
    </p:spTree>
    <p:extLst>
      <p:ext uri="{BB962C8B-B14F-4D97-AF65-F5344CB8AC3E}">
        <p14:creationId xmlns:p14="http://schemas.microsoft.com/office/powerpoint/2010/main" val="2369973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667" y="132021"/>
            <a:ext cx="9528946" cy="1478570"/>
          </a:xfrm>
        </p:spPr>
        <p:txBody>
          <a:bodyPr/>
          <a:lstStyle/>
          <a:p>
            <a:pPr algn="ctr"/>
            <a:r>
              <a:rPr lang="en-US" dirty="0" smtClean="0"/>
              <a:t>Azure machine learning </a:t>
            </a:r>
            <a:r>
              <a:rPr lang="en-US" dirty="0" err="1" smtClean="0"/>
              <a:t>sdk</a:t>
            </a:r>
            <a:endParaRPr lang="en-US" dirty="0"/>
          </a:p>
        </p:txBody>
      </p:sp>
      <p:sp>
        <p:nvSpPr>
          <p:cNvPr id="3" name="Content Placeholder 2"/>
          <p:cNvSpPr>
            <a:spLocks noGrp="1"/>
          </p:cNvSpPr>
          <p:nvPr>
            <p:ph idx="1"/>
          </p:nvPr>
        </p:nvSpPr>
        <p:spPr>
          <a:xfrm>
            <a:off x="1099849" y="2155969"/>
            <a:ext cx="10537970" cy="3541714"/>
          </a:xfrm>
        </p:spPr>
        <p:txBody>
          <a:bodyPr/>
          <a:lstStyle/>
          <a:p>
            <a:pPr marL="0" indent="0">
              <a:buNone/>
            </a:pPr>
            <a:r>
              <a:rPr lang="en-US" b="1" dirty="0" smtClean="0"/>
              <a:t>TASK:    Train </a:t>
            </a:r>
            <a:r>
              <a:rPr lang="en-US" b="1" dirty="0"/>
              <a:t>an image classification model with Azure Machine </a:t>
            </a:r>
            <a:r>
              <a:rPr lang="en-US" b="1" dirty="0" smtClean="0"/>
              <a:t>Learning</a:t>
            </a:r>
            <a:endParaRPr lang="en-US" dirty="0" smtClean="0"/>
          </a:p>
          <a:p>
            <a:pPr>
              <a:buFontTx/>
              <a:buChar char="-"/>
            </a:pPr>
            <a:r>
              <a:rPr lang="en-US" dirty="0" smtClean="0"/>
              <a:t>we will </a:t>
            </a:r>
            <a:r>
              <a:rPr lang="en-US" dirty="0"/>
              <a:t>train a machine learning model on remote compute </a:t>
            </a:r>
            <a:r>
              <a:rPr lang="en-US" dirty="0" smtClean="0"/>
              <a:t>resources using a </a:t>
            </a:r>
            <a:r>
              <a:rPr lang="en-US" dirty="0"/>
              <a:t>Python </a:t>
            </a:r>
            <a:r>
              <a:rPr lang="en-US" dirty="0" err="1" smtClean="0"/>
              <a:t>Jupyter</a:t>
            </a:r>
            <a:r>
              <a:rPr lang="en-US" dirty="0" smtClean="0"/>
              <a:t> notebook</a:t>
            </a:r>
            <a:endParaRPr lang="en-US" dirty="0"/>
          </a:p>
          <a:p>
            <a:pPr>
              <a:buFontTx/>
              <a:buChar char="-"/>
            </a:pPr>
            <a:r>
              <a:rPr lang="en-US" dirty="0"/>
              <a:t>w</a:t>
            </a:r>
            <a:r>
              <a:rPr lang="en-US" dirty="0" smtClean="0"/>
              <a:t>e will </a:t>
            </a:r>
            <a:r>
              <a:rPr lang="en-US" dirty="0"/>
              <a:t>use </a:t>
            </a:r>
            <a:r>
              <a:rPr lang="en-US" dirty="0" smtClean="0"/>
              <a:t>and understand the </a:t>
            </a:r>
            <a:r>
              <a:rPr lang="en-US" dirty="0"/>
              <a:t>training and deployment workflow for Azure Machine Learning service </a:t>
            </a:r>
            <a:r>
              <a:rPr lang="en-US" dirty="0" smtClean="0"/>
              <a:t>in training </a:t>
            </a:r>
            <a:r>
              <a:rPr lang="en-US" dirty="0"/>
              <a:t>a simple logistic regression using the </a:t>
            </a:r>
            <a:r>
              <a:rPr lang="en-US" b="1" dirty="0"/>
              <a:t>MNIST</a:t>
            </a:r>
            <a:r>
              <a:rPr lang="en-US" dirty="0"/>
              <a:t> dataset and </a:t>
            </a:r>
            <a:r>
              <a:rPr lang="en-US" b="1" dirty="0"/>
              <a:t>scikit-learn</a:t>
            </a:r>
            <a:r>
              <a:rPr lang="en-US" dirty="0"/>
              <a:t> </a:t>
            </a:r>
            <a:endParaRPr lang="en-US" b="1" dirty="0"/>
          </a:p>
        </p:txBody>
      </p:sp>
      <p:sp>
        <p:nvSpPr>
          <p:cNvPr id="4" name="TextBox 3"/>
          <p:cNvSpPr txBox="1"/>
          <p:nvPr/>
        </p:nvSpPr>
        <p:spPr>
          <a:xfrm>
            <a:off x="3593667" y="1140739"/>
            <a:ext cx="5151499" cy="400110"/>
          </a:xfrm>
          <a:prstGeom prst="rect">
            <a:avLst/>
          </a:prstGeom>
          <a:noFill/>
        </p:spPr>
        <p:txBody>
          <a:bodyPr wrap="square" rtlCol="0">
            <a:spAutoFit/>
          </a:bodyPr>
          <a:lstStyle/>
          <a:p>
            <a:r>
              <a:rPr lang="en-US" sz="2000" dirty="0" smtClean="0"/>
              <a:t>Code based approach using </a:t>
            </a:r>
            <a:r>
              <a:rPr lang="en-US" sz="2000" dirty="0" err="1" smtClean="0"/>
              <a:t>Jupyter</a:t>
            </a:r>
            <a:r>
              <a:rPr lang="en-US" sz="2000" dirty="0" smtClean="0"/>
              <a:t> Notebook</a:t>
            </a:r>
            <a:endParaRPr lang="en-US" sz="2000" dirty="0"/>
          </a:p>
        </p:txBody>
      </p:sp>
    </p:spTree>
    <p:extLst>
      <p:ext uri="{BB962C8B-B14F-4D97-AF65-F5344CB8AC3E}">
        <p14:creationId xmlns:p14="http://schemas.microsoft.com/office/powerpoint/2010/main" val="3240931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07" y="180773"/>
            <a:ext cx="9905998" cy="1478570"/>
          </a:xfrm>
        </p:spPr>
        <p:txBody>
          <a:bodyPr>
            <a:normAutofit/>
          </a:bodyPr>
          <a:lstStyle/>
          <a:p>
            <a:pPr algn="ctr"/>
            <a:r>
              <a:rPr lang="en-US" sz="4400" dirty="0" smtClean="0"/>
              <a:t>Motivation</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8656" y="1549095"/>
            <a:ext cx="7254688" cy="4745775"/>
          </a:xfrm>
        </p:spPr>
      </p:pic>
    </p:spTree>
    <p:extLst>
      <p:ext uri="{BB962C8B-B14F-4D97-AF65-F5344CB8AC3E}">
        <p14:creationId xmlns:p14="http://schemas.microsoft.com/office/powerpoint/2010/main" val="941266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796" y="1398032"/>
            <a:ext cx="10775230" cy="5459968"/>
          </a:xfrm>
        </p:spPr>
        <p:txBody>
          <a:bodyPr>
            <a:normAutofit fontScale="77500" lnSpcReduction="20000"/>
          </a:bodyPr>
          <a:lstStyle/>
          <a:p>
            <a:r>
              <a:rPr lang="en-US" sz="2600" dirty="0"/>
              <a:t>o</a:t>
            </a:r>
            <a:r>
              <a:rPr lang="en-US" sz="2600" dirty="0" smtClean="0"/>
              <a:t>n </a:t>
            </a:r>
            <a:r>
              <a:rPr lang="en-US" sz="2600" dirty="0"/>
              <a:t>the computer running </a:t>
            </a:r>
            <a:r>
              <a:rPr lang="en-US" sz="2600" dirty="0" smtClean="0"/>
              <a:t>the </a:t>
            </a:r>
            <a:r>
              <a:rPr lang="en-US" sz="2600" dirty="0"/>
              <a:t>notebook, </a:t>
            </a:r>
            <a:r>
              <a:rPr lang="en-US" sz="2600" dirty="0" smtClean="0"/>
              <a:t>install </a:t>
            </a:r>
            <a:r>
              <a:rPr lang="en-US" sz="2600" dirty="0" err="1" smtClean="0">
                <a:solidFill>
                  <a:schemeClr val="tx2">
                    <a:lumMod val="75000"/>
                  </a:schemeClr>
                </a:solidFill>
              </a:rPr>
              <a:t>miniconda</a:t>
            </a:r>
            <a:r>
              <a:rPr lang="en-US" sz="2600" dirty="0" smtClean="0"/>
              <a:t> - a </a:t>
            </a:r>
            <a:r>
              <a:rPr lang="en-US" sz="2600" dirty="0"/>
              <a:t>free minimal installer for </a:t>
            </a:r>
            <a:r>
              <a:rPr lang="en-US" sz="2600" dirty="0" smtClean="0">
                <a:solidFill>
                  <a:schemeClr val="tx2">
                    <a:lumMod val="75000"/>
                  </a:schemeClr>
                </a:solidFill>
              </a:rPr>
              <a:t>conda</a:t>
            </a:r>
            <a:r>
              <a:rPr lang="en-US" sz="2600" dirty="0" smtClean="0"/>
              <a:t> - an </a:t>
            </a:r>
            <a:r>
              <a:rPr lang="en-US" sz="2600" dirty="0"/>
              <a:t>open source package management system and environment management </a:t>
            </a:r>
            <a:r>
              <a:rPr lang="en-US" sz="2600" dirty="0" smtClean="0"/>
              <a:t>system which can </a:t>
            </a:r>
            <a:r>
              <a:rPr lang="en-US" sz="2600" dirty="0"/>
              <a:t>quickly </a:t>
            </a:r>
            <a:r>
              <a:rPr lang="en-US" sz="2600" dirty="0" smtClean="0"/>
              <a:t>install, run </a:t>
            </a:r>
            <a:r>
              <a:rPr lang="en-US" sz="2600" dirty="0"/>
              <a:t>and </a:t>
            </a:r>
            <a:r>
              <a:rPr lang="en-US" sz="2600" dirty="0" smtClean="0"/>
              <a:t>update </a:t>
            </a:r>
            <a:r>
              <a:rPr lang="en-US" sz="2600" dirty="0"/>
              <a:t>packages and their dependencies. </a:t>
            </a:r>
            <a:endParaRPr lang="en-US" sz="2600" dirty="0" smtClean="0"/>
          </a:p>
          <a:p>
            <a:r>
              <a:rPr lang="en-US" sz="2600" dirty="0"/>
              <a:t>c</a:t>
            </a:r>
            <a:r>
              <a:rPr lang="en-US" sz="2600" dirty="0" smtClean="0"/>
              <a:t>onda </a:t>
            </a:r>
            <a:r>
              <a:rPr lang="en-US" sz="2600" dirty="0"/>
              <a:t>easily creates, saves, loads and switches between environments on your local computer. It was created for Python programs, but it </a:t>
            </a:r>
            <a:r>
              <a:rPr lang="en-US" sz="2600" dirty="0" smtClean="0"/>
              <a:t>can package </a:t>
            </a:r>
            <a:r>
              <a:rPr lang="en-US" sz="2600" dirty="0"/>
              <a:t>and distribute software for any </a:t>
            </a:r>
            <a:r>
              <a:rPr lang="en-US" sz="2600" dirty="0" smtClean="0"/>
              <a:t>language)</a:t>
            </a:r>
          </a:p>
          <a:p>
            <a:r>
              <a:rPr lang="en-US" sz="2600" dirty="0"/>
              <a:t>Then </a:t>
            </a:r>
            <a:r>
              <a:rPr lang="en-US" sz="2600" dirty="0" smtClean="0"/>
              <a:t>start Anaconda Prompt and run:</a:t>
            </a:r>
          </a:p>
          <a:p>
            <a:pPr marL="0" indent="0">
              <a:buNone/>
            </a:pPr>
            <a:r>
              <a:rPr lang="en-US" dirty="0" smtClean="0"/>
              <a:t>	</a:t>
            </a:r>
            <a:r>
              <a:rPr lang="en-US" sz="2300" dirty="0" smtClean="0"/>
              <a:t>→ </a:t>
            </a:r>
            <a:r>
              <a:rPr lang="en-US" sz="2300" dirty="0"/>
              <a:t>conda create -n </a:t>
            </a:r>
            <a:r>
              <a:rPr lang="en-US" sz="2300" dirty="0" err="1" smtClean="0"/>
              <a:t>aml_env</a:t>
            </a:r>
            <a:r>
              <a:rPr lang="en-US" sz="2300" dirty="0" smtClean="0"/>
              <a:t> </a:t>
            </a:r>
            <a:r>
              <a:rPr lang="en-US" sz="2300" dirty="0"/>
              <a:t>python=</a:t>
            </a:r>
            <a:r>
              <a:rPr lang="en-US" sz="2300" dirty="0" err="1"/>
              <a:t>x.x</a:t>
            </a:r>
            <a:r>
              <a:rPr lang="en-US" sz="2300" dirty="0"/>
              <a:t> </a:t>
            </a:r>
            <a:r>
              <a:rPr lang="en-US" sz="2300" dirty="0" err="1"/>
              <a:t>ipykernel</a:t>
            </a:r>
            <a:r>
              <a:rPr lang="en-US" sz="2300" dirty="0"/>
              <a:t> (create </a:t>
            </a:r>
            <a:r>
              <a:rPr lang="en-US" sz="2300" dirty="0" smtClean="0"/>
              <a:t>environment </a:t>
            </a:r>
            <a:r>
              <a:rPr lang="en-US" sz="2300" dirty="0" err="1" smtClean="0"/>
              <a:t>aml_env</a:t>
            </a:r>
            <a:r>
              <a:rPr lang="en-US" sz="2300" dirty="0" smtClean="0"/>
              <a:t> with python kernel)</a:t>
            </a:r>
          </a:p>
          <a:p>
            <a:pPr marL="0" indent="0">
              <a:buNone/>
            </a:pPr>
            <a:r>
              <a:rPr lang="en-US" sz="2300" dirty="0"/>
              <a:t>	</a:t>
            </a:r>
            <a:r>
              <a:rPr lang="fr-FR" sz="2300" dirty="0"/>
              <a:t>→ </a:t>
            </a:r>
            <a:r>
              <a:rPr lang="fr-FR" sz="2300" dirty="0" err="1"/>
              <a:t>conda</a:t>
            </a:r>
            <a:r>
              <a:rPr lang="fr-FR" sz="2300" dirty="0"/>
              <a:t> </a:t>
            </a:r>
            <a:r>
              <a:rPr lang="fr-FR" sz="2300" dirty="0" err="1"/>
              <a:t>list</a:t>
            </a:r>
            <a:r>
              <a:rPr lang="fr-FR" sz="2300" dirty="0"/>
              <a:t> </a:t>
            </a:r>
            <a:r>
              <a:rPr lang="fr-FR" sz="2300" dirty="0" err="1"/>
              <a:t>env</a:t>
            </a:r>
            <a:r>
              <a:rPr lang="fr-FR" sz="2300" dirty="0"/>
              <a:t> (</a:t>
            </a:r>
            <a:r>
              <a:rPr lang="fr-FR" sz="2300" dirty="0" err="1"/>
              <a:t>list</a:t>
            </a:r>
            <a:r>
              <a:rPr lang="fr-FR" sz="2300" dirty="0"/>
              <a:t> </a:t>
            </a:r>
            <a:r>
              <a:rPr lang="fr-FR" sz="2300" dirty="0" smtClean="0"/>
              <a:t>all </a:t>
            </a:r>
            <a:r>
              <a:rPr lang="fr-FR" sz="2300" dirty="0" err="1" smtClean="0"/>
              <a:t>environments</a:t>
            </a:r>
            <a:r>
              <a:rPr lang="fr-FR" sz="2300" dirty="0" smtClean="0"/>
              <a:t>)</a:t>
            </a:r>
          </a:p>
          <a:p>
            <a:pPr marL="0" indent="0">
              <a:buNone/>
            </a:pPr>
            <a:r>
              <a:rPr lang="en-US" sz="2300" dirty="0" smtClean="0"/>
              <a:t>	→ </a:t>
            </a:r>
            <a:r>
              <a:rPr lang="en-US" sz="2300" dirty="0"/>
              <a:t>conda activate </a:t>
            </a:r>
            <a:r>
              <a:rPr lang="en-US" sz="2300" dirty="0" err="1" smtClean="0"/>
              <a:t>aml_env</a:t>
            </a:r>
            <a:r>
              <a:rPr lang="en-US" sz="2300" dirty="0" smtClean="0"/>
              <a:t> </a:t>
            </a:r>
            <a:r>
              <a:rPr lang="en-US" sz="2300" dirty="0"/>
              <a:t>(activate </a:t>
            </a:r>
            <a:r>
              <a:rPr lang="en-US" sz="2300" dirty="0" smtClean="0"/>
              <a:t>environment </a:t>
            </a:r>
            <a:r>
              <a:rPr lang="en-US" sz="2300" dirty="0" err="1" smtClean="0"/>
              <a:t>aml_env</a:t>
            </a:r>
            <a:r>
              <a:rPr lang="en-US" sz="2300" dirty="0" smtClean="0"/>
              <a:t>)</a:t>
            </a:r>
          </a:p>
          <a:p>
            <a:pPr marL="0" indent="0">
              <a:buNone/>
            </a:pPr>
            <a:r>
              <a:rPr lang="en-US" sz="2300" dirty="0" smtClean="0"/>
              <a:t>	→ </a:t>
            </a:r>
            <a:r>
              <a:rPr lang="en-US" sz="2300" dirty="0"/>
              <a:t>pip install </a:t>
            </a:r>
            <a:r>
              <a:rPr lang="en-US" sz="2300" dirty="0" err="1"/>
              <a:t>azureml-sdk</a:t>
            </a:r>
            <a:r>
              <a:rPr lang="en-US" sz="2300" dirty="0"/>
              <a:t>[notebooks]</a:t>
            </a:r>
          </a:p>
          <a:p>
            <a:pPr marL="0" indent="0">
              <a:buNone/>
            </a:pPr>
            <a:r>
              <a:rPr lang="en-US" sz="2300" dirty="0" smtClean="0"/>
              <a:t>	→ </a:t>
            </a:r>
            <a:r>
              <a:rPr lang="en-US" sz="2300" dirty="0"/>
              <a:t>pip install </a:t>
            </a:r>
            <a:r>
              <a:rPr lang="en-US" sz="2300" dirty="0" err="1" smtClean="0"/>
              <a:t>azureml-opendatasets</a:t>
            </a:r>
            <a:endParaRPr lang="en-US" sz="2300" dirty="0" smtClean="0"/>
          </a:p>
          <a:p>
            <a:pPr marL="0" indent="0">
              <a:buNone/>
            </a:pPr>
            <a:r>
              <a:rPr lang="en-US" sz="2300" dirty="0"/>
              <a:t>	</a:t>
            </a:r>
            <a:r>
              <a:rPr lang="en-US" sz="2300" dirty="0" smtClean="0"/>
              <a:t>→ </a:t>
            </a:r>
            <a:r>
              <a:rPr lang="en-US" sz="2300" dirty="0"/>
              <a:t>pip install </a:t>
            </a:r>
            <a:r>
              <a:rPr lang="en-US" sz="2300" dirty="0" err="1" smtClean="0"/>
              <a:t>matplotlib</a:t>
            </a:r>
            <a:r>
              <a:rPr lang="en-US" sz="2300" dirty="0" smtClean="0"/>
              <a:t>, </a:t>
            </a:r>
            <a:r>
              <a:rPr lang="en-US" sz="2300" dirty="0"/>
              <a:t> </a:t>
            </a:r>
            <a:r>
              <a:rPr lang="en-US" sz="2300" dirty="0" err="1"/>
              <a:t>numpy</a:t>
            </a:r>
            <a:r>
              <a:rPr lang="en-US" sz="2300" dirty="0"/>
              <a:t>, </a:t>
            </a:r>
            <a:r>
              <a:rPr lang="en-US" sz="2300" dirty="0" smtClean="0"/>
              <a:t>scikit-learn</a:t>
            </a:r>
          </a:p>
          <a:p>
            <a:pPr marL="0" indent="0">
              <a:buNone/>
            </a:pPr>
            <a:r>
              <a:rPr lang="en-US" sz="2300" dirty="0"/>
              <a:t>	</a:t>
            </a:r>
            <a:r>
              <a:rPr lang="en-US" sz="2300" dirty="0" smtClean="0"/>
              <a:t>→ </a:t>
            </a:r>
            <a:r>
              <a:rPr lang="en-US" sz="2300" dirty="0" err="1"/>
              <a:t>jupyter</a:t>
            </a:r>
            <a:r>
              <a:rPr lang="en-US" sz="2300" dirty="0"/>
              <a:t> </a:t>
            </a:r>
            <a:r>
              <a:rPr lang="en-US" sz="2300" dirty="0" smtClean="0"/>
              <a:t>notebook (launch </a:t>
            </a:r>
            <a:r>
              <a:rPr lang="en-US" sz="2300" dirty="0" err="1" smtClean="0"/>
              <a:t>jupyter</a:t>
            </a:r>
            <a:r>
              <a:rPr lang="en-US" sz="2300" dirty="0" smtClean="0"/>
              <a:t> notebook)</a:t>
            </a:r>
            <a:endParaRPr lang="fr-FR" sz="2300" dirty="0" smtClean="0"/>
          </a:p>
        </p:txBody>
      </p:sp>
      <p:sp>
        <p:nvSpPr>
          <p:cNvPr id="4" name="Title 1"/>
          <p:cNvSpPr>
            <a:spLocks noGrp="1"/>
          </p:cNvSpPr>
          <p:nvPr>
            <p:ph type="title"/>
          </p:nvPr>
        </p:nvSpPr>
        <p:spPr>
          <a:xfrm>
            <a:off x="1141412" y="275618"/>
            <a:ext cx="9905998" cy="1478570"/>
          </a:xfrm>
        </p:spPr>
        <p:txBody>
          <a:bodyPr/>
          <a:lstStyle/>
          <a:p>
            <a:r>
              <a:rPr lang="en-US" dirty="0" smtClean="0"/>
              <a:t>Step 0:</a:t>
            </a:r>
            <a:endParaRPr lang="en-US" dirty="0"/>
          </a:p>
        </p:txBody>
      </p:sp>
      <p:sp>
        <p:nvSpPr>
          <p:cNvPr id="5" name="TextBox 4"/>
          <p:cNvSpPr txBox="1"/>
          <p:nvPr/>
        </p:nvSpPr>
        <p:spPr>
          <a:xfrm>
            <a:off x="2722418" y="722515"/>
            <a:ext cx="6972300" cy="584775"/>
          </a:xfrm>
          <a:prstGeom prst="rect">
            <a:avLst/>
          </a:prstGeom>
          <a:noFill/>
        </p:spPr>
        <p:txBody>
          <a:bodyPr wrap="square" rtlCol="0">
            <a:spAutoFit/>
          </a:bodyPr>
          <a:lstStyle/>
          <a:p>
            <a:r>
              <a:rPr lang="en-US" sz="3200" dirty="0"/>
              <a:t>Prerequisites</a:t>
            </a:r>
            <a:endParaRPr lang="en-US" dirty="0"/>
          </a:p>
        </p:txBody>
      </p:sp>
    </p:spTree>
    <p:extLst>
      <p:ext uri="{BB962C8B-B14F-4D97-AF65-F5344CB8AC3E}">
        <p14:creationId xmlns:p14="http://schemas.microsoft.com/office/powerpoint/2010/main" val="4276048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75618"/>
            <a:ext cx="9905998" cy="1478570"/>
          </a:xfrm>
        </p:spPr>
        <p:txBody>
          <a:bodyPr/>
          <a:lstStyle/>
          <a:p>
            <a:r>
              <a:rPr lang="en-US" dirty="0" smtClean="0"/>
              <a:t>Step 1:</a:t>
            </a:r>
            <a:endParaRPr lang="en-US" dirty="0"/>
          </a:p>
        </p:txBody>
      </p:sp>
      <p:sp>
        <p:nvSpPr>
          <p:cNvPr id="3" name="Content Placeholder 2"/>
          <p:cNvSpPr>
            <a:spLocks noGrp="1"/>
          </p:cNvSpPr>
          <p:nvPr>
            <p:ph idx="1"/>
          </p:nvPr>
        </p:nvSpPr>
        <p:spPr>
          <a:xfrm>
            <a:off x="1141412" y="1529163"/>
            <a:ext cx="9905999" cy="3541714"/>
          </a:xfrm>
        </p:spPr>
        <p:txBody>
          <a:bodyPr>
            <a:normAutofit fontScale="92500"/>
          </a:bodyPr>
          <a:lstStyle/>
          <a:p>
            <a:r>
              <a:rPr lang="en-US" dirty="0" smtClean="0"/>
              <a:t>Explore: </a:t>
            </a:r>
            <a:r>
              <a:rPr lang="en-US" dirty="0"/>
              <a:t>MNIST is a popular dataset consisting of 70,000 grayscale images. Each image is a handwritten digit of 28x28 pixels, representing a number from 0 to </a:t>
            </a:r>
            <a:r>
              <a:rPr lang="en-US" dirty="0" smtClean="0"/>
              <a:t>9</a:t>
            </a:r>
          </a:p>
          <a:p>
            <a:r>
              <a:rPr lang="en-US" dirty="0" smtClean="0"/>
              <a:t>Goal: </a:t>
            </a:r>
            <a:r>
              <a:rPr lang="en-US" dirty="0"/>
              <a:t>create a multi-class classifier to identify the digit a given image </a:t>
            </a:r>
            <a:r>
              <a:rPr lang="en-US" dirty="0" smtClean="0"/>
              <a:t>represents</a:t>
            </a:r>
          </a:p>
          <a:p>
            <a:r>
              <a:rPr lang="en-US" dirty="0" smtClean="0"/>
              <a:t> we will use Azure </a:t>
            </a:r>
            <a:r>
              <a:rPr lang="en-US" dirty="0"/>
              <a:t>Open Datasets to get the raw MNIST data </a:t>
            </a:r>
            <a:r>
              <a:rPr lang="en-US" dirty="0" smtClean="0"/>
              <a:t>files</a:t>
            </a:r>
          </a:p>
          <a:p>
            <a:r>
              <a:rPr lang="en-US" dirty="0"/>
              <a:t> </a:t>
            </a:r>
            <a:r>
              <a:rPr lang="en-US" sz="2600" dirty="0"/>
              <a:t>Azure Open Datasets</a:t>
            </a:r>
            <a:r>
              <a:rPr lang="en-US" dirty="0"/>
              <a:t> are curated public datasets that </a:t>
            </a:r>
            <a:r>
              <a:rPr lang="en-US" dirty="0" smtClean="0"/>
              <a:t>can be used </a:t>
            </a:r>
            <a:r>
              <a:rPr lang="en-US" dirty="0"/>
              <a:t>to add scenario-specific features to </a:t>
            </a:r>
            <a:r>
              <a:rPr lang="en-US" dirty="0" smtClean="0"/>
              <a:t>ml solutions </a:t>
            </a:r>
            <a:r>
              <a:rPr lang="en-US" dirty="0"/>
              <a:t>for more accurate models</a:t>
            </a:r>
          </a:p>
        </p:txBody>
      </p:sp>
      <p:sp>
        <p:nvSpPr>
          <p:cNvPr id="4" name="TextBox 3"/>
          <p:cNvSpPr txBox="1"/>
          <p:nvPr/>
        </p:nvSpPr>
        <p:spPr>
          <a:xfrm>
            <a:off x="2691245" y="676970"/>
            <a:ext cx="9102436" cy="1077218"/>
          </a:xfrm>
          <a:prstGeom prst="rect">
            <a:avLst/>
          </a:prstGeom>
          <a:noFill/>
        </p:spPr>
        <p:txBody>
          <a:bodyPr wrap="square" rtlCol="0">
            <a:spAutoFit/>
          </a:bodyPr>
          <a:lstStyle/>
          <a:p>
            <a:r>
              <a:rPr lang="en-US" sz="3200" dirty="0"/>
              <a:t>Explore, prepare and </a:t>
            </a:r>
            <a:r>
              <a:rPr lang="en-US" sz="3200" dirty="0" smtClean="0"/>
              <a:t>manage datasets</a:t>
            </a:r>
            <a:endParaRPr lang="en-US" sz="3200" dirty="0"/>
          </a:p>
          <a:p>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306" y="4987636"/>
            <a:ext cx="9354058" cy="760349"/>
          </a:xfrm>
          <a:prstGeom prst="rect">
            <a:avLst/>
          </a:prstGeom>
        </p:spPr>
      </p:pic>
    </p:spTree>
    <p:extLst>
      <p:ext uri="{BB962C8B-B14F-4D97-AF65-F5344CB8AC3E}">
        <p14:creationId xmlns:p14="http://schemas.microsoft.com/office/powerpoint/2010/main" val="1942331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0768" y="1172207"/>
            <a:ext cx="9905999" cy="1155355"/>
          </a:xfrm>
        </p:spPr>
        <p:txBody>
          <a:bodyPr/>
          <a:lstStyle/>
          <a:p>
            <a:pPr marL="0" indent="0">
              <a:buNone/>
            </a:pPr>
            <a:r>
              <a:rPr lang="en-US" sz="3200" dirty="0"/>
              <a:t>Importing</a:t>
            </a:r>
            <a:r>
              <a:rPr lang="en-US" sz="2000" dirty="0" smtClean="0"/>
              <a:t> </a:t>
            </a:r>
            <a:r>
              <a:rPr lang="en-US" sz="3200" dirty="0"/>
              <a:t>packages</a:t>
            </a:r>
          </a:p>
          <a:p>
            <a:pPr marL="0" indent="0">
              <a:buNone/>
            </a:pPr>
            <a:endParaRPr lang="en-US" dirty="0"/>
          </a:p>
        </p:txBody>
      </p:sp>
      <p:sp>
        <p:nvSpPr>
          <p:cNvPr id="4" name="Title 1"/>
          <p:cNvSpPr>
            <a:spLocks noGrp="1"/>
          </p:cNvSpPr>
          <p:nvPr>
            <p:ph type="title"/>
          </p:nvPr>
        </p:nvSpPr>
        <p:spPr>
          <a:xfrm>
            <a:off x="1141412" y="88580"/>
            <a:ext cx="9905998" cy="1478570"/>
          </a:xfrm>
        </p:spPr>
        <p:txBody>
          <a:bodyPr/>
          <a:lstStyle/>
          <a:p>
            <a:r>
              <a:rPr lang="en-US" dirty="0" smtClean="0"/>
              <a:t>Step 2:</a:t>
            </a:r>
            <a:endParaRPr lang="en-US" dirty="0"/>
          </a:p>
        </p:txBody>
      </p:sp>
      <p:sp>
        <p:nvSpPr>
          <p:cNvPr id="5" name="TextBox 4"/>
          <p:cNvSpPr txBox="1"/>
          <p:nvPr/>
        </p:nvSpPr>
        <p:spPr>
          <a:xfrm>
            <a:off x="2867891" y="535477"/>
            <a:ext cx="6972300" cy="584775"/>
          </a:xfrm>
          <a:prstGeom prst="rect">
            <a:avLst/>
          </a:prstGeom>
          <a:noFill/>
        </p:spPr>
        <p:txBody>
          <a:bodyPr wrap="square" rtlCol="0">
            <a:spAutoFit/>
          </a:bodyPr>
          <a:lstStyle/>
          <a:p>
            <a:r>
              <a:rPr lang="en-US" sz="3200" dirty="0"/>
              <a:t>Set up your development </a:t>
            </a:r>
            <a:r>
              <a:rPr lang="en-US" sz="3200" dirty="0" smtClean="0"/>
              <a:t>environment</a:t>
            </a:r>
            <a:endParaRPr lang="en-US" sz="3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941" y="1920531"/>
            <a:ext cx="8752896" cy="4503160"/>
          </a:xfrm>
          <a:prstGeom prst="rect">
            <a:avLst/>
          </a:prstGeom>
        </p:spPr>
      </p:pic>
    </p:spTree>
    <p:extLst>
      <p:ext uri="{BB962C8B-B14F-4D97-AF65-F5344CB8AC3E}">
        <p14:creationId xmlns:p14="http://schemas.microsoft.com/office/powerpoint/2010/main" val="13193688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4148" y="457200"/>
            <a:ext cx="10413279" cy="5761905"/>
          </a:xfrm>
        </p:spPr>
        <p:txBody>
          <a:bodyPr>
            <a:normAutofit fontScale="92500" lnSpcReduction="20000"/>
          </a:bodyPr>
          <a:lstStyle/>
          <a:p>
            <a:pPr marL="0" indent="0">
              <a:buNone/>
            </a:pPr>
            <a:r>
              <a:rPr lang="en-US" sz="3900" dirty="0" smtClean="0"/>
              <a:t>Create and connect </a:t>
            </a:r>
            <a:r>
              <a:rPr lang="en-US" sz="3900" dirty="0"/>
              <a:t>to a workspace </a:t>
            </a:r>
            <a:endParaRPr lang="en-US" sz="3900" dirty="0" smtClean="0"/>
          </a:p>
          <a:p>
            <a:pPr marL="0" indent="0">
              <a:buNone/>
            </a:pPr>
            <a:r>
              <a:rPr lang="en-US" sz="2600" dirty="0" smtClean="0"/>
              <a:t>to </a:t>
            </a:r>
            <a:r>
              <a:rPr lang="en-US" sz="2600" dirty="0"/>
              <a:t>enable communication between </a:t>
            </a:r>
            <a:r>
              <a:rPr lang="en-US" sz="2600" dirty="0" smtClean="0"/>
              <a:t>our </a:t>
            </a:r>
            <a:r>
              <a:rPr lang="en-US" sz="2600" dirty="0"/>
              <a:t>local computer and remote </a:t>
            </a:r>
            <a:r>
              <a:rPr lang="en-US" sz="2600" dirty="0" smtClean="0"/>
              <a:t>resources</a:t>
            </a:r>
          </a:p>
          <a:p>
            <a:pPr marL="0" indent="0">
              <a:buNone/>
            </a:pPr>
            <a:endParaRPr lang="en-US" sz="1100" dirty="0" smtClean="0"/>
          </a:p>
          <a:p>
            <a:pPr marL="0" indent="0">
              <a:buNone/>
            </a:pPr>
            <a:r>
              <a:rPr lang="en-US" dirty="0" smtClean="0"/>
              <a:t>from </a:t>
            </a:r>
            <a:r>
              <a:rPr lang="en-US" dirty="0" err="1"/>
              <a:t>azureml.core</a:t>
            </a:r>
            <a:r>
              <a:rPr lang="en-US" dirty="0"/>
              <a:t> import Workspace </a:t>
            </a:r>
            <a:endParaRPr lang="en-US" dirty="0" smtClean="0"/>
          </a:p>
          <a:p>
            <a:pPr>
              <a:buFont typeface="Wingdings" panose="05000000000000000000" pitchFamily="2" charset="2"/>
              <a:buChar char="ü"/>
            </a:pPr>
            <a:r>
              <a:rPr lang="en-US" dirty="0" err="1" smtClean="0"/>
              <a:t>ws</a:t>
            </a:r>
            <a:r>
              <a:rPr lang="en-US" dirty="0" smtClean="0"/>
              <a:t> = </a:t>
            </a:r>
            <a:r>
              <a:rPr lang="en-US" dirty="0" err="1" smtClean="0"/>
              <a:t>Workspace.create</a:t>
            </a:r>
            <a:r>
              <a:rPr lang="en-US" dirty="0" smtClean="0"/>
              <a:t>()</a:t>
            </a:r>
          </a:p>
          <a:p>
            <a:pPr>
              <a:buFont typeface="Wingdings" panose="05000000000000000000" pitchFamily="2" charset="2"/>
              <a:buChar char="ü"/>
            </a:pPr>
            <a:r>
              <a:rPr lang="en-US" dirty="0" err="1" smtClean="0"/>
              <a:t>ws.write_config</a:t>
            </a:r>
            <a:r>
              <a:rPr lang="en-US" dirty="0" smtClean="0"/>
              <a:t>()  - creates </a:t>
            </a:r>
            <a:r>
              <a:rPr lang="en-US" dirty="0"/>
              <a:t>a JSON configuration </a:t>
            </a:r>
            <a:r>
              <a:rPr lang="en-US" dirty="0" smtClean="0"/>
              <a:t>file </a:t>
            </a:r>
          </a:p>
          <a:p>
            <a:pPr marL="0" indent="0">
              <a:buNone/>
            </a:pPr>
            <a:r>
              <a:rPr lang="en-US" dirty="0"/>
              <a:t>	</a:t>
            </a:r>
            <a:r>
              <a:rPr lang="en-US" dirty="0" smtClean="0"/>
              <a:t>	        containing </a:t>
            </a:r>
            <a:r>
              <a:rPr lang="en-US" dirty="0"/>
              <a:t>your subscription, </a:t>
            </a:r>
            <a:r>
              <a:rPr lang="en-US" dirty="0" smtClean="0"/>
              <a:t>resource-group </a:t>
            </a:r>
            <a:r>
              <a:rPr lang="en-US" dirty="0"/>
              <a:t>and workspace name</a:t>
            </a:r>
            <a:endParaRPr lang="en-US" dirty="0" smtClean="0"/>
          </a:p>
          <a:p>
            <a:pPr>
              <a:buFont typeface="Wingdings" panose="05000000000000000000" pitchFamily="2" charset="2"/>
              <a:buChar char="ü"/>
            </a:pPr>
            <a:r>
              <a:rPr lang="en-US" dirty="0" err="1"/>
              <a:t>ws</a:t>
            </a:r>
            <a:r>
              <a:rPr lang="en-US" dirty="0"/>
              <a:t> = </a:t>
            </a:r>
            <a:r>
              <a:rPr lang="en-US" dirty="0" err="1" smtClean="0"/>
              <a:t>Workspace.from_config</a:t>
            </a:r>
            <a:r>
              <a:rPr lang="en-US" dirty="0"/>
              <a:t>() </a:t>
            </a:r>
            <a:r>
              <a:rPr lang="en-US" dirty="0" smtClean="0"/>
              <a:t>- </a:t>
            </a:r>
            <a:r>
              <a:rPr lang="en-US" dirty="0"/>
              <a:t> load the workspace from the configuration file</a:t>
            </a:r>
            <a:endParaRPr lang="en-US" dirty="0" smtClean="0"/>
          </a:p>
          <a:p>
            <a:pPr>
              <a:buFont typeface="Wingdings" panose="05000000000000000000" pitchFamily="2" charset="2"/>
              <a:buChar char="ü"/>
            </a:pPr>
            <a:r>
              <a:rPr lang="en-US" dirty="0" err="1"/>
              <a:t>ws</a:t>
            </a:r>
            <a:r>
              <a:rPr lang="en-US" dirty="0"/>
              <a:t> = </a:t>
            </a:r>
            <a:r>
              <a:rPr lang="en-US" dirty="0" err="1"/>
              <a:t>Workspace.get</a:t>
            </a:r>
            <a:r>
              <a:rPr lang="en-US" dirty="0" smtClean="0"/>
              <a:t>() - </a:t>
            </a:r>
            <a:r>
              <a:rPr lang="en-US" dirty="0"/>
              <a:t>load an </a:t>
            </a:r>
            <a:r>
              <a:rPr lang="en-US" dirty="0" smtClean="0"/>
              <a:t>existing workspace </a:t>
            </a:r>
            <a:r>
              <a:rPr lang="en-US" dirty="0"/>
              <a:t>without using configuration </a:t>
            </a:r>
            <a:r>
              <a:rPr lang="en-US" dirty="0" smtClean="0"/>
              <a:t>files</a:t>
            </a:r>
            <a:endParaRPr lang="en-US" dirty="0"/>
          </a:p>
          <a:p>
            <a:pPr>
              <a:buFont typeface="Wingdings" panose="05000000000000000000" pitchFamily="2" charset="2"/>
              <a:buChar char="ü"/>
            </a:pPr>
            <a:r>
              <a:rPr lang="en-US" dirty="0" err="1" smtClean="0"/>
              <a:t>ws.get_details</a:t>
            </a:r>
            <a:r>
              <a:rPr lang="en-US" dirty="0" smtClean="0"/>
              <a:t>()</a:t>
            </a:r>
          </a:p>
          <a:p>
            <a:pPr>
              <a:buFont typeface="Wingdings" panose="05000000000000000000" pitchFamily="2" charset="2"/>
              <a:buChar char="ü"/>
            </a:pPr>
            <a:endParaRPr lang="en-US" dirty="0"/>
          </a:p>
          <a:p>
            <a:pPr>
              <a:buFont typeface="Wingdings" panose="05000000000000000000" pitchFamily="2" charset="2"/>
              <a:buChar char="ü"/>
            </a:pPr>
            <a:r>
              <a:rPr lang="en-US" dirty="0" smtClean="0"/>
              <a:t>Also see: </a:t>
            </a:r>
            <a:r>
              <a:rPr lang="en-US" dirty="0" smtClean="0">
                <a:hlinkClick r:id="rId2"/>
              </a:rPr>
              <a:t>azureml.core.workspace.Workspace</a:t>
            </a:r>
            <a:r>
              <a:rPr lang="en-US" dirty="0" smtClean="0"/>
              <a:t> from </a:t>
            </a:r>
            <a:r>
              <a:rPr lang="en-US" dirty="0"/>
              <a:t>Microsoft </a:t>
            </a:r>
            <a:r>
              <a:rPr lang="en-US" dirty="0" err="1"/>
              <a:t>AzureML</a:t>
            </a:r>
            <a:r>
              <a:rPr lang="en-US" dirty="0"/>
              <a:t> Documentation </a:t>
            </a:r>
          </a:p>
        </p:txBody>
      </p:sp>
    </p:spTree>
    <p:extLst>
      <p:ext uri="{BB962C8B-B14F-4D97-AF65-F5344CB8AC3E}">
        <p14:creationId xmlns:p14="http://schemas.microsoft.com/office/powerpoint/2010/main" val="2818027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9193"/>
          <a:stretch/>
        </p:blipFill>
        <p:spPr>
          <a:xfrm>
            <a:off x="1377491" y="322117"/>
            <a:ext cx="8587391" cy="11130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491" y="4622752"/>
            <a:ext cx="5950331" cy="200275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1" y="1534555"/>
            <a:ext cx="9148500" cy="2947222"/>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364" t="-2321" r="42476" b="4756"/>
          <a:stretch/>
        </p:blipFill>
        <p:spPr>
          <a:xfrm>
            <a:off x="7429600" y="4622752"/>
            <a:ext cx="3951908" cy="774497"/>
          </a:xfrm>
          <a:prstGeom prst="rect">
            <a:avLst/>
          </a:prstGeom>
        </p:spPr>
      </p:pic>
    </p:spTree>
    <p:extLst>
      <p:ext uri="{BB962C8B-B14F-4D97-AF65-F5344CB8AC3E}">
        <p14:creationId xmlns:p14="http://schemas.microsoft.com/office/powerpoint/2010/main" val="31209303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214148" y="457200"/>
            <a:ext cx="10413279" cy="576190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4000" dirty="0"/>
              <a:t>Create an experiment </a:t>
            </a:r>
            <a:endParaRPr lang="en-US" sz="4000" dirty="0" smtClean="0"/>
          </a:p>
          <a:p>
            <a:pPr marL="0" indent="0">
              <a:buNone/>
            </a:pPr>
            <a:r>
              <a:rPr lang="en-US" sz="2500" dirty="0" smtClean="0"/>
              <a:t>to track the runs in your workspace (a workspace can have multiple experiments)</a:t>
            </a:r>
          </a:p>
          <a:p>
            <a:pPr marL="0" indent="0">
              <a:buNone/>
            </a:pPr>
            <a:endParaRPr lang="en-US" sz="1000" dirty="0" smtClean="0"/>
          </a:p>
          <a:p>
            <a:pPr>
              <a:buFont typeface="Wingdings" panose="05000000000000000000" pitchFamily="2" charset="2"/>
              <a:buChar char="ü"/>
            </a:pPr>
            <a:r>
              <a:rPr lang="en-US" dirty="0"/>
              <a:t>i</a:t>
            </a:r>
            <a:r>
              <a:rPr lang="en-US" dirty="0" smtClean="0"/>
              <a:t>n </a:t>
            </a:r>
            <a:r>
              <a:rPr lang="en-US" dirty="0"/>
              <a:t>Azure Machine Learning, an experiment is a named process, usually the running of a script or a pipeline, that can generate metrics and outputs and be tracked in the Azure Machine Learning workspace</a:t>
            </a:r>
            <a:r>
              <a:rPr lang="en-US" dirty="0" smtClean="0"/>
              <a:t>.</a:t>
            </a:r>
            <a:endParaRPr lang="en-US" sz="2500" dirty="0" smtClean="0"/>
          </a:p>
          <a:p>
            <a:pPr marL="0" indent="0">
              <a:buNone/>
            </a:pPr>
            <a:r>
              <a:rPr lang="en-US" sz="2500" dirty="0" smtClean="0"/>
              <a:t> </a:t>
            </a:r>
            <a:endParaRPr lang="en-US" sz="2500" dirty="0"/>
          </a:p>
          <a:p>
            <a:pPr marL="0" indent="0">
              <a:buFont typeface="Arial" panose="020B0604020202020204" pitchFamily="34" charset="0"/>
              <a:buNone/>
            </a:pPr>
            <a:endParaRPr lang="en-US" sz="1100" dirty="0" smtClean="0"/>
          </a:p>
          <a:p>
            <a:pPr marL="0" indent="0">
              <a:buNone/>
            </a:pPr>
            <a:endParaRPr lang="en-US" dirty="0"/>
          </a:p>
          <a:p>
            <a:pPr>
              <a:buFont typeface="Wingdings" panose="05000000000000000000" pitchFamily="2" charset="2"/>
              <a:buChar char="ü"/>
            </a:pPr>
            <a:r>
              <a:rPr lang="en-US" dirty="0" smtClean="0"/>
              <a:t>Also see: </a:t>
            </a:r>
            <a:r>
              <a:rPr lang="en-US" dirty="0" smtClean="0">
                <a:solidFill>
                  <a:schemeClr val="bg2">
                    <a:lumMod val="75000"/>
                  </a:schemeClr>
                </a:solidFill>
                <a:hlinkClick r:id="rId2"/>
              </a:rPr>
              <a:t>azureml.core.Experiment</a:t>
            </a:r>
            <a:r>
              <a:rPr lang="en-US" dirty="0" smtClean="0"/>
              <a:t> from Microsoft </a:t>
            </a:r>
            <a:r>
              <a:rPr lang="en-US" dirty="0" err="1" smtClean="0"/>
              <a:t>AzureML</a:t>
            </a:r>
            <a:r>
              <a:rPr lang="en-US" dirty="0" smtClean="0"/>
              <a:t> Documentation </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914" t="-6393" b="-1"/>
          <a:stretch/>
        </p:blipFill>
        <p:spPr>
          <a:xfrm>
            <a:off x="1506681" y="4013560"/>
            <a:ext cx="7615094" cy="691710"/>
          </a:xfrm>
          <a:prstGeom prst="rect">
            <a:avLst/>
          </a:prstGeom>
        </p:spPr>
      </p:pic>
    </p:spTree>
    <p:extLst>
      <p:ext uri="{BB962C8B-B14F-4D97-AF65-F5344CB8AC3E}">
        <p14:creationId xmlns:p14="http://schemas.microsoft.com/office/powerpoint/2010/main" val="29558391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214148" y="457200"/>
            <a:ext cx="10413279" cy="576190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4000" dirty="0" smtClean="0"/>
              <a:t>Create </a:t>
            </a:r>
            <a:r>
              <a:rPr lang="en-US" sz="4000" dirty="0"/>
              <a:t>or </a:t>
            </a:r>
            <a:r>
              <a:rPr lang="en-US" sz="4000" dirty="0" smtClean="0"/>
              <a:t>attach </a:t>
            </a:r>
            <a:r>
              <a:rPr lang="en-US" sz="4000" dirty="0"/>
              <a:t>existing compute </a:t>
            </a:r>
            <a:r>
              <a:rPr lang="en-US" sz="4000" dirty="0" smtClean="0"/>
              <a:t>resource</a:t>
            </a:r>
            <a:endParaRPr lang="en-US" sz="4000" dirty="0"/>
          </a:p>
          <a:p>
            <a:pPr marL="0" indent="0">
              <a:buNone/>
            </a:pPr>
            <a:r>
              <a:rPr lang="en-US" dirty="0" smtClean="0"/>
              <a:t>by </a:t>
            </a:r>
            <a:r>
              <a:rPr lang="en-US" dirty="0"/>
              <a:t>using </a:t>
            </a:r>
            <a:r>
              <a:rPr lang="en-US" dirty="0">
                <a:solidFill>
                  <a:schemeClr val="tx2">
                    <a:lumMod val="75000"/>
                  </a:schemeClr>
                </a:solidFill>
              </a:rPr>
              <a:t>Azure Machine Learning </a:t>
            </a:r>
            <a:r>
              <a:rPr lang="en-US" dirty="0" smtClean="0">
                <a:solidFill>
                  <a:schemeClr val="tx2">
                    <a:lumMod val="75000"/>
                  </a:schemeClr>
                </a:solidFill>
              </a:rPr>
              <a:t>Compute</a:t>
            </a:r>
            <a:r>
              <a:rPr lang="en-US" dirty="0"/>
              <a:t> </a:t>
            </a:r>
            <a:r>
              <a:rPr lang="en-US" dirty="0" smtClean="0"/>
              <a:t> we </a:t>
            </a:r>
            <a:r>
              <a:rPr lang="en-US" dirty="0"/>
              <a:t>can train machine learning models on clusters of Azure virtual </a:t>
            </a:r>
            <a:r>
              <a:rPr lang="en-US" dirty="0" smtClean="0"/>
              <a:t>machines</a:t>
            </a:r>
            <a:r>
              <a:rPr lang="en-US" dirty="0"/>
              <a:t> </a:t>
            </a:r>
          </a:p>
          <a:p>
            <a:pPr marL="0" indent="0">
              <a:buNone/>
            </a:pPr>
            <a:endParaRPr lang="en-US" sz="1500" dirty="0" smtClean="0"/>
          </a:p>
          <a:p>
            <a:pPr>
              <a:buFont typeface="Wingdings" panose="05000000000000000000" pitchFamily="2" charset="2"/>
              <a:buChar char="ü"/>
            </a:pPr>
            <a:r>
              <a:rPr lang="en-US" dirty="0" smtClean="0"/>
              <a:t>an </a:t>
            </a:r>
            <a:r>
              <a:rPr lang="en-US" dirty="0"/>
              <a:t>Azure Machine Learning Compute (</a:t>
            </a:r>
            <a:r>
              <a:rPr lang="en-US" dirty="0" err="1"/>
              <a:t>AmlCompute</a:t>
            </a:r>
            <a:r>
              <a:rPr lang="en-US" dirty="0"/>
              <a:t>) is a managed-compute infrastructure that allows you to easily </a:t>
            </a:r>
            <a:r>
              <a:rPr lang="en-US" dirty="0">
                <a:solidFill>
                  <a:schemeClr val="tx2">
                    <a:lumMod val="75000"/>
                  </a:schemeClr>
                </a:solidFill>
              </a:rPr>
              <a:t>create a single or multi-node </a:t>
            </a:r>
            <a:r>
              <a:rPr lang="en-US" dirty="0" smtClean="0">
                <a:solidFill>
                  <a:schemeClr val="tx2">
                    <a:lumMod val="75000"/>
                  </a:schemeClr>
                </a:solidFill>
              </a:rPr>
              <a:t>compute</a:t>
            </a:r>
            <a:endParaRPr lang="en-US" dirty="0"/>
          </a:p>
          <a:p>
            <a:pPr>
              <a:buFont typeface="Wingdings" panose="05000000000000000000" pitchFamily="2" charset="2"/>
              <a:buChar char="ü"/>
            </a:pPr>
            <a:r>
              <a:rPr lang="en-US" dirty="0" smtClean="0"/>
              <a:t>we will configure a cloud training environment (compute cluster – a VM </a:t>
            </a:r>
            <a:r>
              <a:rPr lang="en-US" dirty="0"/>
              <a:t>with GPU </a:t>
            </a:r>
            <a:r>
              <a:rPr lang="en-US" dirty="0" smtClean="0"/>
              <a:t>support) to which we will </a:t>
            </a:r>
            <a:r>
              <a:rPr lang="en-US" dirty="0"/>
              <a:t>submit Python code to </a:t>
            </a:r>
            <a:r>
              <a:rPr lang="en-US" dirty="0" smtClean="0"/>
              <a:t>run</a:t>
            </a:r>
          </a:p>
          <a:p>
            <a:pPr>
              <a:buFont typeface="Wingdings" panose="05000000000000000000" pitchFamily="2" charset="2"/>
              <a:buChar char="ü"/>
            </a:pPr>
            <a:endParaRPr lang="en-US" dirty="0"/>
          </a:p>
          <a:p>
            <a:pPr>
              <a:buFont typeface="Wingdings" panose="05000000000000000000" pitchFamily="2" charset="2"/>
              <a:buChar char="ü"/>
            </a:pPr>
            <a:r>
              <a:rPr lang="en-US" dirty="0" smtClean="0"/>
              <a:t>Also see: </a:t>
            </a:r>
            <a:r>
              <a:rPr lang="en-US" dirty="0" smtClean="0">
                <a:solidFill>
                  <a:schemeClr val="bg2">
                    <a:lumMod val="75000"/>
                  </a:schemeClr>
                </a:solidFill>
                <a:hlinkClick r:id="rId2"/>
              </a:rPr>
              <a:t>azureml.core.compute.AmlComputr</a:t>
            </a:r>
            <a:r>
              <a:rPr lang="en-US" dirty="0" smtClean="0">
                <a:solidFill>
                  <a:schemeClr val="bg2">
                    <a:lumMod val="75000"/>
                  </a:schemeClr>
                </a:solidFill>
              </a:rPr>
              <a:t> </a:t>
            </a:r>
            <a:r>
              <a:rPr lang="en-US" dirty="0" smtClean="0"/>
              <a:t>and </a:t>
            </a:r>
            <a:r>
              <a:rPr lang="en-US" dirty="0" err="1" smtClean="0">
                <a:hlinkClick r:id="rId3"/>
              </a:rPr>
              <a:t>azureml.core.ComputeTarget</a:t>
            </a:r>
            <a:endParaRPr lang="en-US" dirty="0"/>
          </a:p>
        </p:txBody>
      </p:sp>
    </p:spTree>
    <p:extLst>
      <p:ext uri="{BB962C8B-B14F-4D97-AF65-F5344CB8AC3E}">
        <p14:creationId xmlns:p14="http://schemas.microsoft.com/office/powerpoint/2010/main" val="37076772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8474" y="280554"/>
            <a:ext cx="10257702" cy="3086100"/>
          </a:xfrm>
        </p:spPr>
        <p:txBody>
          <a:bodyPr>
            <a:normAutofit fontScale="77500" lnSpcReduction="20000"/>
          </a:bodyPr>
          <a:lstStyle/>
          <a:p>
            <a:pPr marL="0" indent="0">
              <a:buNone/>
            </a:pPr>
            <a:r>
              <a:rPr lang="en-US" sz="2600" dirty="0"/>
              <a:t>a</a:t>
            </a:r>
            <a:r>
              <a:rPr lang="en-US" sz="2600" dirty="0" smtClean="0"/>
              <a:t> </a:t>
            </a:r>
            <a:r>
              <a:rPr lang="en-US" sz="2600" dirty="0"/>
              <a:t>compute target is a designated compute resource/environment where you </a:t>
            </a:r>
            <a:r>
              <a:rPr lang="en-US" sz="2600" dirty="0">
                <a:solidFill>
                  <a:schemeClr val="tx2">
                    <a:lumMod val="75000"/>
                  </a:schemeClr>
                </a:solidFill>
              </a:rPr>
              <a:t>run your training script </a:t>
            </a:r>
            <a:r>
              <a:rPr lang="en-US" sz="2600" dirty="0"/>
              <a:t>or host your service deployment. This location may be your local machine or</a:t>
            </a:r>
            <a:r>
              <a:rPr lang="en-US" sz="2600" dirty="0">
                <a:solidFill>
                  <a:schemeClr val="tx2">
                    <a:lumMod val="75000"/>
                  </a:schemeClr>
                </a:solidFill>
              </a:rPr>
              <a:t> a cloud-based compute </a:t>
            </a:r>
            <a:r>
              <a:rPr lang="en-US" sz="2600" dirty="0" smtClean="0">
                <a:solidFill>
                  <a:schemeClr val="tx2">
                    <a:lumMod val="75000"/>
                  </a:schemeClr>
                </a:solidFill>
              </a:rPr>
              <a:t>resource</a:t>
            </a:r>
            <a:endParaRPr lang="en-US" sz="500" dirty="0"/>
          </a:p>
          <a:p>
            <a:pPr marL="0" indent="0">
              <a:buNone/>
            </a:pPr>
            <a:r>
              <a:rPr lang="en-US" dirty="0" err="1" smtClean="0"/>
              <a:t>compute_target</a:t>
            </a:r>
            <a:r>
              <a:rPr lang="en-US" dirty="0" smtClean="0"/>
              <a:t> </a:t>
            </a:r>
            <a:r>
              <a:rPr lang="en-US" dirty="0"/>
              <a:t>= </a:t>
            </a:r>
            <a:r>
              <a:rPr lang="en-US" dirty="0" err="1" smtClean="0">
                <a:solidFill>
                  <a:schemeClr val="tx2">
                    <a:lumMod val="75000"/>
                  </a:schemeClr>
                </a:solidFill>
              </a:rPr>
              <a:t>ComputeTarget.create</a:t>
            </a:r>
            <a:r>
              <a:rPr lang="en-US" dirty="0" smtClean="0"/>
              <a:t>(</a:t>
            </a:r>
            <a:r>
              <a:rPr lang="en-US" dirty="0" err="1" smtClean="0"/>
              <a:t>ws</a:t>
            </a:r>
            <a:r>
              <a:rPr lang="en-US" dirty="0" smtClean="0"/>
              <a:t>, </a:t>
            </a:r>
            <a:r>
              <a:rPr lang="en-US" dirty="0" err="1" smtClean="0"/>
              <a:t>compute_name</a:t>
            </a:r>
            <a:r>
              <a:rPr lang="en-US" dirty="0" smtClean="0"/>
              <a:t>)</a:t>
            </a:r>
          </a:p>
          <a:p>
            <a:pPr marL="0" indent="0">
              <a:buNone/>
            </a:pPr>
            <a:r>
              <a:rPr lang="en-US" dirty="0" err="1"/>
              <a:t>w</a:t>
            </a:r>
            <a:r>
              <a:rPr lang="en-US" dirty="0" err="1" smtClean="0"/>
              <a:t>s</a:t>
            </a:r>
            <a:r>
              <a:rPr lang="en-US" dirty="0" smtClean="0"/>
              <a:t> = the </a:t>
            </a:r>
            <a:r>
              <a:rPr lang="en-US" dirty="0"/>
              <a:t>workspace object containing the Compute object to </a:t>
            </a:r>
            <a:r>
              <a:rPr lang="en-US" dirty="0" smtClean="0"/>
              <a:t>retrieve</a:t>
            </a:r>
          </a:p>
          <a:p>
            <a:pPr marL="0" indent="0">
              <a:buNone/>
            </a:pPr>
            <a:r>
              <a:rPr lang="en-US" dirty="0"/>
              <a:t>n</a:t>
            </a:r>
            <a:r>
              <a:rPr lang="en-US" dirty="0" smtClean="0"/>
              <a:t>ame = </a:t>
            </a:r>
            <a:r>
              <a:rPr lang="en-US" dirty="0"/>
              <a:t>t</a:t>
            </a:r>
            <a:r>
              <a:rPr lang="en-US" dirty="0" smtClean="0"/>
              <a:t>he </a:t>
            </a:r>
            <a:r>
              <a:rPr lang="en-US" dirty="0"/>
              <a:t>name of the Compute object to </a:t>
            </a:r>
            <a:r>
              <a:rPr lang="en-US" dirty="0" smtClean="0"/>
              <a:t>retrieve</a:t>
            </a:r>
            <a:endParaRPr lang="en-US" dirty="0"/>
          </a:p>
          <a:p>
            <a:pPr marL="0" indent="0">
              <a:buNone/>
            </a:pPr>
            <a:r>
              <a:rPr lang="en-US" b="1" dirty="0"/>
              <a:t/>
            </a:r>
            <a:br>
              <a:rPr lang="en-US" b="1"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920" y="2687527"/>
            <a:ext cx="8470179" cy="3993827"/>
          </a:xfrm>
          <a:prstGeom prst="rect">
            <a:avLst/>
          </a:prstGeom>
        </p:spPr>
      </p:pic>
    </p:spTree>
    <p:extLst>
      <p:ext uri="{BB962C8B-B14F-4D97-AF65-F5344CB8AC3E}">
        <p14:creationId xmlns:p14="http://schemas.microsoft.com/office/powerpoint/2010/main" val="3767073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53757" y="1360711"/>
            <a:ext cx="9905999" cy="3536374"/>
          </a:xfrm>
        </p:spPr>
        <p:txBody>
          <a:bodyPr>
            <a:normAutofit fontScale="92500" lnSpcReduction="10000"/>
          </a:bodyPr>
          <a:lstStyle/>
          <a:p>
            <a:pPr>
              <a:buFont typeface="Wingdings" panose="05000000000000000000" pitchFamily="2" charset="2"/>
              <a:buChar char="ü"/>
            </a:pPr>
            <a:r>
              <a:rPr lang="en-US" dirty="0"/>
              <a:t>t</a:t>
            </a:r>
            <a:r>
              <a:rPr lang="en-US" dirty="0" smtClean="0"/>
              <a:t>he cluster starts out with 0 VMs in it, then it grows on demand </a:t>
            </a:r>
          </a:p>
          <a:p>
            <a:pPr marL="0" indent="0">
              <a:buNone/>
            </a:pPr>
            <a:r>
              <a:rPr lang="en-US" dirty="0"/>
              <a:t> </a:t>
            </a:r>
            <a:r>
              <a:rPr lang="en-US" dirty="0" smtClean="0"/>
              <a:t>  as the workload increases </a:t>
            </a:r>
          </a:p>
          <a:p>
            <a:pPr>
              <a:buFont typeface="Wingdings" panose="05000000000000000000" pitchFamily="2" charset="2"/>
              <a:buChar char="ü"/>
            </a:pPr>
            <a:r>
              <a:rPr lang="en-US" dirty="0" smtClean="0"/>
              <a:t>we can run as many jobs from the </a:t>
            </a:r>
            <a:r>
              <a:rPr lang="en-US" dirty="0" err="1" smtClean="0"/>
              <a:t>JobQueue</a:t>
            </a:r>
            <a:r>
              <a:rPr lang="en-US" dirty="0" smtClean="0"/>
              <a:t> in parallel as we allow </a:t>
            </a:r>
          </a:p>
          <a:p>
            <a:pPr marL="0" indent="0">
              <a:buNone/>
            </a:pPr>
            <a:r>
              <a:rPr lang="en-US" dirty="0" smtClean="0"/>
              <a:t>   as long as we haven’t reached the </a:t>
            </a:r>
            <a:r>
              <a:rPr lang="en-US" dirty="0" err="1" smtClean="0"/>
              <a:t>compute_max_node</a:t>
            </a:r>
            <a:r>
              <a:rPr lang="en-US" dirty="0" smtClean="0"/>
              <a:t> value</a:t>
            </a:r>
          </a:p>
          <a:p>
            <a:pPr>
              <a:buFont typeface="Wingdings" panose="05000000000000000000" pitchFamily="2" charset="2"/>
              <a:buChar char="ü"/>
            </a:pPr>
            <a:r>
              <a:rPr lang="en-US" dirty="0" smtClean="0"/>
              <a:t> high availability</a:t>
            </a:r>
          </a:p>
          <a:p>
            <a:pPr>
              <a:buFont typeface="Wingdings" panose="05000000000000000000" pitchFamily="2" charset="2"/>
              <a:buChar char="ü"/>
            </a:pPr>
            <a:r>
              <a:rPr lang="en-US" dirty="0" smtClean="0"/>
              <a:t> </a:t>
            </a:r>
            <a:r>
              <a:rPr lang="en-US" dirty="0"/>
              <a:t>load </a:t>
            </a:r>
            <a:r>
              <a:rPr lang="en-US" dirty="0" smtClean="0"/>
              <a:t>balancing</a:t>
            </a:r>
          </a:p>
          <a:p>
            <a:pPr>
              <a:buFont typeface="Wingdings" panose="05000000000000000000" pitchFamily="2" charset="2"/>
              <a:buChar char="ü"/>
            </a:pPr>
            <a:r>
              <a:rPr lang="en-US" dirty="0" smtClean="0"/>
              <a:t> high-performance </a:t>
            </a:r>
            <a:r>
              <a:rPr lang="en-US" dirty="0"/>
              <a:t>computing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77" y="1361945"/>
            <a:ext cx="3825572" cy="3513124"/>
          </a:xfrm>
          <a:prstGeom prst="rect">
            <a:avLst/>
          </a:prstGeom>
        </p:spPr>
      </p:pic>
    </p:spTree>
    <p:extLst>
      <p:ext uri="{BB962C8B-B14F-4D97-AF65-F5344CB8AC3E}">
        <p14:creationId xmlns:p14="http://schemas.microsoft.com/office/powerpoint/2010/main" val="4214640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6949" y="1568159"/>
            <a:ext cx="10475624" cy="5579919"/>
          </a:xfrm>
        </p:spPr>
        <p:txBody>
          <a:bodyPr>
            <a:normAutofit/>
          </a:bodyPr>
          <a:lstStyle/>
          <a:p>
            <a:pPr lvl="1">
              <a:buFont typeface="Tw Cen MT" panose="020B0602020104020603" pitchFamily="34" charset="0"/>
              <a:buChar char="–"/>
            </a:pPr>
            <a:r>
              <a:rPr lang="en-US" dirty="0" smtClean="0"/>
              <a:t>Create </a:t>
            </a:r>
            <a:r>
              <a:rPr lang="en-US" dirty="0"/>
              <a:t>a </a:t>
            </a:r>
            <a:r>
              <a:rPr lang="en-US" dirty="0" smtClean="0"/>
              <a:t>directory </a:t>
            </a:r>
            <a:r>
              <a:rPr lang="en-US" altLang="en-US" dirty="0" err="1">
                <a:solidFill>
                  <a:schemeClr val="tx2">
                    <a:lumMod val="75000"/>
                  </a:schemeClr>
                </a:solidFill>
              </a:rPr>
              <a:t>sklearn-mnist</a:t>
            </a:r>
            <a:r>
              <a:rPr lang="en-US" altLang="en-US" dirty="0"/>
              <a:t> </a:t>
            </a:r>
            <a:endParaRPr lang="en-US" dirty="0" smtClean="0"/>
          </a:p>
          <a:p>
            <a:pPr lvl="1">
              <a:buFont typeface="Tw Cen MT" panose="020B0602020104020603" pitchFamily="34" charset="0"/>
              <a:buChar char="–"/>
            </a:pPr>
            <a:r>
              <a:rPr lang="en-US" dirty="0" smtClean="0"/>
              <a:t>Create a training script</a:t>
            </a:r>
            <a:r>
              <a:rPr lang="en-US" dirty="0"/>
              <a:t> </a:t>
            </a:r>
            <a:r>
              <a:rPr lang="en-US" sz="2100" dirty="0">
                <a:solidFill>
                  <a:schemeClr val="tx2">
                    <a:lumMod val="75000"/>
                  </a:schemeClr>
                </a:solidFill>
              </a:rPr>
              <a:t>train.py</a:t>
            </a:r>
            <a:r>
              <a:rPr lang="en-US" dirty="0" smtClean="0">
                <a:solidFill>
                  <a:schemeClr val="tx2">
                    <a:lumMod val="75000"/>
                  </a:schemeClr>
                </a:solidFill>
              </a:rPr>
              <a:t> </a:t>
            </a:r>
            <a:r>
              <a:rPr lang="en-US" sz="2100" dirty="0" smtClean="0">
                <a:solidFill>
                  <a:schemeClr val="tx2">
                    <a:lumMod val="75000"/>
                  </a:schemeClr>
                </a:solidFill>
              </a:rPr>
              <a:t>(will t</a:t>
            </a:r>
            <a:r>
              <a:rPr lang="en-US" altLang="en-US" sz="2100" dirty="0" smtClean="0">
                <a:solidFill>
                  <a:schemeClr val="tx2">
                    <a:lumMod val="75000"/>
                  </a:schemeClr>
                </a:solidFill>
              </a:rPr>
              <a:t>rain </a:t>
            </a:r>
            <a:r>
              <a:rPr lang="en-US" altLang="en-US" sz="2100" dirty="0">
                <a:solidFill>
                  <a:schemeClr val="tx2">
                    <a:lumMod val="75000"/>
                  </a:schemeClr>
                </a:solidFill>
              </a:rPr>
              <a:t>a logistic regression </a:t>
            </a:r>
            <a:r>
              <a:rPr lang="en-US" altLang="en-US" sz="2100" dirty="0" smtClean="0">
                <a:solidFill>
                  <a:schemeClr val="tx2">
                    <a:lumMod val="75000"/>
                  </a:schemeClr>
                </a:solidFill>
              </a:rPr>
              <a:t>model on MNIST dataset)</a:t>
            </a:r>
            <a:endParaRPr lang="en-US" sz="2100" dirty="0">
              <a:solidFill>
                <a:schemeClr val="tx2">
                  <a:lumMod val="75000"/>
                </a:schemeClr>
              </a:solidFill>
            </a:endParaRPr>
          </a:p>
          <a:p>
            <a:pPr lvl="1">
              <a:buFont typeface="Tw Cen MT" panose="020B0602020104020603" pitchFamily="34" charset="0"/>
              <a:buChar char="–"/>
            </a:pPr>
            <a:r>
              <a:rPr lang="en-US" dirty="0" smtClean="0"/>
              <a:t>Create a script </a:t>
            </a:r>
            <a:r>
              <a:rPr lang="en-US" dirty="0"/>
              <a:t>run </a:t>
            </a:r>
            <a:r>
              <a:rPr lang="en-US" dirty="0" smtClean="0"/>
              <a:t>configuration</a:t>
            </a:r>
            <a:r>
              <a:rPr lang="en-US" dirty="0"/>
              <a:t> </a:t>
            </a:r>
            <a:r>
              <a:rPr lang="en-US" dirty="0" smtClean="0"/>
              <a:t>- a </a:t>
            </a:r>
            <a:r>
              <a:rPr lang="en-US" dirty="0" err="1"/>
              <a:t>ScriptRunConfig</a:t>
            </a:r>
            <a:r>
              <a:rPr lang="en-US" dirty="0"/>
              <a:t> object to specify the configuration </a:t>
            </a:r>
            <a:r>
              <a:rPr lang="en-US" dirty="0" smtClean="0"/>
              <a:t>details:</a:t>
            </a:r>
          </a:p>
          <a:p>
            <a:pPr lvl="2"/>
            <a:r>
              <a:rPr lang="en-US" dirty="0" smtClean="0"/>
              <a:t>The directory that contains the scripts </a:t>
            </a:r>
          </a:p>
          <a:p>
            <a:pPr marL="914400" lvl="2" indent="0">
              <a:buNone/>
            </a:pPr>
            <a:r>
              <a:rPr lang="en-US" dirty="0"/>
              <a:t> </a:t>
            </a:r>
            <a:r>
              <a:rPr lang="en-US" dirty="0" smtClean="0"/>
              <a:t> - all the files in this directory are uploaded into the cluster nodes for execution</a:t>
            </a:r>
          </a:p>
          <a:p>
            <a:pPr lvl="2"/>
            <a:r>
              <a:rPr lang="en-US" dirty="0" smtClean="0"/>
              <a:t>The </a:t>
            </a:r>
            <a:r>
              <a:rPr lang="en-US" dirty="0"/>
              <a:t>compute </a:t>
            </a:r>
            <a:r>
              <a:rPr lang="en-US" dirty="0" smtClean="0"/>
              <a:t>target (</a:t>
            </a:r>
            <a:r>
              <a:rPr lang="en-US" dirty="0" err="1" smtClean="0"/>
              <a:t>AmlCompute</a:t>
            </a:r>
            <a:r>
              <a:rPr lang="en-US" dirty="0"/>
              <a:t>)</a:t>
            </a:r>
            <a:endParaRPr lang="en-US" dirty="0" smtClean="0"/>
          </a:p>
          <a:p>
            <a:pPr lvl="2"/>
            <a:r>
              <a:rPr lang="en-US" dirty="0" smtClean="0"/>
              <a:t>The training script name - train.py</a:t>
            </a:r>
          </a:p>
          <a:p>
            <a:pPr lvl="2"/>
            <a:r>
              <a:rPr lang="en-US" dirty="0" smtClean="0"/>
              <a:t>An </a:t>
            </a:r>
            <a:r>
              <a:rPr lang="en-US" dirty="0"/>
              <a:t>environment that contains the libraries needed to run the script</a:t>
            </a:r>
          </a:p>
          <a:p>
            <a:pPr lvl="2"/>
            <a:r>
              <a:rPr lang="en-US" dirty="0"/>
              <a:t>Arguments required from the training </a:t>
            </a:r>
            <a:r>
              <a:rPr lang="en-US" dirty="0" smtClean="0"/>
              <a:t>script</a:t>
            </a:r>
          </a:p>
          <a:p>
            <a:pPr lvl="1">
              <a:buFont typeface="Tw Cen MT" panose="020B0602020104020603" pitchFamily="34" charset="0"/>
              <a:buChar char="–"/>
            </a:pPr>
            <a:r>
              <a:rPr lang="en-US" dirty="0" smtClean="0"/>
              <a:t>Submit </a:t>
            </a:r>
            <a:r>
              <a:rPr lang="en-US" dirty="0"/>
              <a:t>the job</a:t>
            </a:r>
          </a:p>
          <a:p>
            <a:endParaRPr lang="en-US" dirty="0" smtClean="0"/>
          </a:p>
          <a:p>
            <a:pPr marL="0" indent="0">
              <a:buNone/>
            </a:pPr>
            <a:r>
              <a:rPr lang="en-US" altLang="en-US" dirty="0" smtClean="0"/>
              <a:t>. </a:t>
            </a:r>
            <a:endParaRPr lang="en-US" dirty="0"/>
          </a:p>
        </p:txBody>
      </p:sp>
      <p:sp>
        <p:nvSpPr>
          <p:cNvPr id="4" name="Title 1"/>
          <p:cNvSpPr txBox="1">
            <a:spLocks/>
          </p:cNvSpPr>
          <p:nvPr/>
        </p:nvSpPr>
        <p:spPr>
          <a:xfrm>
            <a:off x="1141413" y="-16770"/>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smtClean="0"/>
              <a:t>Step 3:</a:t>
            </a:r>
            <a:endParaRPr lang="en-US" dirty="0"/>
          </a:p>
        </p:txBody>
      </p:sp>
      <p:sp>
        <p:nvSpPr>
          <p:cNvPr id="5" name="TextBox 4"/>
          <p:cNvSpPr txBox="1"/>
          <p:nvPr/>
        </p:nvSpPr>
        <p:spPr>
          <a:xfrm>
            <a:off x="2795154" y="430128"/>
            <a:ext cx="6972300" cy="584775"/>
          </a:xfrm>
          <a:prstGeom prst="rect">
            <a:avLst/>
          </a:prstGeom>
          <a:noFill/>
        </p:spPr>
        <p:txBody>
          <a:bodyPr wrap="square" rtlCol="0">
            <a:spAutoFit/>
          </a:bodyPr>
          <a:lstStyle/>
          <a:p>
            <a:r>
              <a:rPr lang="en-US" sz="3200" dirty="0" smtClean="0"/>
              <a:t>Train </a:t>
            </a:r>
            <a:r>
              <a:rPr lang="en-US" sz="3200" dirty="0"/>
              <a:t>on a remote </a:t>
            </a:r>
            <a:r>
              <a:rPr lang="en-US" sz="3200" dirty="0" smtClean="0"/>
              <a:t>cluster</a:t>
            </a:r>
            <a:endParaRPr lang="en-US" sz="3200" dirty="0"/>
          </a:p>
        </p:txBody>
      </p:sp>
      <p:sp>
        <p:nvSpPr>
          <p:cNvPr id="6" name="Rectangle 1"/>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TextBox 11"/>
          <p:cNvSpPr txBox="1"/>
          <p:nvPr/>
        </p:nvSpPr>
        <p:spPr>
          <a:xfrm>
            <a:off x="1141413" y="983384"/>
            <a:ext cx="9800502" cy="646331"/>
          </a:xfrm>
          <a:prstGeom prst="rect">
            <a:avLst/>
          </a:prstGeom>
          <a:noFill/>
        </p:spPr>
        <p:txBody>
          <a:bodyPr wrap="square" rtlCol="0">
            <a:spAutoFit/>
          </a:bodyPr>
          <a:lstStyle/>
          <a:p>
            <a:r>
              <a:rPr lang="en-US" dirty="0" smtClean="0"/>
              <a:t>Task: define </a:t>
            </a:r>
            <a:r>
              <a:rPr lang="en-US" dirty="0"/>
              <a:t>and submit the job to run on the remote training cluster we set up earlier</a:t>
            </a:r>
          </a:p>
          <a:p>
            <a:endParaRPr lang="en-US" dirty="0"/>
          </a:p>
        </p:txBody>
      </p:sp>
    </p:spTree>
    <p:extLst>
      <p:ext uri="{BB962C8B-B14F-4D97-AF65-F5344CB8AC3E}">
        <p14:creationId xmlns:p14="http://schemas.microsoft.com/office/powerpoint/2010/main" val="1765205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1" y="1719104"/>
            <a:ext cx="9654702" cy="4399594"/>
          </a:xfrm>
        </p:spPr>
        <p:txBody>
          <a:bodyPr>
            <a:noAutofit/>
          </a:bodyPr>
          <a:lstStyle/>
          <a:p>
            <a:pPr marL="0" indent="0" fontAlgn="base">
              <a:buNone/>
            </a:pPr>
            <a:r>
              <a:rPr lang="en-US" dirty="0"/>
              <a:t>To operate a machine learning workload you need a bunch of different services</a:t>
            </a:r>
            <a:r>
              <a:rPr lang="en-US" dirty="0" smtClean="0"/>
              <a:t>:</a:t>
            </a:r>
            <a:endParaRPr lang="en-US" dirty="0" smtClean="0"/>
          </a:p>
          <a:p>
            <a:pPr lvl="1" fontAlgn="base"/>
            <a:r>
              <a:rPr lang="en-US" sz="2400" dirty="0" smtClean="0"/>
              <a:t>data </a:t>
            </a:r>
            <a:r>
              <a:rPr lang="en-US" sz="2400" dirty="0"/>
              <a:t>storage (for keeping huge amounts of data) </a:t>
            </a:r>
          </a:p>
          <a:p>
            <a:pPr lvl="1" fontAlgn="base"/>
            <a:r>
              <a:rPr lang="en-US" sz="2400" dirty="0"/>
              <a:t>compute power (for running the ml code)</a:t>
            </a:r>
          </a:p>
          <a:p>
            <a:pPr lvl="1" fontAlgn="base"/>
            <a:r>
              <a:rPr lang="en-US" sz="2400" dirty="0"/>
              <a:t>model deployment (to repeat the experiments using consistent setups and different versions) =&gt; </a:t>
            </a:r>
            <a:r>
              <a:rPr lang="en-US" sz="2400" dirty="0" err="1"/>
              <a:t>docker</a:t>
            </a:r>
            <a:r>
              <a:rPr lang="en-US" sz="2400" dirty="0"/>
              <a:t> containers</a:t>
            </a:r>
          </a:p>
          <a:p>
            <a:pPr lvl="1" fontAlgn="base"/>
            <a:r>
              <a:rPr lang="en-US" sz="2400" dirty="0"/>
              <a:t>configure a virtual network (configure the compute and data inside the network) to protect the </a:t>
            </a:r>
            <a:r>
              <a:rPr lang="en-US" sz="2400" dirty="0" smtClean="0"/>
              <a:t>data</a:t>
            </a:r>
            <a:endParaRPr lang="en-US" sz="2400" dirty="0"/>
          </a:p>
        </p:txBody>
      </p:sp>
      <p:sp>
        <p:nvSpPr>
          <p:cNvPr id="7" name="TextBox 6"/>
          <p:cNvSpPr txBox="1"/>
          <p:nvPr/>
        </p:nvSpPr>
        <p:spPr>
          <a:xfrm>
            <a:off x="1976005" y="518775"/>
            <a:ext cx="8239991" cy="1200329"/>
          </a:xfrm>
          <a:prstGeom prst="rect">
            <a:avLst/>
          </a:prstGeom>
          <a:noFill/>
        </p:spPr>
        <p:txBody>
          <a:bodyPr wrap="square" rtlCol="0">
            <a:spAutoFit/>
          </a:bodyPr>
          <a:lstStyle/>
          <a:p>
            <a:r>
              <a:rPr lang="en-US" sz="3600" dirty="0" smtClean="0"/>
              <a:t>FULL MACHINE LEARNING LIFE CYCLE</a:t>
            </a:r>
          </a:p>
          <a:p>
            <a:endParaRPr lang="en-US" sz="3600" dirty="0"/>
          </a:p>
        </p:txBody>
      </p:sp>
    </p:spTree>
    <p:extLst>
      <p:ext uri="{BB962C8B-B14F-4D97-AF65-F5344CB8AC3E}">
        <p14:creationId xmlns:p14="http://schemas.microsoft.com/office/powerpoint/2010/main" val="2129255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2251" y="1254428"/>
            <a:ext cx="9942365" cy="2247307"/>
          </a:xfrm>
        </p:spPr>
      </p:pic>
      <p:sp>
        <p:nvSpPr>
          <p:cNvPr id="7" name="TextBox 6"/>
          <p:cNvSpPr txBox="1"/>
          <p:nvPr/>
        </p:nvSpPr>
        <p:spPr>
          <a:xfrm>
            <a:off x="1512251" y="394854"/>
            <a:ext cx="8837094" cy="923330"/>
          </a:xfrm>
          <a:prstGeom prst="rect">
            <a:avLst/>
          </a:prstGeom>
          <a:noFill/>
        </p:spPr>
        <p:txBody>
          <a:bodyPr wrap="square" rtlCol="0">
            <a:spAutoFit/>
          </a:bodyPr>
          <a:lstStyle/>
          <a:p>
            <a:r>
              <a:rPr lang="en-US" dirty="0"/>
              <a:t>create the </a:t>
            </a:r>
            <a:r>
              <a:rPr lang="en-US" dirty="0">
                <a:solidFill>
                  <a:schemeClr val="tx2">
                    <a:lumMod val="75000"/>
                  </a:schemeClr>
                </a:solidFill>
              </a:rPr>
              <a:t>environment</a:t>
            </a:r>
            <a:r>
              <a:rPr lang="en-US" dirty="0"/>
              <a:t> that contains all the libraries needed to run the script </a:t>
            </a:r>
          </a:p>
          <a:p>
            <a:r>
              <a:rPr lang="en-US" dirty="0"/>
              <a:t>register it with the Workspace to re-use later</a:t>
            </a:r>
          </a:p>
          <a:p>
            <a:endParaRPr lang="en-US" dirty="0"/>
          </a:p>
        </p:txBody>
      </p:sp>
      <p:sp>
        <p:nvSpPr>
          <p:cNvPr id="8" name="TextBox 7"/>
          <p:cNvSpPr txBox="1"/>
          <p:nvPr/>
        </p:nvSpPr>
        <p:spPr>
          <a:xfrm>
            <a:off x="1512251" y="3751117"/>
            <a:ext cx="8759537" cy="369332"/>
          </a:xfrm>
          <a:prstGeom prst="rect">
            <a:avLst/>
          </a:prstGeom>
          <a:noFill/>
        </p:spPr>
        <p:txBody>
          <a:bodyPr wrap="square" rtlCol="0">
            <a:spAutoFit/>
          </a:bodyPr>
          <a:lstStyle/>
          <a:p>
            <a:r>
              <a:rPr lang="en-US" dirty="0" smtClean="0"/>
              <a:t>create </a:t>
            </a:r>
            <a:r>
              <a:rPr lang="en-US" dirty="0"/>
              <a:t>the </a:t>
            </a:r>
            <a:r>
              <a:rPr lang="en-US" dirty="0" err="1">
                <a:solidFill>
                  <a:schemeClr val="tx2">
                    <a:lumMod val="75000"/>
                  </a:schemeClr>
                </a:solidFill>
              </a:rPr>
              <a:t>ScriptRunConfig</a:t>
            </a:r>
            <a:r>
              <a:rPr lang="en-US" dirty="0"/>
              <a:t> by specifying the training script, compute target and </a:t>
            </a:r>
            <a:r>
              <a:rPr lang="en-US" dirty="0" smtClean="0"/>
              <a:t>environment</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2518" y="4369831"/>
            <a:ext cx="8779001" cy="1722269"/>
          </a:xfrm>
          <a:prstGeom prst="rect">
            <a:avLst/>
          </a:prstGeom>
        </p:spPr>
      </p:pic>
    </p:spTree>
    <p:extLst>
      <p:ext uri="{BB962C8B-B14F-4D97-AF65-F5344CB8AC3E}">
        <p14:creationId xmlns:p14="http://schemas.microsoft.com/office/powerpoint/2010/main" val="40518185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1604" y="171306"/>
            <a:ext cx="9905999" cy="3541714"/>
          </a:xfrm>
        </p:spPr>
        <p:txBody>
          <a:bodyPr>
            <a:normAutofit/>
          </a:bodyPr>
          <a:lstStyle/>
          <a:p>
            <a:pPr marL="0" indent="0">
              <a:buNone/>
            </a:pPr>
            <a:r>
              <a:rPr lang="en-US" sz="2300" dirty="0"/>
              <a:t>Submit the job to the cluster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604" y="905753"/>
            <a:ext cx="8695173" cy="10364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604" y="2216545"/>
            <a:ext cx="8649450" cy="4191363"/>
          </a:xfrm>
          <a:prstGeom prst="rect">
            <a:avLst/>
          </a:prstGeom>
        </p:spPr>
      </p:pic>
    </p:spTree>
    <p:extLst>
      <p:ext uri="{BB962C8B-B14F-4D97-AF65-F5344CB8AC3E}">
        <p14:creationId xmlns:p14="http://schemas.microsoft.com/office/powerpoint/2010/main" val="19690873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604" y="2900099"/>
            <a:ext cx="9659113" cy="1004837"/>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21400"/>
          <a:stretch/>
        </p:blipFill>
        <p:spPr>
          <a:xfrm>
            <a:off x="1301604" y="937326"/>
            <a:ext cx="8268417" cy="1227926"/>
          </a:xfrm>
          <a:prstGeom prst="rect">
            <a:avLst/>
          </a:prstGeom>
        </p:spPr>
      </p:pic>
      <p:sp>
        <p:nvSpPr>
          <p:cNvPr id="6" name="Content Placeholder 2"/>
          <p:cNvSpPr>
            <a:spLocks noGrp="1"/>
          </p:cNvSpPr>
          <p:nvPr>
            <p:ph idx="1"/>
          </p:nvPr>
        </p:nvSpPr>
        <p:spPr>
          <a:xfrm>
            <a:off x="1301604" y="202479"/>
            <a:ext cx="9905999" cy="3541714"/>
          </a:xfrm>
        </p:spPr>
        <p:txBody>
          <a:bodyPr>
            <a:normAutofit/>
          </a:bodyPr>
          <a:lstStyle/>
          <a:p>
            <a:pPr marL="0" indent="0">
              <a:buNone/>
            </a:pPr>
            <a:r>
              <a:rPr lang="en-US" sz="2300" dirty="0" smtClean="0"/>
              <a:t>Display results</a:t>
            </a:r>
            <a:endParaRPr lang="en-US" sz="2300" dirty="0"/>
          </a:p>
        </p:txBody>
      </p:sp>
      <p:sp>
        <p:nvSpPr>
          <p:cNvPr id="7" name="Content Placeholder 2"/>
          <p:cNvSpPr txBox="1">
            <a:spLocks/>
          </p:cNvSpPr>
          <p:nvPr/>
        </p:nvSpPr>
        <p:spPr>
          <a:xfrm>
            <a:off x="1219887" y="2266806"/>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300" dirty="0"/>
              <a:t> </a:t>
            </a:r>
            <a:r>
              <a:rPr lang="en-US" sz="2300" dirty="0" smtClean="0"/>
              <a:t>Register model</a:t>
            </a:r>
            <a:endParaRPr lang="en-US" sz="2300" dirty="0"/>
          </a:p>
        </p:txBody>
      </p:sp>
    </p:spTree>
    <p:extLst>
      <p:ext uri="{BB962C8B-B14F-4D97-AF65-F5344CB8AC3E}">
        <p14:creationId xmlns:p14="http://schemas.microsoft.com/office/powerpoint/2010/main" val="30418008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701646"/>
            <a:ext cx="12192000" cy="5172682"/>
          </a:xfrm>
        </p:spPr>
      </p:pic>
    </p:spTree>
    <p:extLst>
      <p:ext uri="{BB962C8B-B14F-4D97-AF65-F5344CB8AC3E}">
        <p14:creationId xmlns:p14="http://schemas.microsoft.com/office/powerpoint/2010/main" val="1986507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Azure Machine Learning pricing</a:t>
            </a:r>
            <a:br>
              <a:rPr lang="en-US" dirty="0"/>
            </a:br>
            <a:endParaRPr lang="en-US" dirty="0"/>
          </a:p>
        </p:txBody>
      </p:sp>
      <p:sp>
        <p:nvSpPr>
          <p:cNvPr id="3" name="Content Placeholder 2"/>
          <p:cNvSpPr>
            <a:spLocks noGrp="1"/>
          </p:cNvSpPr>
          <p:nvPr>
            <p:ph idx="1"/>
          </p:nvPr>
        </p:nvSpPr>
        <p:spPr>
          <a:xfrm>
            <a:off x="5486401" y="1995716"/>
            <a:ext cx="5872738" cy="3541714"/>
          </a:xfrm>
        </p:spPr>
        <p:txBody>
          <a:bodyPr>
            <a:normAutofit/>
          </a:bodyPr>
          <a:lstStyle/>
          <a:p>
            <a:pPr marL="0" indent="0" algn="just">
              <a:buNone/>
            </a:pPr>
            <a:r>
              <a:rPr lang="en-US" dirty="0" smtClean="0"/>
              <a:t>AML is </a:t>
            </a:r>
            <a:r>
              <a:rPr lang="en-US" dirty="0"/>
              <a:t>currently generally available (GA) and customers incur the costs associated with the Azure resources consumed (for example, </a:t>
            </a:r>
            <a:r>
              <a:rPr lang="en-US" dirty="0">
                <a:solidFill>
                  <a:schemeClr val="tx2">
                    <a:lumMod val="75000"/>
                  </a:schemeClr>
                </a:solidFill>
              </a:rPr>
              <a:t>compute and storage costs</a:t>
            </a:r>
            <a:r>
              <a:rPr lang="en-US" dirty="0"/>
              <a:t>). </a:t>
            </a:r>
            <a:endParaRPr lang="en-US" dirty="0" smtClean="0"/>
          </a:p>
          <a:p>
            <a:pPr marL="0" indent="0" algn="just">
              <a:buNone/>
            </a:pPr>
            <a:r>
              <a:rPr lang="en-US" dirty="0" smtClean="0"/>
              <a:t>There </a:t>
            </a:r>
            <a:r>
              <a:rPr lang="en-US" dirty="0"/>
              <a:t>are no additional fees associated with Azure Machine </a:t>
            </a:r>
            <a:r>
              <a:rPr lang="en-US" dirty="0" smtClean="0"/>
              <a:t>Learning</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50650"/>
          <a:stretch/>
        </p:blipFill>
        <p:spPr>
          <a:xfrm>
            <a:off x="964770" y="1995716"/>
            <a:ext cx="4272251" cy="3010161"/>
          </a:xfrm>
          <a:prstGeom prst="rect">
            <a:avLst/>
          </a:prstGeom>
        </p:spPr>
      </p:pic>
      <p:sp>
        <p:nvSpPr>
          <p:cNvPr id="5" name="TextBox 4"/>
          <p:cNvSpPr txBox="1"/>
          <p:nvPr/>
        </p:nvSpPr>
        <p:spPr>
          <a:xfrm>
            <a:off x="1309254" y="5350394"/>
            <a:ext cx="9964882" cy="954107"/>
          </a:xfrm>
          <a:prstGeom prst="rect">
            <a:avLst/>
          </a:prstGeom>
          <a:noFill/>
        </p:spPr>
        <p:txBody>
          <a:bodyPr wrap="square" rtlCol="0">
            <a:spAutoFit/>
          </a:bodyPr>
          <a:lstStyle/>
          <a:p>
            <a:r>
              <a:rPr lang="en-US" sz="2800" dirty="0">
                <a:solidFill>
                  <a:schemeClr val="tx2">
                    <a:lumMod val="75000"/>
                  </a:schemeClr>
                </a:solidFill>
              </a:rPr>
              <a:t>p</a:t>
            </a:r>
            <a:r>
              <a:rPr lang="en-US" sz="2800" dirty="0" smtClean="0">
                <a:solidFill>
                  <a:schemeClr val="tx2">
                    <a:lumMod val="75000"/>
                  </a:schemeClr>
                </a:solidFill>
              </a:rPr>
              <a:t>ay-as-you-go pricing: 3 USD for one running</a:t>
            </a:r>
          </a:p>
          <a:p>
            <a:r>
              <a:rPr lang="en-US" sz="2800" dirty="0" smtClean="0">
                <a:solidFill>
                  <a:schemeClr val="tx2">
                    <a:lumMod val="75000"/>
                  </a:schemeClr>
                </a:solidFill>
              </a:rPr>
              <a:t>you pay the compute and the storage space while you consume them</a:t>
            </a:r>
            <a:endParaRPr lang="en-US" sz="2800" dirty="0">
              <a:solidFill>
                <a:schemeClr val="tx2">
                  <a:lumMod val="75000"/>
                </a:schemeClr>
              </a:solidFill>
            </a:endParaRPr>
          </a:p>
        </p:txBody>
      </p:sp>
    </p:spTree>
    <p:extLst>
      <p:ext uri="{BB962C8B-B14F-4D97-AF65-F5344CB8AC3E}">
        <p14:creationId xmlns:p14="http://schemas.microsoft.com/office/powerpoint/2010/main" val="59306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0052" y="2689715"/>
            <a:ext cx="5591896" cy="1478570"/>
          </a:xfrm>
        </p:spPr>
        <p:txBody>
          <a:bodyPr>
            <a:normAutofit/>
          </a:bodyPr>
          <a:lstStyle/>
          <a:p>
            <a:r>
              <a:rPr lang="en-US" sz="8000" dirty="0" smtClean="0"/>
              <a:t>Thank you!</a:t>
            </a:r>
            <a:endParaRPr lang="en-US" sz="8000" dirty="0"/>
          </a:p>
        </p:txBody>
      </p:sp>
    </p:spTree>
    <p:extLst>
      <p:ext uri="{BB962C8B-B14F-4D97-AF65-F5344CB8AC3E}">
        <p14:creationId xmlns:p14="http://schemas.microsoft.com/office/powerpoint/2010/main" val="4176842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1531" y="801188"/>
            <a:ext cx="5547013" cy="1478570"/>
          </a:xfrm>
        </p:spPr>
        <p:txBody>
          <a:bodyPr>
            <a:normAutofit fontScale="90000"/>
          </a:bodyPr>
          <a:lstStyle/>
          <a:p>
            <a:r>
              <a:rPr lang="en-US" dirty="0"/>
              <a:t>The end-to-end </a:t>
            </a:r>
            <a:r>
              <a:rPr lang="en-US" dirty="0" smtClean="0"/>
              <a:t>workflow</a:t>
            </a: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335990" y="1521018"/>
            <a:ext cx="9478096" cy="3541714"/>
          </a:xfrm>
        </p:spPr>
        <p:txBody>
          <a:bodyPr/>
          <a:lstStyle/>
          <a:p>
            <a:pPr marL="0" indent="0">
              <a:buNone/>
            </a:pPr>
            <a:r>
              <a:rPr lang="en-US" dirty="0" smtClean="0"/>
              <a:t>prepare </a:t>
            </a:r>
            <a:r>
              <a:rPr lang="en-US" dirty="0"/>
              <a:t>date -&gt; </a:t>
            </a:r>
            <a:r>
              <a:rPr lang="en-US" dirty="0" smtClean="0"/>
              <a:t>build</a:t>
            </a:r>
            <a:r>
              <a:rPr lang="en-US" dirty="0"/>
              <a:t>, train &amp; test model </a:t>
            </a:r>
            <a:r>
              <a:rPr lang="en-US" dirty="0" smtClean="0"/>
              <a:t>-&gt; register </a:t>
            </a:r>
            <a:r>
              <a:rPr lang="en-US" dirty="0"/>
              <a:t>&amp; manage </a:t>
            </a:r>
            <a:r>
              <a:rPr lang="en-US" dirty="0" smtClean="0"/>
              <a:t>model </a:t>
            </a:r>
          </a:p>
          <a:p>
            <a:pPr marL="0" indent="0" algn="ctr">
              <a:buNone/>
            </a:pPr>
            <a:r>
              <a:rPr lang="en-US" dirty="0" smtClean="0"/>
              <a:t>build </a:t>
            </a:r>
            <a:r>
              <a:rPr lang="en-US" dirty="0"/>
              <a:t>image -&gt; </a:t>
            </a:r>
            <a:r>
              <a:rPr lang="en-US" dirty="0" smtClean="0"/>
              <a:t>deploy </a:t>
            </a:r>
            <a:r>
              <a:rPr lang="en-US" dirty="0"/>
              <a:t>&amp; monitor service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865" y="2939916"/>
            <a:ext cx="7694347" cy="3318743"/>
          </a:xfrm>
          <a:prstGeom prst="rect">
            <a:avLst/>
          </a:prstGeom>
        </p:spPr>
      </p:pic>
    </p:spTree>
    <p:extLst>
      <p:ext uri="{BB962C8B-B14F-4D97-AF65-F5344CB8AC3E}">
        <p14:creationId xmlns:p14="http://schemas.microsoft.com/office/powerpoint/2010/main" val="4290238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0322" y="255317"/>
            <a:ext cx="9905999" cy="6233031"/>
          </a:xfrm>
        </p:spPr>
        <p:txBody>
          <a:bodyPr>
            <a:noAutofit/>
          </a:bodyPr>
          <a:lstStyle/>
          <a:p>
            <a:pPr marL="0" indent="0">
              <a:buNone/>
            </a:pPr>
            <a:r>
              <a:rPr lang="en-US" dirty="0"/>
              <a:t>When Machine Learning and Cloud Computing collaborate with each other, the possibilities are endless. But why ML and Cloud? </a:t>
            </a:r>
            <a:endParaRPr lang="en-US" dirty="0" smtClean="0"/>
          </a:p>
          <a:p>
            <a:pPr marL="0" indent="0">
              <a:buNone/>
            </a:pPr>
            <a:r>
              <a:rPr lang="en-US" dirty="0" smtClean="0"/>
              <a:t>Below </a:t>
            </a:r>
            <a:r>
              <a:rPr lang="en-US" dirty="0"/>
              <a:t>are some advantages of ML in Cloud Computing:</a:t>
            </a:r>
          </a:p>
          <a:p>
            <a:pPr lvl="1"/>
            <a:r>
              <a:rPr lang="en-US" dirty="0"/>
              <a:t>Traditional Machine Learning libraries do not support well processing of huge datasets. We can store Big Data in the cloud without worrying even a little. Hence, it is easier to perform ML on datasets present in the Cloud.</a:t>
            </a:r>
          </a:p>
          <a:p>
            <a:pPr lvl="1"/>
            <a:r>
              <a:rPr lang="en-US" dirty="0"/>
              <a:t>There are billion people who use the cloud to store their data. As a result, these applications are capable of predicting outcomes that are more accurate because the machine gets a large amount of data to learn from.</a:t>
            </a:r>
          </a:p>
          <a:p>
            <a:pPr lvl="1"/>
            <a:r>
              <a:rPr lang="en-US" dirty="0"/>
              <a:t>With the integration of ML in the cloud, the outcome is an ‘intelligent cloud’. With more advancements in technology, this intelligent cloud will play a crucial role in healthcare, finance, and many other sectors. It will be able to give the best possible outcome for any problem.</a:t>
            </a:r>
          </a:p>
          <a:p>
            <a:pPr lvl="1"/>
            <a:r>
              <a:rPr lang="en-US" dirty="0"/>
              <a:t>Integrating ML in the cloud helps Business Intelligence companies by handling real-time data and analyzing it to make future predictions.</a:t>
            </a:r>
          </a:p>
          <a:p>
            <a:endParaRPr lang="en-US" sz="2000" dirty="0"/>
          </a:p>
        </p:txBody>
      </p:sp>
    </p:spTree>
    <p:extLst>
      <p:ext uri="{BB962C8B-B14F-4D97-AF65-F5344CB8AC3E}">
        <p14:creationId xmlns:p14="http://schemas.microsoft.com/office/powerpoint/2010/main" val="2624420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302" y="394774"/>
            <a:ext cx="7759396" cy="1478570"/>
          </a:xfrm>
        </p:spPr>
        <p:txBody>
          <a:bodyPr/>
          <a:lstStyle/>
          <a:p>
            <a:r>
              <a:rPr lang="en-US" dirty="0"/>
              <a:t>Workspaces as Azure Resources</a:t>
            </a:r>
            <a:br>
              <a:rPr lang="en-US" dirty="0"/>
            </a:b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0897" y="1383718"/>
            <a:ext cx="9350206" cy="512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27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302" y="394774"/>
            <a:ext cx="7759396" cy="1478570"/>
          </a:xfrm>
        </p:spPr>
        <p:txBody>
          <a:bodyPr/>
          <a:lstStyle/>
          <a:p>
            <a:r>
              <a:rPr lang="en-US" dirty="0"/>
              <a:t>Workspaces as Azure Resources</a:t>
            </a:r>
            <a:br>
              <a:rPr lang="en-US" dirty="0"/>
            </a:br>
            <a:endParaRPr lang="en-US" dirty="0"/>
          </a:p>
        </p:txBody>
      </p:sp>
      <p:sp>
        <p:nvSpPr>
          <p:cNvPr id="3" name="Content Placeholder 2"/>
          <p:cNvSpPr>
            <a:spLocks noGrp="1"/>
          </p:cNvSpPr>
          <p:nvPr>
            <p:ph idx="1"/>
          </p:nvPr>
        </p:nvSpPr>
        <p:spPr>
          <a:xfrm>
            <a:off x="1073318" y="1335087"/>
            <a:ext cx="9905999" cy="4861432"/>
          </a:xfrm>
        </p:spPr>
        <p:txBody>
          <a:bodyPr>
            <a:noAutofit/>
          </a:bodyPr>
          <a:lstStyle/>
          <a:p>
            <a:pPr marL="0" lvl="1" indent="0">
              <a:spcBef>
                <a:spcPts val="1000"/>
              </a:spcBef>
              <a:buNone/>
            </a:pPr>
            <a:r>
              <a:rPr lang="en-US" sz="2800" dirty="0"/>
              <a:t>Workspaces are Azure resources, </a:t>
            </a:r>
            <a:r>
              <a:rPr lang="en-US" sz="2400" dirty="0"/>
              <a:t>and as such they are defined within a resource group in an Azure subscription, along with other related Azure resources that are required to support the workspace</a:t>
            </a:r>
            <a:r>
              <a:rPr lang="en-US" sz="2400" dirty="0" smtClean="0"/>
              <a:t>.</a:t>
            </a:r>
            <a:endParaRPr lang="en-US" sz="2400" dirty="0"/>
          </a:p>
          <a:p>
            <a:pPr marL="0" indent="0">
              <a:buNone/>
            </a:pPr>
            <a:r>
              <a:rPr lang="en-US" sz="2800" dirty="0" smtClean="0"/>
              <a:t>The </a:t>
            </a:r>
            <a:r>
              <a:rPr lang="en-US" sz="2800" dirty="0"/>
              <a:t>Azure resources created alongside a workspace include:</a:t>
            </a:r>
          </a:p>
          <a:p>
            <a:pPr lvl="1"/>
            <a:r>
              <a:rPr lang="en-US" dirty="0"/>
              <a:t>A storage account - used to store files used by the workspace as well as data for experiments and model training.</a:t>
            </a:r>
          </a:p>
          <a:p>
            <a:pPr lvl="1"/>
            <a:r>
              <a:rPr lang="en-US" dirty="0"/>
              <a:t>An Application Insights instance, used to monitor predictive services in the workspace.</a:t>
            </a:r>
          </a:p>
          <a:p>
            <a:pPr lvl="1"/>
            <a:r>
              <a:rPr lang="en-US" dirty="0"/>
              <a:t>An Azure Key Vault instance, used to manage secrets such as authentication keys and credentials used by the workspace.</a:t>
            </a:r>
          </a:p>
          <a:p>
            <a:pPr lvl="1"/>
            <a:r>
              <a:rPr lang="en-US" dirty="0"/>
              <a:t>A container registry, created as-needed to manage containers for deployed </a:t>
            </a:r>
            <a:r>
              <a:rPr lang="en-US" dirty="0" smtClean="0"/>
              <a:t>models.</a:t>
            </a:r>
            <a:endParaRPr lang="en-US" dirty="0"/>
          </a:p>
        </p:txBody>
      </p:sp>
    </p:spTree>
    <p:extLst>
      <p:ext uri="{BB962C8B-B14F-4D97-AF65-F5344CB8AC3E}">
        <p14:creationId xmlns:p14="http://schemas.microsoft.com/office/powerpoint/2010/main" val="1547928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263" y="1550142"/>
            <a:ext cx="8005474" cy="4360853"/>
          </a:xfrm>
          <a:prstGeom prst="rect">
            <a:avLst/>
          </a:prstGeom>
        </p:spPr>
      </p:pic>
      <p:sp>
        <p:nvSpPr>
          <p:cNvPr id="5" name="TextBox 4"/>
          <p:cNvSpPr txBox="1"/>
          <p:nvPr/>
        </p:nvSpPr>
        <p:spPr>
          <a:xfrm>
            <a:off x="1589882" y="824325"/>
            <a:ext cx="9012236" cy="707886"/>
          </a:xfrm>
          <a:prstGeom prst="rect">
            <a:avLst/>
          </a:prstGeom>
          <a:noFill/>
        </p:spPr>
        <p:txBody>
          <a:bodyPr wrap="square" rtlCol="0">
            <a:spAutoFit/>
          </a:bodyPr>
          <a:lstStyle/>
          <a:p>
            <a:r>
              <a:rPr lang="en-US" sz="2000" dirty="0" smtClean="0"/>
              <a:t>AZURE MACHINE LEARNING is </a:t>
            </a:r>
            <a:r>
              <a:rPr lang="en-US" sz="2000" dirty="0"/>
              <a:t>a platform which can operate all of this in the </a:t>
            </a:r>
            <a:r>
              <a:rPr lang="en-US" sz="2000" dirty="0" smtClean="0"/>
              <a:t>CLOUD</a:t>
            </a:r>
            <a:r>
              <a:rPr lang="en-US" sz="2000" dirty="0"/>
              <a:t/>
            </a:r>
            <a:br>
              <a:rPr lang="en-US" sz="2000" dirty="0"/>
            </a:br>
            <a:endParaRPr lang="en-US" sz="2000" dirty="0"/>
          </a:p>
        </p:txBody>
      </p:sp>
    </p:spTree>
    <p:extLst>
      <p:ext uri="{BB962C8B-B14F-4D97-AF65-F5344CB8AC3E}">
        <p14:creationId xmlns:p14="http://schemas.microsoft.com/office/powerpoint/2010/main" val="2302827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680" y="556874"/>
            <a:ext cx="10560962" cy="5182446"/>
          </a:xfrm>
        </p:spPr>
        <p:txBody>
          <a:bodyPr>
            <a:noAutofit/>
          </a:bodyPr>
          <a:lstStyle/>
          <a:p>
            <a:pPr marL="0" indent="0">
              <a:buNone/>
            </a:pPr>
            <a:r>
              <a:rPr lang="en-US" sz="2800" dirty="0"/>
              <a:t>Built on the Microsoft Azure cloud platform, Azure Machine Learning enables you to manage:</a:t>
            </a:r>
          </a:p>
          <a:p>
            <a:pPr lvl="1"/>
            <a:r>
              <a:rPr lang="en-US" sz="2400" b="1" dirty="0"/>
              <a:t>Scalable on-demand compute </a:t>
            </a:r>
            <a:r>
              <a:rPr lang="en-US" sz="2400" dirty="0"/>
              <a:t>for machine learning workloads.</a:t>
            </a:r>
          </a:p>
          <a:p>
            <a:pPr lvl="1"/>
            <a:r>
              <a:rPr lang="en-US" sz="2400" b="1" dirty="0"/>
              <a:t>Data storage and connectivity </a:t>
            </a:r>
            <a:r>
              <a:rPr lang="en-US" sz="2400" dirty="0"/>
              <a:t>to ingest data from a wide range sources.</a:t>
            </a:r>
          </a:p>
          <a:p>
            <a:pPr lvl="1"/>
            <a:r>
              <a:rPr lang="en-US" sz="2400" b="1" dirty="0"/>
              <a:t>Machine learning workflow orchestration </a:t>
            </a:r>
            <a:r>
              <a:rPr lang="en-US" sz="2400" dirty="0"/>
              <a:t>to automate model training, deployment, and management processes.</a:t>
            </a:r>
          </a:p>
          <a:p>
            <a:pPr lvl="1"/>
            <a:r>
              <a:rPr lang="en-US" sz="2400" b="1" dirty="0"/>
              <a:t>Model registration and management</a:t>
            </a:r>
            <a:r>
              <a:rPr lang="en-US" sz="2400" dirty="0"/>
              <a:t>, so you can track multiple versions of models and the data on which they were trained.</a:t>
            </a:r>
          </a:p>
          <a:p>
            <a:pPr lvl="1"/>
            <a:r>
              <a:rPr lang="en-US" sz="2400" b="1" dirty="0"/>
              <a:t>Metrics and monitoring </a:t>
            </a:r>
            <a:r>
              <a:rPr lang="en-US" sz="2400" dirty="0"/>
              <a:t>for training experiments, datasets, and published services.</a:t>
            </a:r>
          </a:p>
          <a:p>
            <a:pPr lvl="1"/>
            <a:r>
              <a:rPr lang="en-US" sz="2400" b="1" dirty="0"/>
              <a:t>Model deployment </a:t>
            </a:r>
            <a:r>
              <a:rPr lang="en-US" sz="2400" dirty="0"/>
              <a:t>for real-time and batch </a:t>
            </a:r>
            <a:r>
              <a:rPr lang="en-US" sz="2400" dirty="0" err="1"/>
              <a:t>inferencing</a:t>
            </a:r>
            <a:r>
              <a:rPr lang="en-US" sz="2400" dirty="0"/>
              <a:t>.</a:t>
            </a:r>
          </a:p>
          <a:p>
            <a:endParaRPr lang="en-US" sz="2800" dirty="0"/>
          </a:p>
        </p:txBody>
      </p:sp>
    </p:spTree>
    <p:extLst>
      <p:ext uri="{BB962C8B-B14F-4D97-AF65-F5344CB8AC3E}">
        <p14:creationId xmlns:p14="http://schemas.microsoft.com/office/powerpoint/2010/main" val="6582412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756</TotalTime>
  <Words>1455</Words>
  <Application>Microsoft Office PowerPoint</Application>
  <PresentationFormat>Custom</PresentationFormat>
  <Paragraphs>165</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Circuit</vt:lpstr>
      <vt:lpstr>AZURE MACHINE LEARNING SERVICE</vt:lpstr>
      <vt:lpstr>Motivation</vt:lpstr>
      <vt:lpstr>PowerPoint Presentation</vt:lpstr>
      <vt:lpstr>The end-to-end workflow   </vt:lpstr>
      <vt:lpstr>PowerPoint Presentation</vt:lpstr>
      <vt:lpstr>Workspaces as Azure Resources </vt:lpstr>
      <vt:lpstr>Workspaces as Azure Resources </vt:lpstr>
      <vt:lpstr>PowerPoint Presentation</vt:lpstr>
      <vt:lpstr>PowerPoint Presentation</vt:lpstr>
      <vt:lpstr>Azure Machine Learning experiments</vt:lpstr>
      <vt:lpstr>What is Azure ML? </vt:lpstr>
      <vt:lpstr>PowerPoint Presentation</vt:lpstr>
      <vt:lpstr>PowerPoint Presentation</vt:lpstr>
      <vt:lpstr>The Azure Machine Learning SDK</vt:lpstr>
      <vt:lpstr>Azure Machine Learning sdk for python </vt:lpstr>
      <vt:lpstr>PowerPoint Presentation</vt:lpstr>
      <vt:lpstr>STEPS:</vt:lpstr>
      <vt:lpstr>PowerPoint Presentation</vt:lpstr>
      <vt:lpstr>Azure machine learning sdk</vt:lpstr>
      <vt:lpstr>Step 0:</vt:lpstr>
      <vt:lpstr>Step 1:</vt:lpstr>
      <vt:lpstr>Step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Machine Learning pricing </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 SERVICES</dc:title>
  <dc:creator>MadalinaC</dc:creator>
  <cp:lastModifiedBy>Natasa</cp:lastModifiedBy>
  <cp:revision>122</cp:revision>
  <dcterms:created xsi:type="dcterms:W3CDTF">2020-11-05T06:49:18Z</dcterms:created>
  <dcterms:modified xsi:type="dcterms:W3CDTF">2020-11-08T16:00:56Z</dcterms:modified>
</cp:coreProperties>
</file>