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8" r:id="rId2"/>
    <p:sldId id="279" r:id="rId3"/>
    <p:sldId id="271" r:id="rId4"/>
    <p:sldId id="277" r:id="rId5"/>
    <p:sldId id="272" r:id="rId6"/>
    <p:sldId id="273" r:id="rId7"/>
    <p:sldId id="274" r:id="rId8"/>
    <p:sldId id="280" r:id="rId9"/>
    <p:sldId id="275" r:id="rId10"/>
    <p:sldId id="281" r:id="rId11"/>
    <p:sldId id="282" r:id="rId12"/>
    <p:sldId id="286" r:id="rId13"/>
    <p:sldId id="283" r:id="rId14"/>
    <p:sldId id="284" r:id="rId15"/>
    <p:sldId id="285" r:id="rId16"/>
    <p:sldId id="287" r:id="rId17"/>
    <p:sldId id="276" r:id="rId18"/>
    <p:sldId id="288" r:id="rId19"/>
    <p:sldId id="257" r:id="rId20"/>
    <p:sldId id="258" r:id="rId21"/>
    <p:sldId id="260" r:id="rId22"/>
    <p:sldId id="261" r:id="rId23"/>
    <p:sldId id="259" r:id="rId24"/>
    <p:sldId id="262" r:id="rId25"/>
    <p:sldId id="263" r:id="rId26"/>
    <p:sldId id="264" r:id="rId27"/>
    <p:sldId id="265" r:id="rId28"/>
    <p:sldId id="266" r:id="rId29"/>
    <p:sldId id="267" r:id="rId30"/>
    <p:sldId id="268" r:id="rId31"/>
    <p:sldId id="269" r:id="rId32"/>
    <p:sldId id="27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25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1A7DE3-096B-49D3-8719-EE58DFD7A238}" type="doc">
      <dgm:prSet loTypeId="urn:microsoft.com/office/officeart/2005/8/layout/list1" loCatId="list" qsTypeId="urn:microsoft.com/office/officeart/2005/8/quickstyle/simple1" qsCatId="simple" csTypeId="urn:microsoft.com/office/officeart/2005/8/colors/accent3_5" csCatId="accent3" phldr="1"/>
      <dgm:spPr/>
      <dgm:t>
        <a:bodyPr/>
        <a:lstStyle/>
        <a:p>
          <a:endParaRPr lang="en-US"/>
        </a:p>
      </dgm:t>
    </dgm:pt>
    <dgm:pt modelId="{666E7354-07D8-452E-BB52-3FD0F1BD6B46}">
      <dgm:prSet phldrT="[Text]"/>
      <dgm:spPr/>
      <dgm:t>
        <a:bodyPr/>
        <a:lstStyle/>
        <a:p>
          <a:r>
            <a:rPr lang="en-US" dirty="0" smtClean="0"/>
            <a:t>protect cloud data</a:t>
          </a:r>
          <a:endParaRPr lang="en-US" dirty="0"/>
        </a:p>
      </dgm:t>
    </dgm:pt>
    <dgm:pt modelId="{2FCCB60D-8DC6-44F8-8CDA-8B218D330430}" type="parTrans" cxnId="{D527D2C6-FC4B-4274-986D-EBF28EE7869A}">
      <dgm:prSet/>
      <dgm:spPr/>
      <dgm:t>
        <a:bodyPr/>
        <a:lstStyle/>
        <a:p>
          <a:endParaRPr lang="en-US"/>
        </a:p>
      </dgm:t>
    </dgm:pt>
    <dgm:pt modelId="{0C2EE5BF-F8A4-4C4C-AC7E-6A3409A89D35}" type="sibTrans" cxnId="{D527D2C6-FC4B-4274-986D-EBF28EE7869A}">
      <dgm:prSet/>
      <dgm:spPr/>
      <dgm:t>
        <a:bodyPr/>
        <a:lstStyle/>
        <a:p>
          <a:endParaRPr lang="en-US"/>
        </a:p>
      </dgm:t>
    </dgm:pt>
    <dgm:pt modelId="{906DC48C-C710-4868-913B-8CC4F0DD9998}">
      <dgm:prSet phldrT="[Text]" custT="1"/>
      <dgm:spPr/>
      <dgm:t>
        <a:bodyPr/>
        <a:lstStyle/>
        <a:p>
          <a:r>
            <a:rPr lang="en-US" sz="1900" dirty="0" smtClean="0"/>
            <a:t>support regulatory compliance</a:t>
          </a:r>
          <a:endParaRPr lang="en-US" sz="1900" dirty="0"/>
        </a:p>
      </dgm:t>
    </dgm:pt>
    <dgm:pt modelId="{09A08F48-4B8B-4D17-95DE-19E40E0BA0B6}" type="parTrans" cxnId="{848693C0-C85F-4C0A-B011-EC33FC79E6A6}">
      <dgm:prSet/>
      <dgm:spPr/>
      <dgm:t>
        <a:bodyPr/>
        <a:lstStyle/>
        <a:p>
          <a:endParaRPr lang="en-US"/>
        </a:p>
      </dgm:t>
    </dgm:pt>
    <dgm:pt modelId="{1FF55C06-29C5-4219-80D6-81F337408EED}" type="sibTrans" cxnId="{848693C0-C85F-4C0A-B011-EC33FC79E6A6}">
      <dgm:prSet/>
      <dgm:spPr/>
      <dgm:t>
        <a:bodyPr/>
        <a:lstStyle/>
        <a:p>
          <a:endParaRPr lang="en-US"/>
        </a:p>
      </dgm:t>
    </dgm:pt>
    <dgm:pt modelId="{F8C18BC2-E6AF-448D-A0BD-1BE005DA9EB1}">
      <dgm:prSet phldrT="[Text]" custT="1"/>
      <dgm:spPr/>
      <dgm:t>
        <a:bodyPr/>
        <a:lstStyle/>
        <a:p>
          <a:r>
            <a:rPr lang="en-US" sz="2000" b="0" i="0" dirty="0" smtClean="0"/>
            <a:t>protect customers' privacy</a:t>
          </a:r>
          <a:endParaRPr lang="en-US" sz="2000" dirty="0"/>
        </a:p>
      </dgm:t>
    </dgm:pt>
    <dgm:pt modelId="{B6E48752-1297-463D-A6DE-84539AEB2E86}" type="parTrans" cxnId="{C50E86BC-98E0-4916-9508-5BEB6127EBA2}">
      <dgm:prSet/>
      <dgm:spPr/>
      <dgm:t>
        <a:bodyPr/>
        <a:lstStyle/>
        <a:p>
          <a:endParaRPr lang="en-US"/>
        </a:p>
      </dgm:t>
    </dgm:pt>
    <dgm:pt modelId="{22994B8C-EC18-4A21-94DF-3E795AC2B1E7}" type="sibTrans" cxnId="{C50E86BC-98E0-4916-9508-5BEB6127EBA2}">
      <dgm:prSet/>
      <dgm:spPr/>
      <dgm:t>
        <a:bodyPr/>
        <a:lstStyle/>
        <a:p>
          <a:endParaRPr lang="en-US"/>
        </a:p>
      </dgm:t>
    </dgm:pt>
    <dgm:pt modelId="{68420FE0-3FFF-431C-93FB-E5994506D972}" type="pres">
      <dgm:prSet presAssocID="{F71A7DE3-096B-49D3-8719-EE58DFD7A238}" presName="linear" presStyleCnt="0">
        <dgm:presLayoutVars>
          <dgm:dir/>
          <dgm:animLvl val="lvl"/>
          <dgm:resizeHandles val="exact"/>
        </dgm:presLayoutVars>
      </dgm:prSet>
      <dgm:spPr/>
      <dgm:t>
        <a:bodyPr/>
        <a:lstStyle/>
        <a:p>
          <a:endParaRPr lang="ro-RO"/>
        </a:p>
      </dgm:t>
    </dgm:pt>
    <dgm:pt modelId="{9A28FBEB-C000-49FC-BF36-A901CE1D20A8}" type="pres">
      <dgm:prSet presAssocID="{666E7354-07D8-452E-BB52-3FD0F1BD6B46}" presName="parentLin" presStyleCnt="0"/>
      <dgm:spPr/>
    </dgm:pt>
    <dgm:pt modelId="{608C609E-FBBB-4E27-8CD2-B441B462F9FE}" type="pres">
      <dgm:prSet presAssocID="{666E7354-07D8-452E-BB52-3FD0F1BD6B46}" presName="parentLeftMargin" presStyleLbl="node1" presStyleIdx="0" presStyleCnt="3"/>
      <dgm:spPr/>
      <dgm:t>
        <a:bodyPr/>
        <a:lstStyle/>
        <a:p>
          <a:endParaRPr lang="ro-RO"/>
        </a:p>
      </dgm:t>
    </dgm:pt>
    <dgm:pt modelId="{F832F912-D5B2-4F6C-9A18-37CF0E8EC270}" type="pres">
      <dgm:prSet presAssocID="{666E7354-07D8-452E-BB52-3FD0F1BD6B46}" presName="parentText" presStyleLbl="node1" presStyleIdx="0" presStyleCnt="3">
        <dgm:presLayoutVars>
          <dgm:chMax val="0"/>
          <dgm:bulletEnabled val="1"/>
        </dgm:presLayoutVars>
      </dgm:prSet>
      <dgm:spPr/>
      <dgm:t>
        <a:bodyPr/>
        <a:lstStyle/>
        <a:p>
          <a:endParaRPr lang="en-US"/>
        </a:p>
      </dgm:t>
    </dgm:pt>
    <dgm:pt modelId="{EF8C8B1C-E6C9-4BC8-B3A0-708BC41B05DC}" type="pres">
      <dgm:prSet presAssocID="{666E7354-07D8-452E-BB52-3FD0F1BD6B46}" presName="negativeSpace" presStyleCnt="0"/>
      <dgm:spPr/>
    </dgm:pt>
    <dgm:pt modelId="{946F1829-C02E-450B-8B09-891EE3A09B3B}" type="pres">
      <dgm:prSet presAssocID="{666E7354-07D8-452E-BB52-3FD0F1BD6B46}" presName="childText" presStyleLbl="conFgAcc1" presStyleIdx="0" presStyleCnt="3">
        <dgm:presLayoutVars>
          <dgm:bulletEnabled val="1"/>
        </dgm:presLayoutVars>
      </dgm:prSet>
      <dgm:spPr/>
    </dgm:pt>
    <dgm:pt modelId="{609023EB-A4A5-4400-9FBA-09684887D254}" type="pres">
      <dgm:prSet presAssocID="{0C2EE5BF-F8A4-4C4C-AC7E-6A3409A89D35}" presName="spaceBetweenRectangles" presStyleCnt="0"/>
      <dgm:spPr/>
    </dgm:pt>
    <dgm:pt modelId="{28778930-EC36-46A2-BAC9-94646EDB24D3}" type="pres">
      <dgm:prSet presAssocID="{906DC48C-C710-4868-913B-8CC4F0DD9998}" presName="parentLin" presStyleCnt="0"/>
      <dgm:spPr/>
    </dgm:pt>
    <dgm:pt modelId="{547D9F12-4AB5-40BA-985E-7C1B3582547C}" type="pres">
      <dgm:prSet presAssocID="{906DC48C-C710-4868-913B-8CC4F0DD9998}" presName="parentLeftMargin" presStyleLbl="node1" presStyleIdx="0" presStyleCnt="3"/>
      <dgm:spPr/>
      <dgm:t>
        <a:bodyPr/>
        <a:lstStyle/>
        <a:p>
          <a:endParaRPr lang="ro-RO"/>
        </a:p>
      </dgm:t>
    </dgm:pt>
    <dgm:pt modelId="{F2EFBC4C-9881-4BB0-AB40-ED3B7DEFE64F}" type="pres">
      <dgm:prSet presAssocID="{906DC48C-C710-4868-913B-8CC4F0DD9998}" presName="parentText" presStyleLbl="node1" presStyleIdx="1" presStyleCnt="3" custScaleX="139775" custLinFactNeighborX="-21062" custLinFactNeighborY="-88">
        <dgm:presLayoutVars>
          <dgm:chMax val="0"/>
          <dgm:bulletEnabled val="1"/>
        </dgm:presLayoutVars>
      </dgm:prSet>
      <dgm:spPr/>
      <dgm:t>
        <a:bodyPr/>
        <a:lstStyle/>
        <a:p>
          <a:endParaRPr lang="en-US"/>
        </a:p>
      </dgm:t>
    </dgm:pt>
    <dgm:pt modelId="{303A7F01-6C42-4840-8DA0-C3BCAFC03F35}" type="pres">
      <dgm:prSet presAssocID="{906DC48C-C710-4868-913B-8CC4F0DD9998}" presName="negativeSpace" presStyleCnt="0"/>
      <dgm:spPr/>
    </dgm:pt>
    <dgm:pt modelId="{DD5C92E3-7885-4117-8F5B-0BC8A3A279FE}" type="pres">
      <dgm:prSet presAssocID="{906DC48C-C710-4868-913B-8CC4F0DD9998}" presName="childText" presStyleLbl="conFgAcc1" presStyleIdx="1" presStyleCnt="3">
        <dgm:presLayoutVars>
          <dgm:bulletEnabled val="1"/>
        </dgm:presLayoutVars>
      </dgm:prSet>
      <dgm:spPr/>
    </dgm:pt>
    <dgm:pt modelId="{CE7BACAF-CA6A-4416-A318-531CD65CEE2F}" type="pres">
      <dgm:prSet presAssocID="{1FF55C06-29C5-4219-80D6-81F337408EED}" presName="spaceBetweenRectangles" presStyleCnt="0"/>
      <dgm:spPr/>
    </dgm:pt>
    <dgm:pt modelId="{ADD5BADF-55F7-4B3E-ADD1-F385A353AF47}" type="pres">
      <dgm:prSet presAssocID="{F8C18BC2-E6AF-448D-A0BD-1BE005DA9EB1}" presName="parentLin" presStyleCnt="0"/>
      <dgm:spPr/>
    </dgm:pt>
    <dgm:pt modelId="{1BD36053-7FC8-428E-92FA-48488CC2A0C4}" type="pres">
      <dgm:prSet presAssocID="{F8C18BC2-E6AF-448D-A0BD-1BE005DA9EB1}" presName="parentLeftMargin" presStyleLbl="node1" presStyleIdx="1" presStyleCnt="3"/>
      <dgm:spPr/>
      <dgm:t>
        <a:bodyPr/>
        <a:lstStyle/>
        <a:p>
          <a:endParaRPr lang="ro-RO"/>
        </a:p>
      </dgm:t>
    </dgm:pt>
    <dgm:pt modelId="{6776FF9F-395D-4FA9-94A6-C82FFAA02B8E}" type="pres">
      <dgm:prSet presAssocID="{F8C18BC2-E6AF-448D-A0BD-1BE005DA9EB1}" presName="parentText" presStyleLbl="node1" presStyleIdx="2" presStyleCnt="3" custScaleX="142857">
        <dgm:presLayoutVars>
          <dgm:chMax val="0"/>
          <dgm:bulletEnabled val="1"/>
        </dgm:presLayoutVars>
      </dgm:prSet>
      <dgm:spPr/>
      <dgm:t>
        <a:bodyPr/>
        <a:lstStyle/>
        <a:p>
          <a:endParaRPr lang="en-US"/>
        </a:p>
      </dgm:t>
    </dgm:pt>
    <dgm:pt modelId="{0735932A-BD75-4986-A4BE-DB63A32D4D86}" type="pres">
      <dgm:prSet presAssocID="{F8C18BC2-E6AF-448D-A0BD-1BE005DA9EB1}" presName="negativeSpace" presStyleCnt="0"/>
      <dgm:spPr/>
    </dgm:pt>
    <dgm:pt modelId="{AE4E2753-FD80-44F4-93D2-4EB54B260B79}" type="pres">
      <dgm:prSet presAssocID="{F8C18BC2-E6AF-448D-A0BD-1BE005DA9EB1}" presName="childText" presStyleLbl="conFgAcc1" presStyleIdx="2" presStyleCnt="3">
        <dgm:presLayoutVars>
          <dgm:bulletEnabled val="1"/>
        </dgm:presLayoutVars>
      </dgm:prSet>
      <dgm:spPr/>
    </dgm:pt>
  </dgm:ptLst>
  <dgm:cxnLst>
    <dgm:cxn modelId="{C1F85FE9-28AA-4C02-A89A-601D7AF1F82C}" type="presOf" srcId="{F8C18BC2-E6AF-448D-A0BD-1BE005DA9EB1}" destId="{1BD36053-7FC8-428E-92FA-48488CC2A0C4}" srcOrd="0" destOrd="0" presId="urn:microsoft.com/office/officeart/2005/8/layout/list1"/>
    <dgm:cxn modelId="{BF7AA383-E129-406A-B8C3-9C47A838C3A6}" type="presOf" srcId="{906DC48C-C710-4868-913B-8CC4F0DD9998}" destId="{F2EFBC4C-9881-4BB0-AB40-ED3B7DEFE64F}" srcOrd="1" destOrd="0" presId="urn:microsoft.com/office/officeart/2005/8/layout/list1"/>
    <dgm:cxn modelId="{2DC11FE2-7748-4542-9801-FCE51BDDDE8F}" type="presOf" srcId="{666E7354-07D8-452E-BB52-3FD0F1BD6B46}" destId="{608C609E-FBBB-4E27-8CD2-B441B462F9FE}" srcOrd="0" destOrd="0" presId="urn:microsoft.com/office/officeart/2005/8/layout/list1"/>
    <dgm:cxn modelId="{2C367052-DD40-4BD0-BE7F-79A32F9C902B}" type="presOf" srcId="{906DC48C-C710-4868-913B-8CC4F0DD9998}" destId="{547D9F12-4AB5-40BA-985E-7C1B3582547C}" srcOrd="0" destOrd="0" presId="urn:microsoft.com/office/officeart/2005/8/layout/list1"/>
    <dgm:cxn modelId="{848693C0-C85F-4C0A-B011-EC33FC79E6A6}" srcId="{F71A7DE3-096B-49D3-8719-EE58DFD7A238}" destId="{906DC48C-C710-4868-913B-8CC4F0DD9998}" srcOrd="1" destOrd="0" parTransId="{09A08F48-4B8B-4D17-95DE-19E40E0BA0B6}" sibTransId="{1FF55C06-29C5-4219-80D6-81F337408EED}"/>
    <dgm:cxn modelId="{0233E019-865E-4476-9BA4-84FA13E96C35}" type="presOf" srcId="{F8C18BC2-E6AF-448D-A0BD-1BE005DA9EB1}" destId="{6776FF9F-395D-4FA9-94A6-C82FFAA02B8E}" srcOrd="1" destOrd="0" presId="urn:microsoft.com/office/officeart/2005/8/layout/list1"/>
    <dgm:cxn modelId="{AC5B234B-236D-478A-A45E-A201208BEBCD}" type="presOf" srcId="{666E7354-07D8-452E-BB52-3FD0F1BD6B46}" destId="{F832F912-D5B2-4F6C-9A18-37CF0E8EC270}" srcOrd="1" destOrd="0" presId="urn:microsoft.com/office/officeart/2005/8/layout/list1"/>
    <dgm:cxn modelId="{C50E86BC-98E0-4916-9508-5BEB6127EBA2}" srcId="{F71A7DE3-096B-49D3-8719-EE58DFD7A238}" destId="{F8C18BC2-E6AF-448D-A0BD-1BE005DA9EB1}" srcOrd="2" destOrd="0" parTransId="{B6E48752-1297-463D-A6DE-84539AEB2E86}" sibTransId="{22994B8C-EC18-4A21-94DF-3E795AC2B1E7}"/>
    <dgm:cxn modelId="{D527D2C6-FC4B-4274-986D-EBF28EE7869A}" srcId="{F71A7DE3-096B-49D3-8719-EE58DFD7A238}" destId="{666E7354-07D8-452E-BB52-3FD0F1BD6B46}" srcOrd="0" destOrd="0" parTransId="{2FCCB60D-8DC6-44F8-8CDA-8B218D330430}" sibTransId="{0C2EE5BF-F8A4-4C4C-AC7E-6A3409A89D35}"/>
    <dgm:cxn modelId="{E6C57625-D58B-4BF5-B173-E445CA1BB1D7}" type="presOf" srcId="{F71A7DE3-096B-49D3-8719-EE58DFD7A238}" destId="{68420FE0-3FFF-431C-93FB-E5994506D972}" srcOrd="0" destOrd="0" presId="urn:microsoft.com/office/officeart/2005/8/layout/list1"/>
    <dgm:cxn modelId="{C362684F-4FA6-4DCA-A20D-645949085F42}" type="presParOf" srcId="{68420FE0-3FFF-431C-93FB-E5994506D972}" destId="{9A28FBEB-C000-49FC-BF36-A901CE1D20A8}" srcOrd="0" destOrd="0" presId="urn:microsoft.com/office/officeart/2005/8/layout/list1"/>
    <dgm:cxn modelId="{664E07BD-257C-41F8-958C-E181EAA107EB}" type="presParOf" srcId="{9A28FBEB-C000-49FC-BF36-A901CE1D20A8}" destId="{608C609E-FBBB-4E27-8CD2-B441B462F9FE}" srcOrd="0" destOrd="0" presId="urn:microsoft.com/office/officeart/2005/8/layout/list1"/>
    <dgm:cxn modelId="{DFD751A0-A05F-44C9-AB55-6C2FA3AAB0F2}" type="presParOf" srcId="{9A28FBEB-C000-49FC-BF36-A901CE1D20A8}" destId="{F832F912-D5B2-4F6C-9A18-37CF0E8EC270}" srcOrd="1" destOrd="0" presId="urn:microsoft.com/office/officeart/2005/8/layout/list1"/>
    <dgm:cxn modelId="{2B631125-8191-4B92-9874-83B4C3D62714}" type="presParOf" srcId="{68420FE0-3FFF-431C-93FB-E5994506D972}" destId="{EF8C8B1C-E6C9-4BC8-B3A0-708BC41B05DC}" srcOrd="1" destOrd="0" presId="urn:microsoft.com/office/officeart/2005/8/layout/list1"/>
    <dgm:cxn modelId="{648F4883-0F1F-48D2-87A3-2F1C8FBC0053}" type="presParOf" srcId="{68420FE0-3FFF-431C-93FB-E5994506D972}" destId="{946F1829-C02E-450B-8B09-891EE3A09B3B}" srcOrd="2" destOrd="0" presId="urn:microsoft.com/office/officeart/2005/8/layout/list1"/>
    <dgm:cxn modelId="{7423CF44-BFF8-4130-918B-8CBE42509B79}" type="presParOf" srcId="{68420FE0-3FFF-431C-93FB-E5994506D972}" destId="{609023EB-A4A5-4400-9FBA-09684887D254}" srcOrd="3" destOrd="0" presId="urn:microsoft.com/office/officeart/2005/8/layout/list1"/>
    <dgm:cxn modelId="{B6B47681-C296-447C-AF15-DD60F99B974D}" type="presParOf" srcId="{68420FE0-3FFF-431C-93FB-E5994506D972}" destId="{28778930-EC36-46A2-BAC9-94646EDB24D3}" srcOrd="4" destOrd="0" presId="urn:microsoft.com/office/officeart/2005/8/layout/list1"/>
    <dgm:cxn modelId="{AB2AADA3-0494-47B4-8794-D4CFCDA3ACCE}" type="presParOf" srcId="{28778930-EC36-46A2-BAC9-94646EDB24D3}" destId="{547D9F12-4AB5-40BA-985E-7C1B3582547C}" srcOrd="0" destOrd="0" presId="urn:microsoft.com/office/officeart/2005/8/layout/list1"/>
    <dgm:cxn modelId="{A5F76F17-15E9-47E2-B36F-8F3DBB125FFE}" type="presParOf" srcId="{28778930-EC36-46A2-BAC9-94646EDB24D3}" destId="{F2EFBC4C-9881-4BB0-AB40-ED3B7DEFE64F}" srcOrd="1" destOrd="0" presId="urn:microsoft.com/office/officeart/2005/8/layout/list1"/>
    <dgm:cxn modelId="{5349E0E5-F60A-4BC9-9E12-4A9CF9DA4F13}" type="presParOf" srcId="{68420FE0-3FFF-431C-93FB-E5994506D972}" destId="{303A7F01-6C42-4840-8DA0-C3BCAFC03F35}" srcOrd="5" destOrd="0" presId="urn:microsoft.com/office/officeart/2005/8/layout/list1"/>
    <dgm:cxn modelId="{A26C595F-05A3-408F-8365-134261E36332}" type="presParOf" srcId="{68420FE0-3FFF-431C-93FB-E5994506D972}" destId="{DD5C92E3-7885-4117-8F5B-0BC8A3A279FE}" srcOrd="6" destOrd="0" presId="urn:microsoft.com/office/officeart/2005/8/layout/list1"/>
    <dgm:cxn modelId="{B5C42E85-CE83-48EF-8B9B-74BD3D490C46}" type="presParOf" srcId="{68420FE0-3FFF-431C-93FB-E5994506D972}" destId="{CE7BACAF-CA6A-4416-A318-531CD65CEE2F}" srcOrd="7" destOrd="0" presId="urn:microsoft.com/office/officeart/2005/8/layout/list1"/>
    <dgm:cxn modelId="{EDA148D2-B911-440D-AEC8-E098D49799A9}" type="presParOf" srcId="{68420FE0-3FFF-431C-93FB-E5994506D972}" destId="{ADD5BADF-55F7-4B3E-ADD1-F385A353AF47}" srcOrd="8" destOrd="0" presId="urn:microsoft.com/office/officeart/2005/8/layout/list1"/>
    <dgm:cxn modelId="{30E6DCBE-3F24-44BA-96FB-D2CAD581277F}" type="presParOf" srcId="{ADD5BADF-55F7-4B3E-ADD1-F385A353AF47}" destId="{1BD36053-7FC8-428E-92FA-48488CC2A0C4}" srcOrd="0" destOrd="0" presId="urn:microsoft.com/office/officeart/2005/8/layout/list1"/>
    <dgm:cxn modelId="{90811D53-320C-4B66-B102-A8CA7DD7C176}" type="presParOf" srcId="{ADD5BADF-55F7-4B3E-ADD1-F385A353AF47}" destId="{6776FF9F-395D-4FA9-94A6-C82FFAA02B8E}" srcOrd="1" destOrd="0" presId="urn:microsoft.com/office/officeart/2005/8/layout/list1"/>
    <dgm:cxn modelId="{ACB7AC45-BDF6-4136-9AC5-2E3D51899EAD}" type="presParOf" srcId="{68420FE0-3FFF-431C-93FB-E5994506D972}" destId="{0735932A-BD75-4986-A4BE-DB63A32D4D86}" srcOrd="9" destOrd="0" presId="urn:microsoft.com/office/officeart/2005/8/layout/list1"/>
    <dgm:cxn modelId="{3DD7BA07-7F56-4281-AB17-0EC14ED2E64C}" type="presParOf" srcId="{68420FE0-3FFF-431C-93FB-E5994506D972}" destId="{AE4E2753-FD80-44F4-93D2-4EB54B260B7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F1829-C02E-450B-8B09-891EE3A09B3B}">
      <dsp:nvSpPr>
        <dsp:cNvPr id="0" name=""/>
        <dsp:cNvSpPr/>
      </dsp:nvSpPr>
      <dsp:spPr>
        <a:xfrm>
          <a:off x="0" y="353387"/>
          <a:ext cx="4104456" cy="554400"/>
        </a:xfrm>
        <a:prstGeom prst="rect">
          <a:avLst/>
        </a:prstGeom>
        <a:solidFill>
          <a:schemeClr val="lt1">
            <a:alpha val="90000"/>
            <a:hueOff val="0"/>
            <a:satOff val="0"/>
            <a:lumOff val="0"/>
            <a:alphaOff val="0"/>
          </a:schemeClr>
        </a:solidFill>
        <a:ln w="11429" cap="flat" cmpd="sng" algn="ctr">
          <a:solidFill>
            <a:schemeClr val="accent3">
              <a:alpha val="90000"/>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F832F912-D5B2-4F6C-9A18-37CF0E8EC270}">
      <dsp:nvSpPr>
        <dsp:cNvPr id="0" name=""/>
        <dsp:cNvSpPr/>
      </dsp:nvSpPr>
      <dsp:spPr>
        <a:xfrm>
          <a:off x="205222" y="28667"/>
          <a:ext cx="2873119" cy="649440"/>
        </a:xfrm>
        <a:prstGeom prst="roundRect">
          <a:avLst/>
        </a:prstGeom>
        <a:solidFill>
          <a:schemeClr val="accent3">
            <a:alpha val="9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08597" tIns="0" rIns="108597" bIns="0" numCol="1" spcCol="1270" anchor="ctr" anchorCtr="0">
          <a:noAutofit/>
        </a:bodyPr>
        <a:lstStyle/>
        <a:p>
          <a:pPr lvl="0" algn="l" defTabSz="977900">
            <a:lnSpc>
              <a:spcPct val="90000"/>
            </a:lnSpc>
            <a:spcBef>
              <a:spcPct val="0"/>
            </a:spcBef>
            <a:spcAft>
              <a:spcPct val="35000"/>
            </a:spcAft>
          </a:pPr>
          <a:r>
            <a:rPr lang="en-US" sz="2200" kern="1200" dirty="0" smtClean="0"/>
            <a:t>protect cloud data</a:t>
          </a:r>
          <a:endParaRPr lang="en-US" sz="2200" kern="1200" dirty="0"/>
        </a:p>
      </dsp:txBody>
      <dsp:txXfrm>
        <a:off x="236925" y="60370"/>
        <a:ext cx="2809713" cy="586034"/>
      </dsp:txXfrm>
    </dsp:sp>
    <dsp:sp modelId="{DD5C92E3-7885-4117-8F5B-0BC8A3A279FE}">
      <dsp:nvSpPr>
        <dsp:cNvPr id="0" name=""/>
        <dsp:cNvSpPr/>
      </dsp:nvSpPr>
      <dsp:spPr>
        <a:xfrm>
          <a:off x="0" y="1351307"/>
          <a:ext cx="4104456" cy="554400"/>
        </a:xfrm>
        <a:prstGeom prst="rect">
          <a:avLst/>
        </a:prstGeom>
        <a:solidFill>
          <a:schemeClr val="lt1">
            <a:alpha val="90000"/>
            <a:hueOff val="0"/>
            <a:satOff val="0"/>
            <a:lumOff val="0"/>
            <a:alphaOff val="0"/>
          </a:schemeClr>
        </a:solidFill>
        <a:ln w="11429" cap="flat" cmpd="sng" algn="ctr">
          <a:solidFill>
            <a:schemeClr val="accent3">
              <a:alpha val="90000"/>
              <a:hueOff val="0"/>
              <a:satOff val="0"/>
              <a:lumOff val="0"/>
              <a:alphaOff val="-20000"/>
            </a:schemeClr>
          </a:solidFill>
          <a:prstDash val="sysDash"/>
        </a:ln>
        <a:effectLst/>
      </dsp:spPr>
      <dsp:style>
        <a:lnRef idx="2">
          <a:scrgbClr r="0" g="0" b="0"/>
        </a:lnRef>
        <a:fillRef idx="1">
          <a:scrgbClr r="0" g="0" b="0"/>
        </a:fillRef>
        <a:effectRef idx="0">
          <a:scrgbClr r="0" g="0" b="0"/>
        </a:effectRef>
        <a:fontRef idx="minor"/>
      </dsp:style>
    </dsp:sp>
    <dsp:sp modelId="{F2EFBC4C-9881-4BB0-AB40-ED3B7DEFE64F}">
      <dsp:nvSpPr>
        <dsp:cNvPr id="0" name=""/>
        <dsp:cNvSpPr/>
      </dsp:nvSpPr>
      <dsp:spPr>
        <a:xfrm>
          <a:off x="157410" y="1026015"/>
          <a:ext cx="3902170" cy="649440"/>
        </a:xfrm>
        <a:prstGeom prst="roundRect">
          <a:avLst/>
        </a:prstGeom>
        <a:solidFill>
          <a:schemeClr val="accent3">
            <a:alpha val="90000"/>
            <a:hueOff val="0"/>
            <a:satOff val="0"/>
            <a:lumOff val="0"/>
            <a:alphaOff val="-2000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08597" tIns="0" rIns="108597" bIns="0" numCol="1" spcCol="1270" anchor="ctr" anchorCtr="0">
          <a:noAutofit/>
        </a:bodyPr>
        <a:lstStyle/>
        <a:p>
          <a:pPr lvl="0" algn="l" defTabSz="844550">
            <a:lnSpc>
              <a:spcPct val="90000"/>
            </a:lnSpc>
            <a:spcBef>
              <a:spcPct val="0"/>
            </a:spcBef>
            <a:spcAft>
              <a:spcPct val="35000"/>
            </a:spcAft>
          </a:pPr>
          <a:r>
            <a:rPr lang="en-US" sz="1900" kern="1200" dirty="0" smtClean="0"/>
            <a:t>support regulatory compliance</a:t>
          </a:r>
          <a:endParaRPr lang="en-US" sz="1900" kern="1200" dirty="0"/>
        </a:p>
      </dsp:txBody>
      <dsp:txXfrm>
        <a:off x="189113" y="1057718"/>
        <a:ext cx="3838764" cy="586034"/>
      </dsp:txXfrm>
    </dsp:sp>
    <dsp:sp modelId="{AE4E2753-FD80-44F4-93D2-4EB54B260B79}">
      <dsp:nvSpPr>
        <dsp:cNvPr id="0" name=""/>
        <dsp:cNvSpPr/>
      </dsp:nvSpPr>
      <dsp:spPr>
        <a:xfrm>
          <a:off x="0" y="2349227"/>
          <a:ext cx="4104456" cy="554400"/>
        </a:xfrm>
        <a:prstGeom prst="rect">
          <a:avLst/>
        </a:prstGeom>
        <a:solidFill>
          <a:schemeClr val="lt1">
            <a:alpha val="90000"/>
            <a:hueOff val="0"/>
            <a:satOff val="0"/>
            <a:lumOff val="0"/>
            <a:alphaOff val="0"/>
          </a:schemeClr>
        </a:solidFill>
        <a:ln w="11429" cap="flat" cmpd="sng" algn="ctr">
          <a:solidFill>
            <a:schemeClr val="accent3">
              <a:alpha val="90000"/>
              <a:hueOff val="0"/>
              <a:satOff val="0"/>
              <a:lumOff val="0"/>
              <a:alphaOff val="-40000"/>
            </a:schemeClr>
          </a:solidFill>
          <a:prstDash val="sysDash"/>
        </a:ln>
        <a:effectLst/>
      </dsp:spPr>
      <dsp:style>
        <a:lnRef idx="2">
          <a:scrgbClr r="0" g="0" b="0"/>
        </a:lnRef>
        <a:fillRef idx="1">
          <a:scrgbClr r="0" g="0" b="0"/>
        </a:fillRef>
        <a:effectRef idx="0">
          <a:scrgbClr r="0" g="0" b="0"/>
        </a:effectRef>
        <a:fontRef idx="minor"/>
      </dsp:style>
    </dsp:sp>
    <dsp:sp modelId="{6776FF9F-395D-4FA9-94A6-C82FFAA02B8E}">
      <dsp:nvSpPr>
        <dsp:cNvPr id="0" name=""/>
        <dsp:cNvSpPr/>
      </dsp:nvSpPr>
      <dsp:spPr>
        <a:xfrm>
          <a:off x="195402" y="2024507"/>
          <a:ext cx="3908047" cy="649440"/>
        </a:xfrm>
        <a:prstGeom prst="roundRect">
          <a:avLst/>
        </a:prstGeom>
        <a:solidFill>
          <a:schemeClr val="accent3">
            <a:alpha val="90000"/>
            <a:hueOff val="0"/>
            <a:satOff val="0"/>
            <a:lumOff val="0"/>
            <a:alphaOff val="-4000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08597" tIns="0" rIns="108597" bIns="0" numCol="1" spcCol="1270" anchor="ctr" anchorCtr="0">
          <a:noAutofit/>
        </a:bodyPr>
        <a:lstStyle/>
        <a:p>
          <a:pPr lvl="0" algn="l" defTabSz="889000">
            <a:lnSpc>
              <a:spcPct val="90000"/>
            </a:lnSpc>
            <a:spcBef>
              <a:spcPct val="0"/>
            </a:spcBef>
            <a:spcAft>
              <a:spcPct val="35000"/>
            </a:spcAft>
          </a:pPr>
          <a:r>
            <a:rPr lang="en-US" sz="2000" b="0" i="0" kern="1200" dirty="0" smtClean="0"/>
            <a:t>protect customers' privacy</a:t>
          </a:r>
          <a:endParaRPr lang="en-US" sz="2000" kern="1200" dirty="0"/>
        </a:p>
      </dsp:txBody>
      <dsp:txXfrm>
        <a:off x="227105" y="2056210"/>
        <a:ext cx="3844641"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2CC13B2-1BFD-495D-BF68-B99AB58BB99F}" type="datetimeFigureOut">
              <a:rPr lang="en-US" smtClean="0"/>
              <a:t>1/6/2021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562F349-CD75-454A-ABAF-A9B2F67817B2}"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CC13B2-1BFD-495D-BF68-B99AB58BB99F}"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2F349-CD75-454A-ABAF-A9B2F67817B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562F349-CD75-454A-ABAF-A9B2F67817B2}"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CC13B2-1BFD-495D-BF68-B99AB58BB99F}"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2CC13B2-1BFD-495D-BF68-B99AB58BB99F}"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C562F349-CD75-454A-ABAF-A9B2F67817B2}"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2CC13B2-1BFD-495D-BF68-B99AB58BB99F}" type="datetimeFigureOut">
              <a:rPr lang="en-US" smtClean="0"/>
              <a:t>1/6/2021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562F349-CD75-454A-ABAF-A9B2F67817B2}"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B2CC13B2-1BFD-495D-BF68-B99AB58BB99F}"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2F349-CD75-454A-ABAF-A9B2F67817B2}"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2CC13B2-1BFD-495D-BF68-B99AB58BB99F}" type="datetimeFigureOut">
              <a:rPr lang="en-US" smtClean="0"/>
              <a:t>1/6/2021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562F349-CD75-454A-ABAF-A9B2F67817B2}"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2CC13B2-1BFD-495D-BF68-B99AB58BB99F}" type="datetimeFigureOut">
              <a:rPr lang="en-US" smtClean="0"/>
              <a:t>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C562F349-CD75-454A-ABAF-A9B2F67817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2CC13B2-1BFD-495D-BF68-B99AB58BB99F}" type="datetimeFigureOut">
              <a:rPr lang="en-US" smtClean="0"/>
              <a:t>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562F349-CD75-454A-ABAF-A9B2F67817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562F349-CD75-454A-ABAF-A9B2F67817B2}"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2CC13B2-1BFD-495D-BF68-B99AB58BB99F}" type="datetimeFigureOut">
              <a:rPr lang="en-US" smtClean="0"/>
              <a:t>1/6/2021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562F349-CD75-454A-ABAF-A9B2F67817B2}"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B2CC13B2-1BFD-495D-BF68-B99AB58BB99F}" type="datetimeFigureOut">
              <a:rPr lang="en-US" smtClean="0"/>
              <a:t>1/6/2021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2CC13B2-1BFD-495D-BF68-B99AB58BB99F}" type="datetimeFigureOut">
              <a:rPr lang="en-US" smtClean="0"/>
              <a:t>1/6/2021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562F349-CD75-454A-ABAF-A9B2F67817B2}"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5.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Cloud Security </a:t>
            </a:r>
            <a:r>
              <a:rPr lang="en-US" sz="3600" dirty="0" smtClean="0"/>
              <a:t>Fundamentals</a:t>
            </a:r>
            <a:endParaRPr lang="en-US" dirty="0"/>
          </a:p>
        </p:txBody>
      </p:sp>
      <p:sp>
        <p:nvSpPr>
          <p:cNvPr id="4" name="TextBox 3"/>
          <p:cNvSpPr txBox="1"/>
          <p:nvPr/>
        </p:nvSpPr>
        <p:spPr>
          <a:xfrm>
            <a:off x="755576" y="4293096"/>
            <a:ext cx="5472608" cy="1200329"/>
          </a:xfrm>
          <a:prstGeom prst="rect">
            <a:avLst/>
          </a:prstGeom>
          <a:noFill/>
        </p:spPr>
        <p:txBody>
          <a:bodyPr wrap="square" rtlCol="0">
            <a:spAutoFit/>
          </a:bodyPr>
          <a:lstStyle/>
          <a:p>
            <a:r>
              <a:rPr lang="en-US" sz="2400" dirty="0" err="1" smtClean="0"/>
              <a:t>Andronic</a:t>
            </a:r>
            <a:r>
              <a:rPr lang="en-US" sz="2400" dirty="0" smtClean="0"/>
              <a:t> Alexandra</a:t>
            </a:r>
          </a:p>
          <a:p>
            <a:r>
              <a:rPr lang="en-US" sz="2400" dirty="0" smtClean="0"/>
              <a:t>C</a:t>
            </a:r>
            <a:r>
              <a:rPr lang="ro-RO" sz="2400" dirty="0" smtClean="0"/>
              <a:t>îrstea Mădălina</a:t>
            </a:r>
          </a:p>
          <a:p>
            <a:r>
              <a:rPr lang="ro-RO" sz="2400" dirty="0" smtClean="0"/>
              <a:t>Cîrstea Natașa</a:t>
            </a:r>
          </a:p>
        </p:txBody>
      </p:sp>
      <p:sp>
        <p:nvSpPr>
          <p:cNvPr id="5" name="TextBox 4"/>
          <p:cNvSpPr txBox="1"/>
          <p:nvPr/>
        </p:nvSpPr>
        <p:spPr>
          <a:xfrm>
            <a:off x="755576" y="3501008"/>
            <a:ext cx="4680520" cy="584775"/>
          </a:xfrm>
          <a:prstGeom prst="rect">
            <a:avLst/>
          </a:prstGeom>
          <a:noFill/>
        </p:spPr>
        <p:txBody>
          <a:bodyPr wrap="square" rtlCol="0">
            <a:spAutoFit/>
          </a:bodyPr>
          <a:lstStyle/>
          <a:p>
            <a:r>
              <a:rPr lang="ro-RO" sz="3200" dirty="0" smtClean="0"/>
              <a:t>Powered by</a:t>
            </a:r>
            <a:r>
              <a:rPr lang="en-US" sz="3200" dirty="0" smtClean="0"/>
              <a:t>:</a:t>
            </a:r>
            <a:endParaRPr lang="en-US" sz="3200" dirty="0"/>
          </a:p>
        </p:txBody>
      </p:sp>
    </p:spTree>
    <p:extLst>
      <p:ext uri="{BB962C8B-B14F-4D97-AF65-F5344CB8AC3E}">
        <p14:creationId xmlns:p14="http://schemas.microsoft.com/office/powerpoint/2010/main" val="3571512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511" y="3249966"/>
            <a:ext cx="5004556" cy="1200329"/>
          </a:xfrm>
          <a:prstGeom prst="rect">
            <a:avLst/>
          </a:prstGeom>
          <a:noFill/>
        </p:spPr>
        <p:txBody>
          <a:bodyPr wrap="square" rtlCol="0">
            <a:spAutoFit/>
          </a:bodyPr>
          <a:lstStyle/>
          <a:p>
            <a:pPr algn="just"/>
            <a:r>
              <a:rPr lang="en-US" dirty="0"/>
              <a:t>Hybrid cloud is a solution that combines a private cloud with one or more public cloud services, with proprietary software enabling communication between each distinct service.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9067" y="3033942"/>
            <a:ext cx="3670784" cy="2635623"/>
          </a:xfrm>
          <a:prstGeom prst="rect">
            <a:avLst/>
          </a:prstGeom>
        </p:spPr>
      </p:pic>
      <p:sp>
        <p:nvSpPr>
          <p:cNvPr id="8" name="Rectangle 7"/>
          <p:cNvSpPr/>
          <p:nvPr/>
        </p:nvSpPr>
        <p:spPr>
          <a:xfrm>
            <a:off x="107504" y="118580"/>
            <a:ext cx="8928992" cy="26623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2051720" y="229964"/>
            <a:ext cx="5256584" cy="2439580"/>
          </a:xfrm>
          <a:prstGeom prst="rect">
            <a:avLst/>
          </a:prstGeom>
        </p:spPr>
      </p:pic>
      <p:sp>
        <p:nvSpPr>
          <p:cNvPr id="14" name="TextBox 13"/>
          <p:cNvSpPr txBox="1"/>
          <p:nvPr/>
        </p:nvSpPr>
        <p:spPr>
          <a:xfrm>
            <a:off x="204511" y="4671764"/>
            <a:ext cx="5004556" cy="1200329"/>
          </a:xfrm>
          <a:prstGeom prst="rect">
            <a:avLst/>
          </a:prstGeom>
          <a:noFill/>
        </p:spPr>
        <p:txBody>
          <a:bodyPr wrap="square" rtlCol="0">
            <a:spAutoFit/>
          </a:bodyPr>
          <a:lstStyle/>
          <a:p>
            <a:pPr algn="just"/>
            <a:r>
              <a:rPr lang="en-US" dirty="0"/>
              <a:t>Hybrid cloud infrastructure generally includes a public infrastructure as a service (IaaS) platform, a private cloud or data center and access to a secure network</a:t>
            </a:r>
            <a:r>
              <a:rPr lang="en-US" dirty="0" smtClean="0"/>
              <a:t>.</a:t>
            </a:r>
            <a:endParaRPr lang="en-US" dirty="0"/>
          </a:p>
        </p:txBody>
      </p:sp>
    </p:spTree>
    <p:extLst>
      <p:ext uri="{BB962C8B-B14F-4D97-AF65-F5344CB8AC3E}">
        <p14:creationId xmlns:p14="http://schemas.microsoft.com/office/powerpoint/2010/main" val="1046146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72" y="260648"/>
            <a:ext cx="8534400" cy="758952"/>
          </a:xfrm>
        </p:spPr>
        <p:txBody>
          <a:bodyPr>
            <a:noAutofit/>
          </a:bodyPr>
          <a:lstStyle/>
          <a:p>
            <a:r>
              <a:rPr lang="en-US" sz="2500" dirty="0"/>
              <a:t>Cloud Cybersecurity major </a:t>
            </a:r>
            <a:r>
              <a:rPr lang="en-US" sz="2500" dirty="0" smtClean="0"/>
              <a:t>concerns</a:t>
            </a:r>
            <a:r>
              <a:rPr lang="ro-RO" sz="2500" dirty="0" smtClean="0"/>
              <a:t> </a:t>
            </a:r>
            <a:r>
              <a:rPr lang="en-US" sz="2500" dirty="0"/>
              <a:t>and the technologies developed for prevention</a:t>
            </a:r>
          </a:p>
        </p:txBody>
      </p:sp>
      <p:sp>
        <p:nvSpPr>
          <p:cNvPr id="3" name="Content Placeholder 2"/>
          <p:cNvSpPr>
            <a:spLocks noGrp="1"/>
          </p:cNvSpPr>
          <p:nvPr>
            <p:ph sz="quarter" idx="1"/>
          </p:nvPr>
        </p:nvSpPr>
        <p:spPr/>
        <p:txBody>
          <a:bodyPr>
            <a:normAutofit/>
          </a:bodyPr>
          <a:lstStyle/>
          <a:p>
            <a:pPr marL="0" indent="0">
              <a:buNone/>
            </a:pPr>
            <a:r>
              <a:rPr lang="ro-RO" sz="2000" dirty="0" smtClean="0"/>
              <a:t>1. </a:t>
            </a:r>
            <a:r>
              <a:rPr lang="ro-RO" sz="2000" b="1" dirty="0"/>
              <a:t>Compromised</a:t>
            </a:r>
            <a:r>
              <a:rPr lang="ro-RO" sz="2000" b="1" dirty="0" smtClean="0"/>
              <a:t> accounts usage</a:t>
            </a:r>
            <a:r>
              <a:rPr lang="ro-RO" sz="2000" dirty="0" smtClean="0"/>
              <a:t> (</a:t>
            </a:r>
            <a:r>
              <a:rPr lang="en-US" sz="2000" dirty="0"/>
              <a:t>illegally gaining access to valid login </a:t>
            </a:r>
            <a:r>
              <a:rPr lang="en-US" sz="2000" dirty="0" smtClean="0"/>
              <a:t>data</a:t>
            </a:r>
            <a:r>
              <a:rPr lang="ro-RO" sz="2000" dirty="0" smtClean="0"/>
              <a:t> and act like a trusted user)</a:t>
            </a:r>
          </a:p>
          <a:p>
            <a:pPr marL="0" indent="0" algn="just">
              <a:buNone/>
            </a:pPr>
            <a:r>
              <a:rPr lang="en-US" sz="2000" dirty="0" smtClean="0"/>
              <a:t>=&gt; </a:t>
            </a:r>
            <a:r>
              <a:rPr lang="ro-RO" sz="2000" dirty="0" smtClean="0"/>
              <a:t>UEBA (</a:t>
            </a:r>
            <a:r>
              <a:rPr lang="en-US" sz="2000" dirty="0"/>
              <a:t>Users and Entity </a:t>
            </a:r>
            <a:r>
              <a:rPr lang="en-US" sz="2000" dirty="0" smtClean="0"/>
              <a:t>Behavior </a:t>
            </a:r>
            <a:r>
              <a:rPr lang="en-US" sz="2000" dirty="0"/>
              <a:t>Analytics</a:t>
            </a:r>
            <a:r>
              <a:rPr lang="ro-RO" sz="2000" dirty="0" smtClean="0"/>
              <a:t>) </a:t>
            </a:r>
            <a:r>
              <a:rPr lang="en-US" sz="1800" dirty="0"/>
              <a:t>is the process of gathering insight into the network events that </a:t>
            </a:r>
            <a:r>
              <a:rPr lang="en-US" sz="1800" b="1" dirty="0"/>
              <a:t>users</a:t>
            </a:r>
            <a:r>
              <a:rPr lang="en-US" sz="1800" dirty="0"/>
              <a:t> generate every day. Once collected and analyzed, it can be used to detect the use of compromised credentials, lateral </a:t>
            </a:r>
            <a:r>
              <a:rPr lang="en-US" sz="1800" dirty="0" smtClean="0"/>
              <a:t>movement </a:t>
            </a:r>
            <a:r>
              <a:rPr lang="en-US" sz="1800" dirty="0"/>
              <a:t>and other malicious behavior</a:t>
            </a:r>
            <a:r>
              <a:rPr lang="en-US" sz="1800" dirty="0" smtClean="0"/>
              <a:t>.</a:t>
            </a:r>
            <a:endParaRPr lang="ro-RO" sz="1800" dirty="0"/>
          </a:p>
          <a:p>
            <a:pPr marL="0" indent="0" algn="just">
              <a:buNone/>
            </a:pPr>
            <a:endParaRPr lang="en-US" sz="1800" dirty="0" smtClean="0"/>
          </a:p>
          <a:p>
            <a:pPr marL="0" indent="0" algn="just">
              <a:buNone/>
            </a:pPr>
            <a:endParaRPr lang="ro-RO" sz="1800" dirty="0" smtClean="0"/>
          </a:p>
          <a:p>
            <a:pPr marL="0" indent="0" algn="just">
              <a:buNone/>
            </a:pPr>
            <a:r>
              <a:rPr lang="ro-RO" sz="1800" dirty="0" smtClean="0"/>
              <a:t>2. </a:t>
            </a:r>
            <a:r>
              <a:rPr lang="ro-RO" sz="2000" b="1" dirty="0"/>
              <a:t>Cloud Native </a:t>
            </a:r>
            <a:r>
              <a:rPr lang="ro-RO" sz="2000" b="1" dirty="0" smtClean="0"/>
              <a:t>Malwares</a:t>
            </a:r>
            <a:r>
              <a:rPr lang="en-US" sz="2000" b="1" dirty="0" smtClean="0"/>
              <a:t> – </a:t>
            </a:r>
            <a:r>
              <a:rPr lang="en-US" sz="2000" dirty="0" smtClean="0"/>
              <a:t>applications that are </a:t>
            </a:r>
            <a:r>
              <a:rPr lang="en-US" sz="2000" dirty="0"/>
              <a:t>granted access </a:t>
            </a:r>
            <a:r>
              <a:rPr lang="en-US" sz="2000" dirty="0" smtClean="0"/>
              <a:t>through OAuth tokens to the programmatic interfaces in user’s application</a:t>
            </a:r>
            <a:endParaRPr lang="ro-RO" sz="2000" b="1" dirty="0" smtClean="0"/>
          </a:p>
          <a:p>
            <a:pPr marL="0" indent="0" algn="just">
              <a:buNone/>
            </a:pPr>
            <a:r>
              <a:rPr lang="en-US" sz="2000" b="1" dirty="0" smtClean="0"/>
              <a:t>=&gt; </a:t>
            </a:r>
            <a:r>
              <a:rPr lang="en-US" sz="1800" dirty="0"/>
              <a:t>Apps </a:t>
            </a:r>
            <a:r>
              <a:rPr lang="en-US" sz="1800" dirty="0" smtClean="0"/>
              <a:t>firewall (detect untraditional applications which gained access via OAuth tokens)</a:t>
            </a:r>
            <a:endParaRPr lang="ro-RO" sz="1800" dirty="0"/>
          </a:p>
        </p:txBody>
      </p:sp>
    </p:spTree>
    <p:extLst>
      <p:ext uri="{BB962C8B-B14F-4D97-AF65-F5344CB8AC3E}">
        <p14:creationId xmlns:p14="http://schemas.microsoft.com/office/powerpoint/2010/main" val="46201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3229" y="0"/>
            <a:ext cx="9001000" cy="7427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OAuth example</a:t>
            </a:r>
            <a:endParaRPr lang="en-US" dirty="0"/>
          </a:p>
        </p:txBody>
      </p:sp>
      <p:pic>
        <p:nvPicPr>
          <p:cNvPr id="4" name="Content Placeholder 3"/>
          <p:cNvPicPr>
            <a:picLocks noGrp="1" noChangeAspect="1"/>
          </p:cNvPicPr>
          <p:nvPr>
            <p:ph sz="quarter" idx="1"/>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b="6809"/>
          <a:stretch/>
        </p:blipFill>
        <p:spPr>
          <a:xfrm>
            <a:off x="1005840" y="2204864"/>
            <a:ext cx="7132320" cy="3891437"/>
          </a:xfrm>
        </p:spPr>
      </p:pic>
    </p:spTree>
    <p:extLst>
      <p:ext uri="{BB962C8B-B14F-4D97-AF65-F5344CB8AC3E}">
        <p14:creationId xmlns:p14="http://schemas.microsoft.com/office/powerpoint/2010/main" val="3470398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Common analogy</a:t>
            </a:r>
            <a:r>
              <a:rPr lang="en-US" dirty="0" smtClean="0"/>
              <a:t>: the valet key example</a:t>
            </a:r>
            <a:endParaRPr lang="en-US" dirty="0"/>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t="11434" r="3832"/>
          <a:stretch/>
        </p:blipFill>
        <p:spPr>
          <a:xfrm>
            <a:off x="1115616" y="2348880"/>
            <a:ext cx="6749674" cy="3307222"/>
          </a:xfrm>
          <a:prstGeom prst="rect">
            <a:avLst/>
          </a:prstGeom>
        </p:spPr>
      </p:pic>
      <p:sp>
        <p:nvSpPr>
          <p:cNvPr id="6" name="Rectangle 5"/>
          <p:cNvSpPr/>
          <p:nvPr/>
        </p:nvSpPr>
        <p:spPr>
          <a:xfrm>
            <a:off x="179512" y="987552"/>
            <a:ext cx="8856984" cy="1099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02837" y="1509101"/>
            <a:ext cx="7332229" cy="369332"/>
          </a:xfrm>
          <a:prstGeom prst="rect">
            <a:avLst/>
          </a:prstGeom>
          <a:noFill/>
        </p:spPr>
        <p:txBody>
          <a:bodyPr wrap="square" rtlCol="0">
            <a:spAutoFit/>
          </a:bodyPr>
          <a:lstStyle/>
          <a:p>
            <a:r>
              <a:rPr lang="en-US" dirty="0" smtClean="0"/>
              <a:t>the valet key is just like the main car key but with reduced access</a:t>
            </a:r>
            <a:endParaRPr lang="en-US" dirty="0"/>
          </a:p>
        </p:txBody>
      </p:sp>
    </p:spTree>
    <p:extLst>
      <p:ext uri="{BB962C8B-B14F-4D97-AF65-F5344CB8AC3E}">
        <p14:creationId xmlns:p14="http://schemas.microsoft.com/office/powerpoint/2010/main" val="142115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001000" cy="7427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l="-5374" t="7440" r="12927" b="-7440"/>
          <a:stretch/>
        </p:blipFill>
        <p:spPr>
          <a:xfrm>
            <a:off x="759132" y="1772816"/>
            <a:ext cx="6192688" cy="2903472"/>
          </a:xfrm>
          <a:prstGeom prst="rect">
            <a:avLst/>
          </a:prstGeom>
        </p:spPr>
      </p:pic>
      <p:pic>
        <p:nvPicPr>
          <p:cNvPr id="6" name="Picture 5"/>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20000" contrast="-20000"/>
                    </a14:imgEffect>
                  </a14:imgLayer>
                </a14:imgProps>
              </a:ext>
            </a:extLst>
          </a:blip>
          <a:srcRect l="13983" t="10129" r="33030" b="43566"/>
          <a:stretch/>
        </p:blipFill>
        <p:spPr>
          <a:xfrm>
            <a:off x="2919372" y="3429000"/>
            <a:ext cx="5184576" cy="2304256"/>
          </a:xfrm>
          <a:prstGeom prst="rect">
            <a:avLst/>
          </a:prstGeom>
        </p:spPr>
      </p:pic>
      <p:sp>
        <p:nvSpPr>
          <p:cNvPr id="2" name="Title 1"/>
          <p:cNvSpPr>
            <a:spLocks noGrp="1"/>
          </p:cNvSpPr>
          <p:nvPr>
            <p:ph type="title"/>
          </p:nvPr>
        </p:nvSpPr>
        <p:spPr/>
        <p:txBody>
          <a:bodyPr/>
          <a:lstStyle/>
          <a:p>
            <a:r>
              <a:rPr lang="en-US" dirty="0" smtClean="0"/>
              <a:t>If both services have OAuth implementation</a:t>
            </a:r>
            <a:endParaRPr lang="en-US" dirty="0"/>
          </a:p>
        </p:txBody>
      </p:sp>
    </p:spTree>
    <p:extLst>
      <p:ext uri="{BB962C8B-B14F-4D97-AF65-F5344CB8AC3E}">
        <p14:creationId xmlns:p14="http://schemas.microsoft.com/office/powerpoint/2010/main" val="1699333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500" y="0"/>
            <a:ext cx="9001000" cy="74273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9512" y="188640"/>
            <a:ext cx="8534400" cy="758952"/>
          </a:xfrm>
        </p:spPr>
        <p:txBody>
          <a:bodyPr/>
          <a:lstStyle/>
          <a:p>
            <a:r>
              <a:rPr lang="en-US" dirty="0" smtClean="0"/>
              <a:t>Limited Access Token</a:t>
            </a:r>
            <a:endParaRPr lang="en-US" dirty="0"/>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b="6696"/>
          <a:stretch/>
        </p:blipFill>
        <p:spPr>
          <a:xfrm>
            <a:off x="107504" y="1556792"/>
            <a:ext cx="8948018" cy="4680520"/>
          </a:xfrm>
          <a:prstGeom prst="rect">
            <a:avLst/>
          </a:prstGeom>
        </p:spPr>
      </p:pic>
    </p:spTree>
    <p:extLst>
      <p:ext uri="{BB962C8B-B14F-4D97-AF65-F5344CB8AC3E}">
        <p14:creationId xmlns:p14="http://schemas.microsoft.com/office/powerpoint/2010/main" val="48676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1272" y="260648"/>
            <a:ext cx="8534400" cy="758952"/>
          </a:xfrm>
        </p:spPr>
        <p:txBody>
          <a:bodyPr>
            <a:noAutofit/>
          </a:bodyPr>
          <a:lstStyle/>
          <a:p>
            <a:r>
              <a:rPr lang="en-US" sz="2500" dirty="0"/>
              <a:t>Cloud Cybersecurity major </a:t>
            </a:r>
            <a:r>
              <a:rPr lang="en-US" sz="2500" dirty="0" smtClean="0"/>
              <a:t>concerns</a:t>
            </a:r>
            <a:r>
              <a:rPr lang="ro-RO" sz="2500" dirty="0" smtClean="0"/>
              <a:t> </a:t>
            </a:r>
            <a:r>
              <a:rPr lang="en-US" sz="2500" dirty="0"/>
              <a:t>and the technologies developed for prevention</a:t>
            </a:r>
          </a:p>
        </p:txBody>
      </p:sp>
      <p:sp>
        <p:nvSpPr>
          <p:cNvPr id="7" name="Content Placeholder 2"/>
          <p:cNvSpPr>
            <a:spLocks noGrp="1"/>
          </p:cNvSpPr>
          <p:nvPr>
            <p:ph sz="quarter" idx="1"/>
          </p:nvPr>
        </p:nvSpPr>
        <p:spPr>
          <a:xfrm>
            <a:off x="271272" y="1412776"/>
            <a:ext cx="8503920" cy="4572000"/>
          </a:xfrm>
        </p:spPr>
        <p:txBody>
          <a:bodyPr>
            <a:normAutofit/>
          </a:bodyPr>
          <a:lstStyle/>
          <a:p>
            <a:pPr marL="0" indent="0">
              <a:buNone/>
            </a:pPr>
            <a:r>
              <a:rPr lang="en-US" sz="2000" b="1" dirty="0"/>
              <a:t>3</a:t>
            </a:r>
            <a:r>
              <a:rPr lang="en-US" sz="2000" dirty="0"/>
              <a:t>. </a:t>
            </a:r>
            <a:r>
              <a:rPr lang="en-US" sz="2000" b="1" dirty="0"/>
              <a:t>data breaches/ data </a:t>
            </a:r>
            <a:r>
              <a:rPr lang="en-US" sz="2000" b="1" dirty="0" smtClean="0"/>
              <a:t>leaking</a:t>
            </a:r>
          </a:p>
          <a:p>
            <a:pPr marL="0" indent="0">
              <a:buNone/>
            </a:pPr>
            <a:r>
              <a:rPr lang="en-US" sz="2000" b="1" dirty="0" smtClean="0"/>
              <a:t>=&gt; </a:t>
            </a:r>
            <a:r>
              <a:rPr lang="en-US" sz="2000" dirty="0" smtClean="0"/>
              <a:t>Cloud DLP (</a:t>
            </a:r>
            <a:r>
              <a:rPr lang="en-US" sz="2000" dirty="0"/>
              <a:t>data loss prevention</a:t>
            </a:r>
            <a:r>
              <a:rPr lang="en-US" sz="2000" dirty="0" smtClean="0"/>
              <a:t>) </a:t>
            </a:r>
            <a:r>
              <a:rPr lang="en-US" sz="1800" dirty="0"/>
              <a:t>helps keep an organization’s sensitive or critical information safe from cyber attacks, insider threats and accidental </a:t>
            </a:r>
            <a:r>
              <a:rPr lang="en-US" sz="1800" dirty="0" smtClean="0"/>
              <a:t>exposure</a:t>
            </a:r>
            <a:endParaRPr lang="en-US" sz="1800" dirty="0"/>
          </a:p>
          <a:p>
            <a:pPr>
              <a:buFont typeface="Symbol" panose="05050102010706020507" pitchFamily="18" charset="2"/>
              <a:buChar char="Þ"/>
            </a:pPr>
            <a:endParaRPr lang="en-US" sz="1800" dirty="0" smtClean="0"/>
          </a:p>
          <a:p>
            <a:pPr>
              <a:buFont typeface="Symbol" panose="05050102010706020507" pitchFamily="18" charset="2"/>
              <a:buChar char="Þ"/>
            </a:pPr>
            <a:endParaRPr lang="ro-RO" sz="1800" dirty="0"/>
          </a:p>
        </p:txBody>
      </p:sp>
      <p:sp>
        <p:nvSpPr>
          <p:cNvPr id="8" name="TextBox 7"/>
          <p:cNvSpPr txBox="1"/>
          <p:nvPr/>
        </p:nvSpPr>
        <p:spPr>
          <a:xfrm>
            <a:off x="132799" y="2987074"/>
            <a:ext cx="8672873" cy="3970318"/>
          </a:xfrm>
          <a:prstGeom prst="rect">
            <a:avLst/>
          </a:prstGeom>
          <a:noFill/>
        </p:spPr>
        <p:txBody>
          <a:bodyPr wrap="square" rtlCol="0">
            <a:spAutoFit/>
          </a:bodyPr>
          <a:lstStyle/>
          <a:p>
            <a:pPr marL="342900" indent="-342900" algn="just">
              <a:buAutoNum type="alphaLcPeriod"/>
            </a:pPr>
            <a:r>
              <a:rPr lang="en-US" dirty="0" smtClean="0"/>
              <a:t>Prioritize </a:t>
            </a:r>
            <a:r>
              <a:rPr lang="en-US" dirty="0"/>
              <a:t>data. Not all data is equally critical and in need of cloud data loss prevention. </a:t>
            </a:r>
            <a:endParaRPr lang="en-US" dirty="0" smtClean="0"/>
          </a:p>
          <a:p>
            <a:pPr marL="342900" indent="-342900" algn="just">
              <a:buFontTx/>
              <a:buAutoNum type="alphaLcPeriod"/>
            </a:pPr>
            <a:r>
              <a:rPr lang="en-US" dirty="0"/>
              <a:t>Understand when data is at risk. Files in the cloud are often at risk when they have broad sharing permissions such as public, external or internal across all tenant. </a:t>
            </a:r>
            <a:endParaRPr lang="en-US" dirty="0" smtClean="0"/>
          </a:p>
          <a:p>
            <a:pPr marL="342900" indent="-342900" algn="just">
              <a:buFontTx/>
              <a:buAutoNum type="alphaLcPeriod"/>
            </a:pPr>
            <a:r>
              <a:rPr lang="en-US" dirty="0" smtClean="0"/>
              <a:t>Monitor </a:t>
            </a:r>
            <a:r>
              <a:rPr lang="en-US" dirty="0"/>
              <a:t>data in motion. Organizations must monitor data in motion to see what’s happening to their sensitive data and to determine the scope of any issues that their cloud based DLP strategy should address</a:t>
            </a:r>
            <a:r>
              <a:rPr lang="en-US" dirty="0" smtClean="0"/>
              <a:t>.</a:t>
            </a:r>
          </a:p>
          <a:p>
            <a:pPr marL="342900" indent="-342900" algn="just">
              <a:buFontTx/>
              <a:buAutoNum type="alphaLcPeriod"/>
            </a:pPr>
            <a:r>
              <a:rPr lang="en-US" dirty="0"/>
              <a:t>Practice exact data matching. Exact data matching allows you to create custom dictionary items or other custom identifiers that are unique to your company or your industry, such as financial services account numbers, local forms of ID, or medical record numbers.</a:t>
            </a:r>
          </a:p>
          <a:p>
            <a:pPr marL="342900" indent="-342900" algn="just">
              <a:buFontTx/>
              <a:buAutoNum type="alphaLcPeriod"/>
            </a:pPr>
            <a:endParaRPr lang="en-US" dirty="0"/>
          </a:p>
          <a:p>
            <a:pPr marL="342900" indent="-342900" algn="just">
              <a:buAutoNum type="alphaLcPeriod"/>
            </a:pPr>
            <a:endParaRPr lang="en-US" dirty="0"/>
          </a:p>
        </p:txBody>
      </p:sp>
    </p:spTree>
    <p:extLst>
      <p:ext uri="{BB962C8B-B14F-4D97-AF65-F5344CB8AC3E}">
        <p14:creationId xmlns:p14="http://schemas.microsoft.com/office/powerpoint/2010/main" val="955270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Azure Key Vault</a:t>
            </a:r>
          </a:p>
        </p:txBody>
      </p:sp>
      <p:sp>
        <p:nvSpPr>
          <p:cNvPr id="2" name="TextBox 1"/>
          <p:cNvSpPr txBox="1"/>
          <p:nvPr/>
        </p:nvSpPr>
        <p:spPr>
          <a:xfrm>
            <a:off x="373728" y="4581128"/>
            <a:ext cx="8424936" cy="1754326"/>
          </a:xfrm>
          <a:prstGeom prst="rect">
            <a:avLst/>
          </a:prstGeom>
          <a:noFill/>
        </p:spPr>
        <p:txBody>
          <a:bodyPr wrap="square" rtlCol="0">
            <a:spAutoFit/>
          </a:bodyPr>
          <a:lstStyle/>
          <a:p>
            <a:pPr algn="just"/>
            <a:r>
              <a:rPr lang="en-US" dirty="0"/>
              <a:t>Azure Key Vault helps teams to securely store and manage sensitive information such as keys, passwords, </a:t>
            </a:r>
            <a:r>
              <a:rPr lang="en-US" dirty="0" smtClean="0"/>
              <a:t>certificates in </a:t>
            </a:r>
            <a:r>
              <a:rPr lang="en-US" dirty="0"/>
              <a:t>a centralized storage which are safeguarded by industry-standard </a:t>
            </a:r>
            <a:r>
              <a:rPr lang="en-US" dirty="0" smtClean="0"/>
              <a:t>algorithms. This </a:t>
            </a:r>
            <a:r>
              <a:rPr lang="en-US" dirty="0"/>
              <a:t>prevents the disclosure of information through source code, a common mistake that many developers make. </a:t>
            </a:r>
            <a:r>
              <a:rPr lang="en-US" dirty="0" smtClean="0"/>
              <a:t>They leave </a:t>
            </a:r>
            <a:r>
              <a:rPr lang="en-US" dirty="0"/>
              <a:t>confidential details such as database connection strings, passwords, private </a:t>
            </a:r>
            <a:r>
              <a:rPr lang="en-US" dirty="0" smtClean="0"/>
              <a:t>keys </a:t>
            </a:r>
            <a:r>
              <a:rPr lang="en-US" dirty="0"/>
              <a:t>in their source </a:t>
            </a:r>
            <a:r>
              <a:rPr lang="en-US" dirty="0" smtClean="0"/>
              <a:t>code.</a:t>
            </a:r>
            <a:endParaRPr lang="ro-RO"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473" y="1628800"/>
            <a:ext cx="8101446" cy="2900391"/>
          </a:xfrm>
          <a:prstGeom prst="rect">
            <a:avLst/>
          </a:prstGeom>
        </p:spPr>
      </p:pic>
    </p:spTree>
    <p:extLst>
      <p:ext uri="{BB962C8B-B14F-4D97-AF65-F5344CB8AC3E}">
        <p14:creationId xmlns:p14="http://schemas.microsoft.com/office/powerpoint/2010/main" val="613030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Key Vault</a:t>
            </a:r>
            <a:endParaRPr lang="ro-RO" dirty="0"/>
          </a:p>
        </p:txBody>
      </p:sp>
      <p:sp>
        <p:nvSpPr>
          <p:cNvPr id="5" name="TextBox 4"/>
          <p:cNvSpPr txBox="1"/>
          <p:nvPr/>
        </p:nvSpPr>
        <p:spPr>
          <a:xfrm>
            <a:off x="496952" y="1772815"/>
            <a:ext cx="8280920" cy="5355312"/>
          </a:xfrm>
          <a:prstGeom prst="rect">
            <a:avLst/>
          </a:prstGeom>
          <a:noFill/>
        </p:spPr>
        <p:txBody>
          <a:bodyPr wrap="square" rtlCol="0">
            <a:spAutoFit/>
          </a:bodyPr>
          <a:lstStyle/>
          <a:p>
            <a:pPr marL="285750" indent="-285750">
              <a:buFont typeface="Arial" panose="020B0604020202020204" pitchFamily="34" charset="0"/>
              <a:buChar char="•"/>
            </a:pPr>
            <a:r>
              <a:rPr lang="en-US" b="1" dirty="0"/>
              <a:t>Enhance data protection and </a:t>
            </a:r>
            <a:r>
              <a:rPr lang="en-US" b="1" dirty="0" smtClean="0"/>
              <a:t>compliance - </a:t>
            </a:r>
            <a:r>
              <a:rPr lang="en-US" dirty="0"/>
              <a:t>Secure key management is essential to protect data in the cloud. Use Azure Key Vault to encrypt keys and small secrets like passwords that use keys stored in hardware security modules (HSMs</a:t>
            </a:r>
            <a:r>
              <a:rPr lang="en-US" dirty="0" smtClean="0"/>
              <a: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All of the control, none of the </a:t>
            </a:r>
            <a:r>
              <a:rPr lang="en-US" b="1" dirty="0" smtClean="0"/>
              <a:t>work - </a:t>
            </a:r>
            <a:r>
              <a:rPr lang="en-US" dirty="0"/>
              <a:t>Use Key Vault and you don’t need to provision, configure, patch, and maintain HSMs and key management software. Provision new vaults and keys (or import keys from your own HSMs) in minutes and centrally manage keys, secrets, and policies. You keep control over your keys—simply grant permission for your own and partner applications to use them as needed. Applications never have direct access to </a:t>
            </a:r>
            <a:r>
              <a:rPr lang="en-US" dirty="0" smtClean="0"/>
              <a:t>keys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Boost performance and achieve global </a:t>
            </a:r>
            <a:r>
              <a:rPr lang="en-US" b="1" dirty="0" smtClean="0"/>
              <a:t>scale - </a:t>
            </a:r>
            <a:r>
              <a:rPr lang="en-US" dirty="0"/>
              <a:t>Improve performance and reduce the latency of your cloud applications by storing cryptographic keys in the cloud, instead of on-premises.</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ro-RO" dirty="0"/>
          </a:p>
        </p:txBody>
      </p:sp>
    </p:spTree>
    <p:extLst>
      <p:ext uri="{BB962C8B-B14F-4D97-AF65-F5344CB8AC3E}">
        <p14:creationId xmlns:p14="http://schemas.microsoft.com/office/powerpoint/2010/main" val="4118138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Key </a:t>
            </a:r>
            <a:r>
              <a:rPr lang="en-US" dirty="0" smtClean="0"/>
              <a:t>Vault - Steps</a:t>
            </a:r>
            <a:endParaRPr lang="en-US" dirty="0"/>
          </a:p>
        </p:txBody>
      </p:sp>
      <p:sp>
        <p:nvSpPr>
          <p:cNvPr id="3" name="Content Placeholder 2"/>
          <p:cNvSpPr>
            <a:spLocks noGrp="1"/>
          </p:cNvSpPr>
          <p:nvPr>
            <p:ph sz="quarter" idx="1"/>
          </p:nvPr>
        </p:nvSpPr>
        <p:spPr/>
        <p:txBody>
          <a:bodyPr/>
          <a:lstStyle/>
          <a:p>
            <a:pPr marL="514350" indent="-514350">
              <a:lnSpc>
                <a:spcPct val="150000"/>
              </a:lnSpc>
              <a:buFont typeface="+mj-lt"/>
              <a:buAutoNum type="arabicPeriod"/>
            </a:pPr>
            <a:r>
              <a:rPr lang="en-US" sz="2800" dirty="0"/>
              <a:t>c</a:t>
            </a:r>
            <a:r>
              <a:rPr lang="en-US" sz="2800" dirty="0" smtClean="0"/>
              <a:t>reate </a:t>
            </a:r>
            <a:r>
              <a:rPr lang="en-US" sz="2800" dirty="0"/>
              <a:t>an Azure Key </a:t>
            </a:r>
            <a:r>
              <a:rPr lang="en-US" sz="2800" dirty="0" smtClean="0"/>
              <a:t>Vault</a:t>
            </a:r>
          </a:p>
          <a:p>
            <a:pPr marL="514350" indent="-514350">
              <a:lnSpc>
                <a:spcPct val="150000"/>
              </a:lnSpc>
              <a:buFont typeface="+mj-lt"/>
              <a:buAutoNum type="arabicPeriod"/>
            </a:pPr>
            <a:r>
              <a:rPr lang="en-US" sz="2800" dirty="0" smtClean="0"/>
              <a:t>create </a:t>
            </a:r>
            <a:r>
              <a:rPr lang="en-US" sz="2800" dirty="0"/>
              <a:t>a secret from the web </a:t>
            </a:r>
            <a:r>
              <a:rPr lang="en-US" sz="2800" dirty="0" smtClean="0"/>
              <a:t>app</a:t>
            </a:r>
          </a:p>
          <a:p>
            <a:pPr marL="514350" indent="-514350">
              <a:lnSpc>
                <a:spcPct val="150000"/>
              </a:lnSpc>
              <a:buFont typeface="+mj-lt"/>
              <a:buAutoNum type="arabicPeriod"/>
            </a:pPr>
            <a:r>
              <a:rPr lang="en-US" sz="2800" dirty="0" smtClean="0"/>
              <a:t>create </a:t>
            </a:r>
            <a:r>
              <a:rPr lang="en-US" sz="2800" dirty="0"/>
              <a:t>a secret from cloud </a:t>
            </a:r>
            <a:r>
              <a:rPr lang="en-US" sz="2800" dirty="0" smtClean="0"/>
              <a:t>shell</a:t>
            </a:r>
          </a:p>
          <a:p>
            <a:pPr marL="514350" indent="-514350">
              <a:lnSpc>
                <a:spcPct val="150000"/>
              </a:lnSpc>
              <a:buFont typeface="+mj-lt"/>
              <a:buAutoNum type="arabicPeriod"/>
            </a:pPr>
            <a:r>
              <a:rPr lang="en-US" sz="2800" dirty="0" smtClean="0"/>
              <a:t>create </a:t>
            </a:r>
            <a:r>
              <a:rPr lang="en-US" sz="2800" dirty="0"/>
              <a:t>a script in azure cloud shell to retrieve the secret value for a given </a:t>
            </a:r>
            <a:r>
              <a:rPr lang="en-US" sz="2800" dirty="0" smtClean="0"/>
              <a:t>name</a:t>
            </a:r>
          </a:p>
          <a:p>
            <a:pPr marL="514350" indent="-514350">
              <a:lnSpc>
                <a:spcPct val="150000"/>
              </a:lnSpc>
              <a:buFont typeface="+mj-lt"/>
              <a:buAutoNum type="arabicPeriod"/>
            </a:pPr>
            <a:r>
              <a:rPr lang="en-US" sz="2800" dirty="0" smtClean="0"/>
              <a:t>delete </a:t>
            </a:r>
            <a:r>
              <a:rPr lang="en-US" sz="2800" dirty="0"/>
              <a:t>Key Vault</a:t>
            </a:r>
          </a:p>
          <a:p>
            <a:pPr marL="0" indent="0">
              <a:buNone/>
            </a:pPr>
            <a:endParaRPr lang="en-US" dirty="0"/>
          </a:p>
        </p:txBody>
      </p:sp>
    </p:spTree>
    <p:extLst>
      <p:ext uri="{BB962C8B-B14F-4D97-AF65-F5344CB8AC3E}">
        <p14:creationId xmlns:p14="http://schemas.microsoft.com/office/powerpoint/2010/main" val="281482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otivation!</a:t>
            </a: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0160" t="9291" r="21041" b="10233"/>
          <a:stretch/>
        </p:blipFill>
        <p:spPr>
          <a:xfrm>
            <a:off x="467544" y="2014529"/>
            <a:ext cx="1584176" cy="1493651"/>
          </a:xfrm>
          <a:prstGeom prst="rect">
            <a:avLst/>
          </a:prstGeom>
        </p:spPr>
      </p:pic>
      <p:sp>
        <p:nvSpPr>
          <p:cNvPr id="5" name="TextBox 4"/>
          <p:cNvSpPr txBox="1"/>
          <p:nvPr/>
        </p:nvSpPr>
        <p:spPr>
          <a:xfrm>
            <a:off x="2123728" y="2163110"/>
            <a:ext cx="6840760" cy="1354217"/>
          </a:xfrm>
          <a:prstGeom prst="rect">
            <a:avLst/>
          </a:prstGeom>
          <a:noFill/>
        </p:spPr>
        <p:txBody>
          <a:bodyPr wrap="square" rtlCol="0">
            <a:spAutoFit/>
          </a:bodyPr>
          <a:lstStyle/>
          <a:p>
            <a:r>
              <a:rPr lang="en-US" sz="2800" dirty="0" smtClean="0"/>
              <a:t>2012 LinkedIn data breach</a:t>
            </a:r>
          </a:p>
          <a:p>
            <a:r>
              <a:rPr lang="en-US" dirty="0"/>
              <a:t>hackers were found to have stolen email </a:t>
            </a:r>
            <a:r>
              <a:rPr lang="en-US" dirty="0" smtClean="0"/>
              <a:t>addresses and passwords</a:t>
            </a:r>
          </a:p>
          <a:p>
            <a:r>
              <a:rPr lang="en-US" dirty="0" smtClean="0"/>
              <a:t>more than 100 million </a:t>
            </a:r>
            <a:r>
              <a:rPr lang="en-US" dirty="0"/>
              <a:t>users</a:t>
            </a:r>
            <a:r>
              <a:rPr lang="en-US" dirty="0" smtClean="0"/>
              <a:t> </a:t>
            </a:r>
            <a:r>
              <a:rPr lang="en-US" dirty="0"/>
              <a:t>account credentials were posted on a Russian password forum for the world to see</a:t>
            </a:r>
          </a:p>
        </p:txBody>
      </p:sp>
      <p:sp>
        <p:nvSpPr>
          <p:cNvPr id="6" name="TextBox 5"/>
          <p:cNvSpPr txBox="1"/>
          <p:nvPr/>
        </p:nvSpPr>
        <p:spPr>
          <a:xfrm>
            <a:off x="467544" y="4293096"/>
            <a:ext cx="8280436" cy="1323439"/>
          </a:xfrm>
          <a:prstGeom prst="rect">
            <a:avLst/>
          </a:prstGeom>
          <a:noFill/>
        </p:spPr>
        <p:txBody>
          <a:bodyPr wrap="square" rtlCol="0">
            <a:spAutoFit/>
          </a:bodyPr>
          <a:lstStyle/>
          <a:p>
            <a:pPr algn="just"/>
            <a:r>
              <a:rPr lang="en-US" sz="2000" dirty="0">
                <a:solidFill>
                  <a:schemeClr val="bg2">
                    <a:lumMod val="25000"/>
                  </a:schemeClr>
                </a:solidFill>
                <a:latin typeface="+mj-lt"/>
                <a:ea typeface="+mj-ea"/>
                <a:cs typeface="+mj-cs"/>
              </a:rPr>
              <a:t>Internet security experts said that the passwords were easy to unscramble because of LinkedIn's failure to use a </a:t>
            </a:r>
            <a:r>
              <a:rPr lang="en-US" sz="2000" dirty="0" smtClean="0">
                <a:solidFill>
                  <a:schemeClr val="bg2">
                    <a:lumMod val="25000"/>
                  </a:schemeClr>
                </a:solidFill>
                <a:latin typeface="+mj-lt"/>
                <a:ea typeface="+mj-ea"/>
                <a:cs typeface="+mj-cs"/>
              </a:rPr>
              <a:t>SALT</a:t>
            </a:r>
            <a:r>
              <a:rPr lang="en-US" sz="2000" dirty="0">
                <a:solidFill>
                  <a:schemeClr val="bg2">
                    <a:lumMod val="25000"/>
                  </a:schemeClr>
                </a:solidFill>
                <a:latin typeface="+mj-lt"/>
                <a:ea typeface="+mj-ea"/>
                <a:cs typeface="+mj-cs"/>
              </a:rPr>
              <a:t> when hashing them </a:t>
            </a:r>
            <a:r>
              <a:rPr lang="en-US" sz="2000" dirty="0" smtClean="0">
                <a:solidFill>
                  <a:schemeClr val="bg2">
                    <a:lumMod val="25000"/>
                  </a:schemeClr>
                </a:solidFill>
                <a:latin typeface="+mj-lt"/>
                <a:ea typeface="+mj-ea"/>
                <a:cs typeface="+mj-cs"/>
              </a:rPr>
              <a:t>(random</a:t>
            </a:r>
            <a:r>
              <a:rPr lang="en-US" sz="2000" dirty="0">
                <a:solidFill>
                  <a:schemeClr val="bg2">
                    <a:lumMod val="25000"/>
                  </a:schemeClr>
                </a:solidFill>
                <a:latin typeface="+mj-lt"/>
                <a:ea typeface="+mj-ea"/>
                <a:cs typeface="+mj-cs"/>
              </a:rPr>
              <a:t> data that is used as an additional input to a one-way function that hashes data, a password or passphrase)</a:t>
            </a:r>
          </a:p>
        </p:txBody>
      </p:sp>
    </p:spTree>
    <p:extLst>
      <p:ext uri="{BB962C8B-B14F-4D97-AF65-F5344CB8AC3E}">
        <p14:creationId xmlns:p14="http://schemas.microsoft.com/office/powerpoint/2010/main" val="1759774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en-US" sz="3600" dirty="0" smtClean="0"/>
              <a:t>Create </a:t>
            </a:r>
            <a:r>
              <a:rPr lang="en-US" sz="3600" dirty="0"/>
              <a:t>an Azure Key </a:t>
            </a:r>
            <a:r>
              <a:rPr lang="en-US" sz="3600" dirty="0" smtClean="0"/>
              <a:t>Vault</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7344816" cy="4702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1430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en-US" sz="3600" dirty="0" smtClean="0"/>
              <a:t>Create </a:t>
            </a:r>
            <a:r>
              <a:rPr lang="en-US" sz="3600" dirty="0"/>
              <a:t>an Azure Key </a:t>
            </a:r>
            <a:r>
              <a:rPr lang="en-US" sz="3600" dirty="0" smtClean="0"/>
              <a:t>Vault</a:t>
            </a:r>
            <a:endParaRPr 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95536" y="1606477"/>
            <a:ext cx="8474872" cy="4774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90776" y="2780928"/>
            <a:ext cx="2736304"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smtClean="0"/>
              <a:t>Create a new resource group</a:t>
            </a:r>
            <a:endParaRPr lang="en-US" sz="1400" dirty="0"/>
          </a:p>
        </p:txBody>
      </p:sp>
      <p:cxnSp>
        <p:nvCxnSpPr>
          <p:cNvPr id="6" name="Straight Arrow Connector 5"/>
          <p:cNvCxnSpPr/>
          <p:nvPr/>
        </p:nvCxnSpPr>
        <p:spPr>
          <a:xfrm flipH="1">
            <a:off x="4860032" y="2934816"/>
            <a:ext cx="904432" cy="926232"/>
          </a:xfrm>
          <a:prstGeom prst="straightConnector1">
            <a:avLst/>
          </a:prstGeom>
          <a:ln>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64464" y="3580030"/>
            <a:ext cx="2736304"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smtClean="0"/>
              <a:t>Name the key vault</a:t>
            </a:r>
            <a:endParaRPr lang="en-US" sz="1400" dirty="0"/>
          </a:p>
        </p:txBody>
      </p:sp>
      <p:cxnSp>
        <p:nvCxnSpPr>
          <p:cNvPr id="13" name="Straight Arrow Connector 12"/>
          <p:cNvCxnSpPr>
            <a:stCxn id="12" idx="1"/>
          </p:cNvCxnSpPr>
          <p:nvPr/>
        </p:nvCxnSpPr>
        <p:spPr>
          <a:xfrm flipH="1">
            <a:off x="4849736" y="3733919"/>
            <a:ext cx="914728" cy="750448"/>
          </a:xfrm>
          <a:prstGeom prst="straightConnector1">
            <a:avLst/>
          </a:prstGeom>
          <a:ln>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8" idx="1"/>
          </p:cNvCxnSpPr>
          <p:nvPr/>
        </p:nvCxnSpPr>
        <p:spPr>
          <a:xfrm flipH="1">
            <a:off x="4860032" y="4416920"/>
            <a:ext cx="930744" cy="336878"/>
          </a:xfrm>
          <a:prstGeom prst="straightConnector1">
            <a:avLst/>
          </a:prstGeom>
          <a:ln>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90776" y="4263031"/>
            <a:ext cx="2736304"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smtClean="0"/>
              <a:t>Select the region</a:t>
            </a:r>
            <a:endParaRPr lang="en-US" sz="1400" dirty="0"/>
          </a:p>
        </p:txBody>
      </p:sp>
      <p:sp>
        <p:nvSpPr>
          <p:cNvPr id="21" name="TextBox 20"/>
          <p:cNvSpPr txBox="1"/>
          <p:nvPr/>
        </p:nvSpPr>
        <p:spPr>
          <a:xfrm>
            <a:off x="5790776" y="4766829"/>
            <a:ext cx="2736304"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smtClean="0"/>
              <a:t>Leave pricing tier to standard</a:t>
            </a:r>
            <a:endParaRPr lang="en-US" sz="1400" dirty="0"/>
          </a:p>
        </p:txBody>
      </p:sp>
      <p:cxnSp>
        <p:nvCxnSpPr>
          <p:cNvPr id="22" name="Straight Arrow Connector 21"/>
          <p:cNvCxnSpPr/>
          <p:nvPr/>
        </p:nvCxnSpPr>
        <p:spPr>
          <a:xfrm flipH="1">
            <a:off x="4833720" y="4920717"/>
            <a:ext cx="930744" cy="0"/>
          </a:xfrm>
          <a:prstGeom prst="straightConnector1">
            <a:avLst/>
          </a:prstGeom>
          <a:ln>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5840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en-US" sz="3600" dirty="0" smtClean="0"/>
              <a:t>Create </a:t>
            </a:r>
            <a:r>
              <a:rPr lang="en-US" sz="3600" dirty="0"/>
              <a:t>an Azure Key </a:t>
            </a:r>
            <a:r>
              <a:rPr lang="en-US" sz="3600" dirty="0" smtClean="0"/>
              <a:t>Vault</a:t>
            </a:r>
            <a:endParaRPr lang="en-US" dirty="0"/>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28800"/>
            <a:ext cx="8459058"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56696" y="3717032"/>
            <a:ext cx="1138440" cy="630661"/>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1400" dirty="0"/>
          </a:p>
        </p:txBody>
      </p:sp>
      <p:sp>
        <p:nvSpPr>
          <p:cNvPr id="7" name="TextBox 6"/>
          <p:cNvSpPr txBox="1"/>
          <p:nvPr/>
        </p:nvSpPr>
        <p:spPr>
          <a:xfrm>
            <a:off x="1907704" y="4193804"/>
            <a:ext cx="144016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smtClean="0"/>
              <a:t>The area we are interested in</a:t>
            </a:r>
            <a:endParaRPr lang="en-US" sz="1400" dirty="0"/>
          </a:p>
        </p:txBody>
      </p:sp>
      <p:cxnSp>
        <p:nvCxnSpPr>
          <p:cNvPr id="8" name="Straight Arrow Connector 7"/>
          <p:cNvCxnSpPr>
            <a:stCxn id="7" idx="1"/>
          </p:cNvCxnSpPr>
          <p:nvPr/>
        </p:nvCxnSpPr>
        <p:spPr>
          <a:xfrm flipH="1" flipV="1">
            <a:off x="1495136" y="4032362"/>
            <a:ext cx="412568" cy="423052"/>
          </a:xfrm>
          <a:prstGeom prst="straightConnector1">
            <a:avLst/>
          </a:prstGeom>
          <a:ln>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3431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2. create </a:t>
            </a:r>
            <a:r>
              <a:rPr lang="en-US" sz="3600" dirty="0"/>
              <a:t>a secret from the web </a:t>
            </a:r>
            <a:r>
              <a:rPr lang="en-US" sz="3600" dirty="0" smtClean="0"/>
              <a:t>app</a:t>
            </a:r>
            <a:endParaRPr lang="en-US" dirty="0"/>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95535" y="1628800"/>
            <a:ext cx="8435009"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9803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2. create </a:t>
            </a:r>
            <a:r>
              <a:rPr lang="en-US" sz="3600" dirty="0"/>
              <a:t>a secret from the web </a:t>
            </a:r>
            <a:r>
              <a:rPr lang="en-US" sz="3600" dirty="0" smtClean="0"/>
              <a:t>app</a:t>
            </a:r>
            <a:endParaRPr lang="en-US" dirty="0"/>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7992888" cy="4809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372200" y="2348880"/>
            <a:ext cx="208823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smtClean="0"/>
              <a:t>Complete the name, value and content type</a:t>
            </a:r>
            <a:endParaRPr lang="en-US" sz="1400" dirty="0"/>
          </a:p>
        </p:txBody>
      </p:sp>
      <p:cxnSp>
        <p:nvCxnSpPr>
          <p:cNvPr id="8" name="Straight Arrow Connector 7"/>
          <p:cNvCxnSpPr>
            <a:stCxn id="7" idx="1"/>
          </p:cNvCxnSpPr>
          <p:nvPr/>
        </p:nvCxnSpPr>
        <p:spPr>
          <a:xfrm flipH="1">
            <a:off x="5508104" y="2610490"/>
            <a:ext cx="864096" cy="98430"/>
          </a:xfrm>
          <a:prstGeom prst="straightConnector1">
            <a:avLst/>
          </a:prstGeom>
          <a:ln>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p:cNvCxnSpPr>
          <p:nvPr/>
        </p:nvCxnSpPr>
        <p:spPr>
          <a:xfrm flipH="1">
            <a:off x="5492080" y="2610490"/>
            <a:ext cx="880120" cy="300045"/>
          </a:xfrm>
          <a:prstGeom prst="straightConnector1">
            <a:avLst/>
          </a:prstGeom>
          <a:ln>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492080" y="2610490"/>
            <a:ext cx="864096" cy="484892"/>
          </a:xfrm>
          <a:prstGeom prst="straightConnector1">
            <a:avLst/>
          </a:prstGeom>
          <a:ln>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1867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2. create </a:t>
            </a:r>
            <a:r>
              <a:rPr lang="en-US" sz="3600" dirty="0"/>
              <a:t>a secret from the web </a:t>
            </a:r>
            <a:r>
              <a:rPr lang="en-US" sz="3600" dirty="0" smtClean="0"/>
              <a:t>app</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968" y="1556793"/>
            <a:ext cx="5029200"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84688" y="2636912"/>
            <a:ext cx="6405068"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265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14350" indent="-514350">
              <a:lnSpc>
                <a:spcPct val="150000"/>
              </a:lnSpc>
            </a:pPr>
            <a:r>
              <a:rPr lang="en-US" sz="3600" dirty="0" smtClean="0"/>
              <a:t>3. create </a:t>
            </a:r>
            <a:r>
              <a:rPr lang="en-US" sz="3600" dirty="0"/>
              <a:t>a secret from cloud shell</a:t>
            </a:r>
          </a:p>
        </p:txBody>
      </p:sp>
      <p:sp>
        <p:nvSpPr>
          <p:cNvPr id="3" name="Content Placeholder 2"/>
          <p:cNvSpPr>
            <a:spLocks noGrp="1"/>
          </p:cNvSpPr>
          <p:nvPr>
            <p:ph sz="quarter" idx="1"/>
          </p:nvPr>
        </p:nvSpPr>
        <p:spPr/>
        <p:txBody>
          <a:bodyPr/>
          <a:lstStyle/>
          <a:p>
            <a:pPr marL="0" indent="0">
              <a:buNone/>
            </a:pPr>
            <a:r>
              <a:rPr lang="en-US" dirty="0" smtClean="0"/>
              <a:t>In azure bash type:</a:t>
            </a:r>
          </a:p>
          <a:p>
            <a:pPr marL="0" indent="0">
              <a:buNone/>
            </a:pPr>
            <a:endParaRPr lang="en-US" dirty="0" smtClean="0"/>
          </a:p>
          <a:p>
            <a:pPr marL="0" indent="0">
              <a:buNone/>
            </a:pPr>
            <a:endParaRPr lang="en-US" dirty="0" smtClean="0"/>
          </a:p>
          <a:p>
            <a:pPr marL="0" indent="0">
              <a:buNone/>
            </a:pPr>
            <a:r>
              <a:rPr lang="en-US" dirty="0" smtClean="0"/>
              <a:t>The new secret will appear next to the existing ones:</a:t>
            </a:r>
            <a:endParaRPr lang="en-US" dirty="0"/>
          </a:p>
        </p:txBody>
      </p:sp>
      <p:sp>
        <p:nvSpPr>
          <p:cNvPr id="6" name="TextBox 5"/>
          <p:cNvSpPr txBox="1"/>
          <p:nvPr/>
        </p:nvSpPr>
        <p:spPr>
          <a:xfrm>
            <a:off x="393264" y="2200775"/>
            <a:ext cx="7992888"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err="1" smtClean="0"/>
              <a:t>az</a:t>
            </a:r>
            <a:r>
              <a:rPr lang="en-US" sz="1200" dirty="0" smtClean="0"/>
              <a:t> </a:t>
            </a:r>
            <a:r>
              <a:rPr lang="en-US" sz="1200" dirty="0" err="1" smtClean="0"/>
              <a:t>keyvault</a:t>
            </a:r>
            <a:r>
              <a:rPr lang="en-US" sz="1200" dirty="0" smtClean="0"/>
              <a:t> secret set --vault-name “</a:t>
            </a:r>
            <a:r>
              <a:rPr lang="en-US" sz="1200" dirty="0" err="1" smtClean="0"/>
              <a:t>MySimpleKeyVaultNat</a:t>
            </a:r>
            <a:r>
              <a:rPr lang="en-US" sz="1200" dirty="0" smtClean="0"/>
              <a:t>" --name “</a:t>
            </a:r>
            <a:r>
              <a:rPr lang="en-US" sz="1200" dirty="0" err="1" smtClean="0"/>
              <a:t>CommandName</a:t>
            </a:r>
            <a:r>
              <a:rPr lang="en-US" sz="1200" dirty="0" smtClean="0"/>
              <a:t>" --value “</a:t>
            </a:r>
            <a:r>
              <a:rPr lang="en-US" sz="1200" dirty="0" err="1" smtClean="0"/>
              <a:t>MyCommandValue</a:t>
            </a:r>
            <a:r>
              <a:rPr lang="en-US" sz="1200" dirty="0" smtClean="0"/>
              <a:t>"</a:t>
            </a:r>
            <a:endParaRPr lang="en-US" sz="12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104" y="3717032"/>
            <a:ext cx="8574732"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994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514350" indent="-514350"/>
            <a:r>
              <a:rPr lang="en-US" sz="2400" dirty="0"/>
              <a:t>4</a:t>
            </a:r>
            <a:r>
              <a:rPr lang="en-US" sz="2400" dirty="0" smtClean="0"/>
              <a:t>.    Create </a:t>
            </a:r>
            <a:r>
              <a:rPr lang="en-US" sz="2400" dirty="0"/>
              <a:t>a script in azure cloud shell to </a:t>
            </a:r>
            <a:r>
              <a:rPr lang="en-US" sz="2400" dirty="0" smtClean="0"/>
              <a:t/>
            </a:r>
            <a:br>
              <a:rPr lang="en-US" sz="2400" dirty="0" smtClean="0"/>
            </a:br>
            <a:r>
              <a:rPr lang="en-US" sz="2400" dirty="0" smtClean="0"/>
              <a:t>retrieve </a:t>
            </a:r>
            <a:r>
              <a:rPr lang="en-US" sz="2400" dirty="0"/>
              <a:t>the secret value for a given name</a:t>
            </a:r>
          </a:p>
        </p:txBody>
      </p:sp>
      <p:sp>
        <p:nvSpPr>
          <p:cNvPr id="3" name="Content Placeholder 2"/>
          <p:cNvSpPr>
            <a:spLocks noGrp="1"/>
          </p:cNvSpPr>
          <p:nvPr>
            <p:ph sz="quarter" idx="1"/>
          </p:nvPr>
        </p:nvSpPr>
        <p:spPr/>
        <p:txBody>
          <a:bodyPr/>
          <a:lstStyle/>
          <a:p>
            <a:pPr marL="0" indent="0">
              <a:buNone/>
            </a:pPr>
            <a:endParaRPr lang="en-US" dirty="0" smtClean="0"/>
          </a:p>
          <a:p>
            <a:pPr marL="0" indent="0">
              <a:buNone/>
            </a:pPr>
            <a:r>
              <a:rPr lang="en-US" dirty="0" smtClean="0"/>
              <a:t>In </a:t>
            </a:r>
            <a:r>
              <a:rPr lang="en-US" dirty="0"/>
              <a:t>azure bash </a:t>
            </a:r>
            <a:r>
              <a:rPr lang="en-US" dirty="0" smtClean="0"/>
              <a:t>type to install the </a:t>
            </a:r>
            <a:r>
              <a:rPr lang="en-US" dirty="0"/>
              <a:t>necessary </a:t>
            </a:r>
            <a:r>
              <a:rPr lang="en-US" dirty="0" smtClean="0"/>
              <a:t>packages:</a:t>
            </a: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5" name="TextBox 4"/>
          <p:cNvSpPr txBox="1"/>
          <p:nvPr/>
        </p:nvSpPr>
        <p:spPr>
          <a:xfrm>
            <a:off x="395536" y="2852936"/>
            <a:ext cx="7992888"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t>pip install azure-identity</a:t>
            </a:r>
            <a:endParaRPr lang="en-US" sz="1600" dirty="0"/>
          </a:p>
        </p:txBody>
      </p:sp>
      <p:sp>
        <p:nvSpPr>
          <p:cNvPr id="6" name="TextBox 5"/>
          <p:cNvSpPr txBox="1"/>
          <p:nvPr/>
        </p:nvSpPr>
        <p:spPr>
          <a:xfrm>
            <a:off x="395536" y="3454575"/>
            <a:ext cx="7992888"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t>pip install azure-</a:t>
            </a:r>
            <a:r>
              <a:rPr lang="en-US" sz="1600" dirty="0" err="1" smtClean="0"/>
              <a:t>keyvault</a:t>
            </a:r>
            <a:r>
              <a:rPr lang="en-US" sz="1600" dirty="0" smtClean="0"/>
              <a:t>-secrets</a:t>
            </a:r>
            <a:endParaRPr lang="en-US" sz="1600" dirty="0"/>
          </a:p>
        </p:txBody>
      </p:sp>
    </p:spTree>
    <p:extLst>
      <p:ext uri="{BB962C8B-B14F-4D97-AF65-F5344CB8AC3E}">
        <p14:creationId xmlns:p14="http://schemas.microsoft.com/office/powerpoint/2010/main" val="852420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514350" indent="-514350"/>
            <a:r>
              <a:rPr lang="en-US" sz="2400" dirty="0"/>
              <a:t>4</a:t>
            </a:r>
            <a:r>
              <a:rPr lang="en-US" sz="2400" dirty="0" smtClean="0"/>
              <a:t>.    Create </a:t>
            </a:r>
            <a:r>
              <a:rPr lang="en-US" sz="2400" dirty="0"/>
              <a:t>a script in azure cloud shell to </a:t>
            </a:r>
            <a:r>
              <a:rPr lang="en-US" sz="2400" dirty="0" smtClean="0"/>
              <a:t/>
            </a:r>
            <a:br>
              <a:rPr lang="en-US" sz="2400" dirty="0" smtClean="0"/>
            </a:br>
            <a:r>
              <a:rPr lang="en-US" sz="2400" dirty="0" smtClean="0"/>
              <a:t>retrieve </a:t>
            </a:r>
            <a:r>
              <a:rPr lang="en-US" sz="2400" dirty="0"/>
              <a:t>the secret value for a given name</a:t>
            </a:r>
          </a:p>
        </p:txBody>
      </p:sp>
      <p:sp>
        <p:nvSpPr>
          <p:cNvPr id="3" name="Content Placeholder 2"/>
          <p:cNvSpPr>
            <a:spLocks noGrp="1"/>
          </p:cNvSpPr>
          <p:nvPr>
            <p:ph sz="quarter" idx="1"/>
          </p:nvPr>
        </p:nvSpPr>
        <p:spPr/>
        <p:txBody>
          <a:bodyPr/>
          <a:lstStyle/>
          <a:p>
            <a:pPr marL="0" indent="0">
              <a:buNone/>
            </a:pPr>
            <a:r>
              <a:rPr lang="en-US" dirty="0" smtClean="0"/>
              <a:t>Then</a:t>
            </a:r>
            <a:r>
              <a:rPr lang="en-US" dirty="0"/>
              <a:t>, create a new python file secrets.py containing the following code to connect to Azure Key Vault and retrieve the a secret:</a:t>
            </a:r>
          </a:p>
          <a:p>
            <a:pPr marL="0" indent="0">
              <a:buNone/>
            </a:pPr>
            <a:endParaRPr lang="en-US" dirty="0" smtClean="0"/>
          </a:p>
          <a:p>
            <a:pPr marL="0" indent="0">
              <a:buNone/>
            </a:pPr>
            <a:endParaRPr lang="en-US" dirty="0"/>
          </a:p>
          <a:p>
            <a:pPr marL="0" indent="0">
              <a:buNone/>
            </a:pPr>
            <a:endParaRPr lang="en-US" dirty="0" smtClean="0"/>
          </a:p>
        </p:txBody>
      </p:sp>
      <p:sp>
        <p:nvSpPr>
          <p:cNvPr id="5" name="TextBox 4"/>
          <p:cNvSpPr txBox="1"/>
          <p:nvPr/>
        </p:nvSpPr>
        <p:spPr>
          <a:xfrm>
            <a:off x="395536" y="2852936"/>
            <a:ext cx="7992888" cy="339323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t>from </a:t>
            </a:r>
            <a:r>
              <a:rPr lang="en-US" sz="1600" dirty="0" err="1" smtClean="0"/>
              <a:t>azure.keyvault.secrets</a:t>
            </a:r>
            <a:r>
              <a:rPr lang="en-US" sz="1600" dirty="0" smtClean="0"/>
              <a:t> import </a:t>
            </a:r>
            <a:r>
              <a:rPr lang="en-US" sz="1600" dirty="0" err="1" smtClean="0"/>
              <a:t>SecretClient</a:t>
            </a:r>
            <a:endParaRPr lang="en-US" sz="1600" dirty="0" smtClean="0"/>
          </a:p>
          <a:p>
            <a:r>
              <a:rPr lang="en-US" sz="1600" dirty="0" smtClean="0"/>
              <a:t>from </a:t>
            </a:r>
            <a:r>
              <a:rPr lang="en-US" sz="1600" dirty="0" err="1" smtClean="0"/>
              <a:t>azure.identity</a:t>
            </a:r>
            <a:r>
              <a:rPr lang="en-US" sz="1600" dirty="0" smtClean="0"/>
              <a:t> import </a:t>
            </a:r>
            <a:r>
              <a:rPr lang="en-US" sz="1600" dirty="0" err="1" smtClean="0"/>
              <a:t>DefaultAzureCredential</a:t>
            </a:r>
            <a:endParaRPr lang="en-US" sz="1600" dirty="0" smtClean="0"/>
          </a:p>
          <a:p>
            <a:endParaRPr lang="en-US" sz="1050" dirty="0" smtClean="0"/>
          </a:p>
          <a:p>
            <a:r>
              <a:rPr lang="en-US" sz="1600" dirty="0" smtClean="0"/>
              <a:t># connect to key vault</a:t>
            </a:r>
            <a:endParaRPr lang="en-US" sz="1600" dirty="0"/>
          </a:p>
          <a:p>
            <a:r>
              <a:rPr lang="en-US" sz="1600" dirty="0" err="1" smtClean="0"/>
              <a:t>keyVaultName</a:t>
            </a:r>
            <a:r>
              <a:rPr lang="en-US" sz="1600" dirty="0" smtClean="0"/>
              <a:t> = "</a:t>
            </a:r>
            <a:r>
              <a:rPr lang="en-US" sz="1600" dirty="0" err="1" smtClean="0"/>
              <a:t>MySimpleKeyVaultNat</a:t>
            </a:r>
            <a:r>
              <a:rPr lang="en-US" sz="1600" dirty="0" smtClean="0"/>
              <a:t>“</a:t>
            </a:r>
          </a:p>
          <a:p>
            <a:r>
              <a:rPr lang="en-US" sz="1600" dirty="0" err="1" smtClean="0"/>
              <a:t>KVUri</a:t>
            </a:r>
            <a:r>
              <a:rPr lang="en-US" sz="1600" dirty="0" smtClean="0"/>
              <a:t> = </a:t>
            </a:r>
            <a:r>
              <a:rPr lang="en-US" sz="1600" dirty="0" err="1" smtClean="0"/>
              <a:t>f"https</a:t>
            </a:r>
            <a:r>
              <a:rPr lang="en-US" sz="1600" dirty="0" smtClean="0"/>
              <a:t>://{</a:t>
            </a:r>
            <a:r>
              <a:rPr lang="en-US" sz="1600" dirty="0" err="1" smtClean="0"/>
              <a:t>keyVaultName</a:t>
            </a:r>
            <a:r>
              <a:rPr lang="en-US" sz="1600" dirty="0" smtClean="0"/>
              <a:t>}.vault.azure.net“</a:t>
            </a:r>
          </a:p>
          <a:p>
            <a:endParaRPr lang="en-US" sz="1600" dirty="0" smtClean="0"/>
          </a:p>
          <a:p>
            <a:r>
              <a:rPr lang="en-US" sz="1600" dirty="0" smtClean="0"/>
              <a:t>credential = </a:t>
            </a:r>
            <a:r>
              <a:rPr lang="en-US" sz="1600" dirty="0" err="1" smtClean="0"/>
              <a:t>DefaultAzureCredential</a:t>
            </a:r>
            <a:r>
              <a:rPr lang="en-US" sz="1600" dirty="0" smtClean="0"/>
              <a:t>()</a:t>
            </a:r>
          </a:p>
          <a:p>
            <a:r>
              <a:rPr lang="en-US" sz="1600" dirty="0" smtClean="0"/>
              <a:t>client = </a:t>
            </a:r>
            <a:r>
              <a:rPr lang="en-US" sz="1600" dirty="0" err="1" smtClean="0"/>
              <a:t>SecretClient</a:t>
            </a:r>
            <a:r>
              <a:rPr lang="en-US" sz="1600" dirty="0" smtClean="0"/>
              <a:t>(</a:t>
            </a:r>
            <a:r>
              <a:rPr lang="en-US" sz="1600" dirty="0" err="1" smtClean="0"/>
              <a:t>vault_url</a:t>
            </a:r>
            <a:r>
              <a:rPr lang="en-US" sz="1600" dirty="0" smtClean="0"/>
              <a:t>=</a:t>
            </a:r>
            <a:r>
              <a:rPr lang="en-US" sz="1600" dirty="0" err="1" smtClean="0"/>
              <a:t>KVUri</a:t>
            </a:r>
            <a:r>
              <a:rPr lang="en-US" sz="1600" dirty="0" smtClean="0"/>
              <a:t>, credential=credential)</a:t>
            </a:r>
          </a:p>
          <a:p>
            <a:endParaRPr lang="en-US" sz="1100" dirty="0"/>
          </a:p>
          <a:p>
            <a:r>
              <a:rPr lang="en-US" sz="1600" dirty="0" smtClean="0"/>
              <a:t>print(</a:t>
            </a:r>
            <a:r>
              <a:rPr lang="en-US" sz="1600" dirty="0" err="1" smtClean="0"/>
              <a:t>f"Retrieving</a:t>
            </a:r>
            <a:r>
              <a:rPr lang="en-US" sz="1600" dirty="0" smtClean="0"/>
              <a:t> your secrets from {</a:t>
            </a:r>
            <a:r>
              <a:rPr lang="en-US" sz="1600" dirty="0" err="1" smtClean="0"/>
              <a:t>keyVaultName</a:t>
            </a:r>
            <a:r>
              <a:rPr lang="en-US" sz="1600" dirty="0" smtClean="0"/>
              <a:t>}.")</a:t>
            </a:r>
          </a:p>
          <a:p>
            <a:r>
              <a:rPr lang="en-US" sz="1600" dirty="0" smtClean="0"/>
              <a:t>name = input("Enter secret name: ") </a:t>
            </a:r>
          </a:p>
          <a:p>
            <a:r>
              <a:rPr lang="en-US" sz="1600" dirty="0" err="1" smtClean="0"/>
              <a:t>secret_id</a:t>
            </a:r>
            <a:r>
              <a:rPr lang="en-US" sz="1600" dirty="0" smtClean="0"/>
              <a:t> = </a:t>
            </a:r>
            <a:r>
              <a:rPr lang="en-US" sz="1600" dirty="0" err="1" smtClean="0"/>
              <a:t>client.get_secret</a:t>
            </a:r>
            <a:r>
              <a:rPr lang="en-US" sz="1600" dirty="0" smtClean="0"/>
              <a:t>(name)</a:t>
            </a:r>
          </a:p>
          <a:p>
            <a:r>
              <a:rPr lang="en-US" sz="1600" dirty="0" smtClean="0"/>
              <a:t>print(</a:t>
            </a:r>
            <a:r>
              <a:rPr lang="en-US" sz="1600" dirty="0" err="1" smtClean="0"/>
              <a:t>f"Your</a:t>
            </a:r>
            <a:r>
              <a:rPr lang="en-US" sz="1600" dirty="0" smtClean="0"/>
              <a:t> secret value is '{</a:t>
            </a:r>
            <a:r>
              <a:rPr lang="en-US" sz="1600" dirty="0" err="1" smtClean="0"/>
              <a:t>secret_id.value</a:t>
            </a:r>
            <a:r>
              <a:rPr lang="en-US" sz="1600" dirty="0" smtClean="0"/>
              <a:t>}'.")</a:t>
            </a:r>
            <a:endParaRPr lang="en-US" sz="1600" dirty="0"/>
          </a:p>
        </p:txBody>
      </p:sp>
    </p:spTree>
    <p:extLst>
      <p:ext uri="{BB962C8B-B14F-4D97-AF65-F5344CB8AC3E}">
        <p14:creationId xmlns:p14="http://schemas.microsoft.com/office/powerpoint/2010/main" val="559740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514350" indent="-514350"/>
            <a:r>
              <a:rPr lang="en-US" sz="2400" dirty="0"/>
              <a:t>4.    Create a script in azure cloud shell to </a:t>
            </a:r>
            <a:br>
              <a:rPr lang="en-US" sz="2400" dirty="0"/>
            </a:br>
            <a:r>
              <a:rPr lang="en-US" sz="2400" dirty="0"/>
              <a:t>retrieve the secret value for a given name</a:t>
            </a:r>
          </a:p>
        </p:txBody>
      </p:sp>
      <p:sp>
        <p:nvSpPr>
          <p:cNvPr id="3" name="Content Placeholder 2"/>
          <p:cNvSpPr>
            <a:spLocks noGrp="1"/>
          </p:cNvSpPr>
          <p:nvPr>
            <p:ph sz="quarter" idx="1"/>
          </p:nvPr>
        </p:nvSpPr>
        <p:spPr/>
        <p:txBody>
          <a:bodyPr/>
          <a:lstStyle/>
          <a:p>
            <a:pPr marL="0" indent="0">
              <a:buNone/>
            </a:pPr>
            <a:endParaRPr lang="en-US" dirty="0" smtClean="0"/>
          </a:p>
          <a:p>
            <a:pPr marL="0" indent="0">
              <a:buNone/>
            </a:pPr>
            <a:endParaRPr lang="en-US" dirty="0" smtClean="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8136904" cy="459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3556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1527048"/>
            <a:ext cx="8503920" cy="5142312"/>
          </a:xfrm>
        </p:spPr>
        <p:txBody>
          <a:bodyPr>
            <a:normAutofit fontScale="92500" lnSpcReduction="20000"/>
          </a:bodyPr>
          <a:lstStyle/>
          <a:p>
            <a:pPr marL="0" indent="0" algn="just">
              <a:buNone/>
            </a:pPr>
            <a:endParaRPr lang="en-US" sz="2000" dirty="0" smtClean="0">
              <a:solidFill>
                <a:schemeClr val="bg2">
                  <a:lumMod val="25000"/>
                </a:schemeClr>
              </a:solidFill>
              <a:latin typeface="+mj-lt"/>
              <a:ea typeface="+mj-ea"/>
              <a:cs typeface="+mj-cs"/>
            </a:endParaRPr>
          </a:p>
          <a:p>
            <a:pPr marL="0" indent="0" algn="just">
              <a:buNone/>
            </a:pPr>
            <a:endParaRPr lang="en-US" sz="2000" dirty="0">
              <a:solidFill>
                <a:schemeClr val="bg2">
                  <a:lumMod val="25000"/>
                </a:schemeClr>
              </a:solidFill>
              <a:latin typeface="+mj-lt"/>
              <a:ea typeface="+mj-ea"/>
              <a:cs typeface="+mj-cs"/>
            </a:endParaRPr>
          </a:p>
          <a:p>
            <a:pPr marL="0" indent="0" algn="just">
              <a:buNone/>
            </a:pPr>
            <a:endParaRPr lang="en-US" sz="2000" dirty="0" smtClean="0">
              <a:solidFill>
                <a:schemeClr val="bg2">
                  <a:lumMod val="25000"/>
                </a:schemeClr>
              </a:solidFill>
              <a:latin typeface="+mj-lt"/>
              <a:ea typeface="+mj-ea"/>
              <a:cs typeface="+mj-cs"/>
            </a:endParaRPr>
          </a:p>
          <a:p>
            <a:pPr marL="0" indent="0" algn="just">
              <a:buNone/>
            </a:pPr>
            <a:endParaRPr lang="en-US" sz="2000" dirty="0">
              <a:solidFill>
                <a:schemeClr val="bg2">
                  <a:lumMod val="25000"/>
                </a:schemeClr>
              </a:solidFill>
              <a:latin typeface="+mj-lt"/>
              <a:ea typeface="+mj-ea"/>
              <a:cs typeface="+mj-cs"/>
            </a:endParaRPr>
          </a:p>
          <a:p>
            <a:pPr marL="0" indent="0" algn="just">
              <a:buNone/>
            </a:pPr>
            <a:endParaRPr lang="en-US" sz="2000" dirty="0" smtClean="0">
              <a:solidFill>
                <a:schemeClr val="bg2">
                  <a:lumMod val="25000"/>
                </a:schemeClr>
              </a:solidFill>
              <a:latin typeface="+mj-lt"/>
              <a:ea typeface="+mj-ea"/>
              <a:cs typeface="+mj-cs"/>
            </a:endParaRPr>
          </a:p>
          <a:p>
            <a:pPr marL="0" indent="0" algn="just">
              <a:buNone/>
            </a:pPr>
            <a:endParaRPr lang="en-US" sz="2000" dirty="0">
              <a:solidFill>
                <a:schemeClr val="bg2">
                  <a:lumMod val="25000"/>
                </a:schemeClr>
              </a:solidFill>
              <a:latin typeface="+mj-lt"/>
              <a:ea typeface="+mj-ea"/>
              <a:cs typeface="+mj-cs"/>
            </a:endParaRPr>
          </a:p>
          <a:p>
            <a:pPr marL="0" indent="0" algn="just">
              <a:buNone/>
            </a:pPr>
            <a:endParaRPr lang="en-US" sz="2000" dirty="0" smtClean="0">
              <a:solidFill>
                <a:schemeClr val="bg2">
                  <a:lumMod val="25000"/>
                </a:schemeClr>
              </a:solidFill>
              <a:latin typeface="+mj-lt"/>
              <a:ea typeface="+mj-ea"/>
              <a:cs typeface="+mj-cs"/>
            </a:endParaRPr>
          </a:p>
          <a:p>
            <a:pPr marL="0" indent="0" algn="just">
              <a:buNone/>
            </a:pPr>
            <a:endParaRPr lang="en-US" sz="2000" dirty="0">
              <a:solidFill>
                <a:schemeClr val="bg2">
                  <a:lumMod val="25000"/>
                </a:schemeClr>
              </a:solidFill>
              <a:latin typeface="+mj-lt"/>
              <a:ea typeface="+mj-ea"/>
              <a:cs typeface="+mj-cs"/>
            </a:endParaRPr>
          </a:p>
          <a:p>
            <a:pPr marL="0" indent="0" algn="just">
              <a:buNone/>
            </a:pPr>
            <a:endParaRPr lang="en-US" sz="2000" dirty="0">
              <a:solidFill>
                <a:schemeClr val="bg2">
                  <a:lumMod val="25000"/>
                </a:schemeClr>
              </a:solidFill>
              <a:latin typeface="+mj-lt"/>
              <a:ea typeface="+mj-ea"/>
              <a:cs typeface="+mj-cs"/>
            </a:endParaRPr>
          </a:p>
          <a:p>
            <a:pPr marL="0" indent="0" algn="just">
              <a:buNone/>
            </a:pPr>
            <a:endParaRPr lang="en-US" sz="2000" dirty="0" smtClean="0">
              <a:solidFill>
                <a:schemeClr val="bg2">
                  <a:lumMod val="25000"/>
                </a:schemeClr>
              </a:solidFill>
              <a:latin typeface="+mj-lt"/>
              <a:ea typeface="+mj-ea"/>
              <a:cs typeface="+mj-cs"/>
            </a:endParaRPr>
          </a:p>
          <a:p>
            <a:pPr marL="0" indent="0" algn="just">
              <a:buNone/>
            </a:pPr>
            <a:endParaRPr lang="en-US" sz="2000" dirty="0">
              <a:solidFill>
                <a:schemeClr val="bg2">
                  <a:lumMod val="25000"/>
                </a:schemeClr>
              </a:solidFill>
              <a:latin typeface="+mj-lt"/>
              <a:ea typeface="+mj-ea"/>
              <a:cs typeface="+mj-cs"/>
            </a:endParaRPr>
          </a:p>
          <a:p>
            <a:pPr marL="0" indent="0" algn="just">
              <a:buNone/>
            </a:pPr>
            <a:r>
              <a:rPr lang="en-US" sz="2000" dirty="0" smtClean="0">
                <a:solidFill>
                  <a:schemeClr val="bg2">
                    <a:lumMod val="25000"/>
                  </a:schemeClr>
                </a:solidFill>
                <a:latin typeface="+mj-lt"/>
                <a:ea typeface="+mj-ea"/>
                <a:cs typeface="+mj-cs"/>
              </a:rPr>
              <a:t>In </a:t>
            </a:r>
            <a:r>
              <a:rPr lang="en-US" sz="2000" dirty="0">
                <a:solidFill>
                  <a:schemeClr val="bg2">
                    <a:lumMod val="25000"/>
                  </a:schemeClr>
                </a:solidFill>
                <a:latin typeface="+mj-lt"/>
                <a:ea typeface="+mj-ea"/>
                <a:cs typeface="+mj-cs"/>
              </a:rPr>
              <a:t>a typical setting, the salt and the password (or its version after key stretching) are concatenated and processed with a cryptographic hash function, and the output hash value (but not the original password) is stored with the salt in a database. Hashing allows for later authentication without keeping and therefore risking exposure of the plaintext password in the event that the authentication data store is compromised.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20" y="0"/>
            <a:ext cx="8911276" cy="4461689"/>
          </a:xfrm>
          <a:prstGeom prst="rect">
            <a:avLst/>
          </a:prstGeom>
        </p:spPr>
      </p:pic>
    </p:spTree>
    <p:extLst>
      <p:ext uri="{BB962C8B-B14F-4D97-AF65-F5344CB8AC3E}">
        <p14:creationId xmlns:p14="http://schemas.microsoft.com/office/powerpoint/2010/main" val="11734587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14350" indent="-514350">
              <a:lnSpc>
                <a:spcPct val="150000"/>
              </a:lnSpc>
            </a:pPr>
            <a:r>
              <a:rPr lang="en-US" sz="3600" dirty="0"/>
              <a:t>5</a:t>
            </a:r>
            <a:r>
              <a:rPr lang="en-US" sz="3600" dirty="0" smtClean="0"/>
              <a:t>. delete </a:t>
            </a:r>
            <a:r>
              <a:rPr lang="en-US" sz="3600" dirty="0"/>
              <a:t>Key Vault</a:t>
            </a:r>
          </a:p>
        </p:txBody>
      </p:sp>
      <p:sp>
        <p:nvSpPr>
          <p:cNvPr id="4" name="Rectangle 3"/>
          <p:cNvSpPr/>
          <p:nvPr/>
        </p:nvSpPr>
        <p:spPr>
          <a:xfrm>
            <a:off x="3388022" y="3175085"/>
            <a:ext cx="2367956" cy="507831"/>
          </a:xfrm>
          <a:prstGeom prst="rect">
            <a:avLst/>
          </a:prstGeom>
        </p:spPr>
        <p:txBody>
          <a:bodyPr wrap="none">
            <a:spAutoFit/>
          </a:bodyPr>
          <a:lstStyle/>
          <a:p>
            <a:pPr marL="514350" indent="-514350">
              <a:lnSpc>
                <a:spcPct val="150000"/>
              </a:lnSpc>
              <a:buFont typeface="+mj-lt"/>
              <a:buAutoNum type="arabicPeriod"/>
            </a:pPr>
            <a:r>
              <a:rPr lang="en-US" dirty="0" smtClean="0"/>
              <a:t>delete Key Vault</a:t>
            </a:r>
            <a:endParaRPr lang="en-US" dirty="0"/>
          </a:p>
        </p:txBody>
      </p:sp>
      <p:pic>
        <p:nvPicPr>
          <p:cNvPr id="9219"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73032" y="1700808"/>
            <a:ext cx="7171376"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25937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14350" indent="-514350">
              <a:lnSpc>
                <a:spcPct val="150000"/>
              </a:lnSpc>
            </a:pPr>
            <a:r>
              <a:rPr lang="en-US" sz="3600" dirty="0"/>
              <a:t>5</a:t>
            </a:r>
            <a:r>
              <a:rPr lang="en-US" sz="3600" dirty="0" smtClean="0"/>
              <a:t>. delete </a:t>
            </a:r>
            <a:r>
              <a:rPr lang="en-US" sz="3600" dirty="0"/>
              <a:t>Key Vault</a:t>
            </a:r>
          </a:p>
        </p:txBody>
      </p:sp>
      <p:sp>
        <p:nvSpPr>
          <p:cNvPr id="4" name="Rectangle 3"/>
          <p:cNvSpPr/>
          <p:nvPr/>
        </p:nvSpPr>
        <p:spPr>
          <a:xfrm>
            <a:off x="3388022" y="3175085"/>
            <a:ext cx="2367956" cy="507831"/>
          </a:xfrm>
          <a:prstGeom prst="rect">
            <a:avLst/>
          </a:prstGeom>
        </p:spPr>
        <p:txBody>
          <a:bodyPr wrap="none">
            <a:spAutoFit/>
          </a:bodyPr>
          <a:lstStyle/>
          <a:p>
            <a:pPr marL="514350" indent="-514350">
              <a:lnSpc>
                <a:spcPct val="150000"/>
              </a:lnSpc>
              <a:buFont typeface="+mj-lt"/>
              <a:buAutoNum type="arabicPeriod"/>
            </a:pPr>
            <a:r>
              <a:rPr lang="en-US" dirty="0" smtClean="0"/>
              <a:t>delete Key Vault</a:t>
            </a:r>
            <a:endParaRPr lang="en-US" dirty="0"/>
          </a:p>
        </p:txBody>
      </p:sp>
      <p:sp>
        <p:nvSpPr>
          <p:cNvPr id="3" name="Content Placeholder 2"/>
          <p:cNvSpPr>
            <a:spLocks noGrp="1"/>
          </p:cNvSpPr>
          <p:nvPr>
            <p:ph sz="quarter"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31" y="1988840"/>
            <a:ext cx="8545549" cy="4189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39961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Multumim</a:t>
            </a:r>
            <a:r>
              <a:rPr lang="en-US" dirty="0" smtClean="0"/>
              <a: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67544" y="1628799"/>
            <a:ext cx="8208912" cy="4617513"/>
          </a:xfrm>
        </p:spPr>
      </p:pic>
    </p:spTree>
    <p:extLst>
      <p:ext uri="{BB962C8B-B14F-4D97-AF65-F5344CB8AC3E}">
        <p14:creationId xmlns:p14="http://schemas.microsoft.com/office/powerpoint/2010/main" val="3112653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4" name="TextBox 3"/>
          <p:cNvSpPr txBox="1"/>
          <p:nvPr/>
        </p:nvSpPr>
        <p:spPr>
          <a:xfrm>
            <a:off x="2699792" y="2050224"/>
            <a:ext cx="6048672" cy="1631216"/>
          </a:xfrm>
          <a:prstGeom prst="rect">
            <a:avLst/>
          </a:prstGeom>
          <a:noFill/>
        </p:spPr>
        <p:txBody>
          <a:bodyPr wrap="square" rtlCol="0">
            <a:spAutoFit/>
          </a:bodyPr>
          <a:lstStyle/>
          <a:p>
            <a:pPr algn="just"/>
            <a:r>
              <a:rPr lang="en-US" sz="2800" dirty="0"/>
              <a:t>iCloud </a:t>
            </a:r>
            <a:r>
              <a:rPr lang="en-US" sz="2800" dirty="0" smtClean="0"/>
              <a:t>security </a:t>
            </a:r>
            <a:r>
              <a:rPr lang="en-US" sz="2800" dirty="0"/>
              <a:t>b</a:t>
            </a:r>
            <a:r>
              <a:rPr lang="en-US" sz="2800" dirty="0" smtClean="0"/>
              <a:t>reach</a:t>
            </a:r>
            <a:endParaRPr lang="en-US" sz="2800" dirty="0"/>
          </a:p>
          <a:p>
            <a:pPr algn="just"/>
            <a:r>
              <a:rPr lang="en-US" dirty="0" smtClean="0"/>
              <a:t>a </a:t>
            </a:r>
            <a:r>
              <a:rPr lang="en-US" dirty="0"/>
              <a:t>number of well-recognized celebrities were “hacked” and their private information including </a:t>
            </a:r>
            <a:r>
              <a:rPr lang="en-US" dirty="0" smtClean="0"/>
              <a:t>pictures and documents stored in the cloud were stolen </a:t>
            </a:r>
            <a:r>
              <a:rPr lang="en-US" dirty="0"/>
              <a:t>and released to the public.</a:t>
            </a:r>
          </a:p>
        </p:txBody>
      </p:sp>
      <p:sp>
        <p:nvSpPr>
          <p:cNvPr id="7" name="TextBox 6"/>
          <p:cNvSpPr txBox="1"/>
          <p:nvPr/>
        </p:nvSpPr>
        <p:spPr>
          <a:xfrm>
            <a:off x="411216" y="4725144"/>
            <a:ext cx="8424936" cy="1261884"/>
          </a:xfrm>
          <a:prstGeom prst="rect">
            <a:avLst/>
          </a:prstGeom>
          <a:noFill/>
        </p:spPr>
        <p:txBody>
          <a:bodyPr wrap="square" rtlCol="0">
            <a:spAutoFit/>
          </a:bodyPr>
          <a:lstStyle/>
          <a:p>
            <a:pPr algn="just"/>
            <a:r>
              <a:rPr lang="en-US" sz="1900" dirty="0">
                <a:solidFill>
                  <a:schemeClr val="bg2">
                    <a:lumMod val="25000"/>
                  </a:schemeClr>
                </a:solidFill>
                <a:latin typeface="+mj-lt"/>
                <a:ea typeface="+mj-ea"/>
                <a:cs typeface="+mj-cs"/>
              </a:rPr>
              <a:t>Potential cause: the unrestricted number of queries </a:t>
            </a:r>
            <a:r>
              <a:rPr lang="en-US" sz="1900" dirty="0" smtClean="0">
                <a:solidFill>
                  <a:schemeClr val="bg2">
                    <a:lumMod val="25000"/>
                  </a:schemeClr>
                </a:solidFill>
                <a:latin typeface="+mj-lt"/>
                <a:ea typeface="+mj-ea"/>
                <a:cs typeface="+mj-cs"/>
              </a:rPr>
              <a:t>for iCloud </a:t>
            </a:r>
            <a:r>
              <a:rPr lang="en-US" sz="1900" dirty="0">
                <a:solidFill>
                  <a:schemeClr val="bg2">
                    <a:lumMod val="25000"/>
                  </a:schemeClr>
                </a:solidFill>
                <a:latin typeface="+mj-lt"/>
                <a:ea typeface="+mj-ea"/>
                <a:cs typeface="+mj-cs"/>
              </a:rPr>
              <a:t>services via the “Find My iPhone” API </a:t>
            </a:r>
            <a:r>
              <a:rPr lang="en-US" sz="1900" dirty="0" smtClean="0">
                <a:solidFill>
                  <a:schemeClr val="bg2">
                    <a:lumMod val="25000"/>
                  </a:schemeClr>
                </a:solidFill>
                <a:latin typeface="+mj-lt"/>
                <a:ea typeface="+mj-ea"/>
                <a:cs typeface="+mj-cs"/>
              </a:rPr>
              <a:t>which can be used to </a:t>
            </a:r>
            <a:r>
              <a:rPr lang="en-US" sz="1900" dirty="0">
                <a:solidFill>
                  <a:schemeClr val="bg2">
                    <a:lumMod val="25000"/>
                  </a:schemeClr>
                </a:solidFill>
                <a:latin typeface="+mj-lt"/>
                <a:ea typeface="+mj-ea"/>
                <a:cs typeface="+mj-cs"/>
              </a:rPr>
              <a:t>guess username and password combinations. This allowed for attackers to have numerous chances to guess password combinations without the fear of being locked </a:t>
            </a:r>
            <a:r>
              <a:rPr lang="en-US" sz="1900" dirty="0" smtClean="0">
                <a:solidFill>
                  <a:schemeClr val="bg2">
                    <a:lumMod val="25000"/>
                  </a:schemeClr>
                </a:solidFill>
                <a:latin typeface="+mj-lt"/>
                <a:ea typeface="+mj-ea"/>
                <a:cs typeface="+mj-cs"/>
              </a:rPr>
              <a:t>out.</a:t>
            </a:r>
            <a:endParaRPr lang="en-US" sz="1900" dirty="0">
              <a:solidFill>
                <a:schemeClr val="bg2">
                  <a:lumMod val="25000"/>
                </a:schemeClr>
              </a:solidFill>
              <a:latin typeface="+mj-lt"/>
              <a:ea typeface="+mj-ea"/>
              <a:cs typeface="+mj-cs"/>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33463" t="8804" r="31100" b="10453"/>
          <a:stretch/>
        </p:blipFill>
        <p:spPr>
          <a:xfrm>
            <a:off x="424218" y="1768110"/>
            <a:ext cx="2016224" cy="2195444"/>
          </a:xfrm>
          <a:prstGeom prst="rect">
            <a:avLst/>
          </a:prstGeom>
        </p:spPr>
      </p:pic>
    </p:spTree>
    <p:extLst>
      <p:ext uri="{BB962C8B-B14F-4D97-AF65-F5344CB8AC3E}">
        <p14:creationId xmlns:p14="http://schemas.microsoft.com/office/powerpoint/2010/main" val="877985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647" y="337339"/>
            <a:ext cx="8534400" cy="758952"/>
          </a:xfrm>
        </p:spPr>
        <p:txBody>
          <a:bodyPr>
            <a:noAutofit/>
          </a:bodyPr>
          <a:lstStyle/>
          <a:p>
            <a:r>
              <a:rPr lang="en-US" sz="2400" dirty="0"/>
              <a:t>As a response Apple has increased its use of the “two step verification” process. </a:t>
            </a:r>
          </a:p>
        </p:txBody>
      </p:sp>
      <p:sp>
        <p:nvSpPr>
          <p:cNvPr id="5" name="TextBox 4"/>
          <p:cNvSpPr txBox="1"/>
          <p:nvPr/>
        </p:nvSpPr>
        <p:spPr>
          <a:xfrm>
            <a:off x="395536" y="1700808"/>
            <a:ext cx="4608512" cy="4524315"/>
          </a:xfrm>
          <a:prstGeom prst="rect">
            <a:avLst/>
          </a:prstGeom>
          <a:noFill/>
        </p:spPr>
        <p:txBody>
          <a:bodyPr wrap="square" rtlCol="0">
            <a:spAutoFit/>
          </a:bodyPr>
          <a:lstStyle/>
          <a:p>
            <a:pPr algn="just"/>
            <a:r>
              <a:rPr lang="en-US" dirty="0" smtClean="0"/>
              <a:t>The </a:t>
            </a:r>
            <a:r>
              <a:rPr lang="en-US" dirty="0"/>
              <a:t>process works </a:t>
            </a:r>
            <a:r>
              <a:rPr lang="en-US" dirty="0" smtClean="0"/>
              <a:t>by adding and </a:t>
            </a:r>
            <a:r>
              <a:rPr lang="en-US" dirty="0"/>
              <a:t>requiring an additional step after a person enters their username and password information on a device they have not used before. </a:t>
            </a:r>
            <a:endParaRPr lang="en-US" dirty="0" smtClean="0"/>
          </a:p>
          <a:p>
            <a:pPr algn="just"/>
            <a:endParaRPr lang="en-US" dirty="0"/>
          </a:p>
          <a:p>
            <a:pPr algn="just"/>
            <a:r>
              <a:rPr lang="en-US" dirty="0" smtClean="0"/>
              <a:t>a </a:t>
            </a:r>
            <a:r>
              <a:rPr lang="en-US" dirty="0"/>
              <a:t>four digit “verification </a:t>
            </a:r>
            <a:r>
              <a:rPr lang="en-US" dirty="0" smtClean="0"/>
              <a:t>code” is </a:t>
            </a:r>
            <a:r>
              <a:rPr lang="en-US" dirty="0"/>
              <a:t>sent to a trusted mobile phone number or via Apple’s Find My iPhone </a:t>
            </a:r>
            <a:r>
              <a:rPr lang="en-US" dirty="0" smtClean="0"/>
              <a:t>app</a:t>
            </a:r>
          </a:p>
          <a:p>
            <a:pPr algn="just"/>
            <a:endParaRPr lang="en-US" dirty="0"/>
          </a:p>
          <a:p>
            <a:pPr algn="just"/>
            <a:r>
              <a:rPr lang="en-US" dirty="0"/>
              <a:t>i</a:t>
            </a:r>
            <a:r>
              <a:rPr lang="en-US" dirty="0" smtClean="0"/>
              <a:t>f </a:t>
            </a:r>
            <a:r>
              <a:rPr lang="en-US" dirty="0"/>
              <a:t>the code is entered incorrectly, or not at all, that person or device is denied access to iCloud and are blocked from making iTunes or App Store </a:t>
            </a:r>
            <a:r>
              <a:rPr lang="en-US" dirty="0" smtClean="0"/>
              <a:t>purchases</a:t>
            </a:r>
          </a:p>
          <a:p>
            <a:pPr algn="just"/>
            <a:endParaRPr lang="en-US" dirty="0"/>
          </a:p>
          <a:p>
            <a:pPr algn="just"/>
            <a:r>
              <a:rPr lang="en-US" dirty="0"/>
              <a:t>t</a:t>
            </a:r>
            <a:r>
              <a:rPr lang="en-US" dirty="0" smtClean="0"/>
              <a:t>he </a:t>
            </a:r>
            <a:r>
              <a:rPr lang="en-US" dirty="0"/>
              <a:t>account can only be recovered using a </a:t>
            </a:r>
            <a:r>
              <a:rPr lang="en-US" dirty="0" smtClean="0"/>
              <a:t>14 digit </a:t>
            </a:r>
            <a:r>
              <a:rPr lang="en-US" dirty="0"/>
              <a:t>recovery </a:t>
            </a:r>
            <a:r>
              <a:rPr lang="en-US" dirty="0" smtClean="0"/>
              <a:t>code</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619686" y="2251022"/>
            <a:ext cx="5472607" cy="3508081"/>
          </a:xfrm>
          <a:prstGeom prst="rect">
            <a:avLst/>
          </a:prstGeom>
        </p:spPr>
      </p:pic>
    </p:spTree>
    <p:extLst>
      <p:ext uri="{BB962C8B-B14F-4D97-AF65-F5344CB8AC3E}">
        <p14:creationId xmlns:p14="http://schemas.microsoft.com/office/powerpoint/2010/main" val="3551915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What is Cloud Security?</a:t>
            </a:r>
            <a:endParaRPr lang="en-US" dirty="0"/>
          </a:p>
        </p:txBody>
      </p:sp>
      <p:sp>
        <p:nvSpPr>
          <p:cNvPr id="4" name="TextBox 3"/>
          <p:cNvSpPr txBox="1"/>
          <p:nvPr/>
        </p:nvSpPr>
        <p:spPr>
          <a:xfrm>
            <a:off x="4644008" y="2996952"/>
            <a:ext cx="4032448" cy="1769715"/>
          </a:xfrm>
          <a:prstGeom prst="rect">
            <a:avLst/>
          </a:prstGeom>
          <a:noFill/>
        </p:spPr>
        <p:txBody>
          <a:bodyPr wrap="square" rtlCol="0">
            <a:spAutoFit/>
          </a:bodyPr>
          <a:lstStyle/>
          <a:p>
            <a:pPr algn="just"/>
            <a:r>
              <a:rPr lang="en-US" sz="1900" dirty="0" smtClean="0">
                <a:solidFill>
                  <a:srgbClr val="0070C0"/>
                </a:solidFill>
              </a:rPr>
              <a:t>Cloud security</a:t>
            </a:r>
            <a:r>
              <a:rPr lang="en-US" dirty="0" smtClean="0"/>
              <a:t>, </a:t>
            </a:r>
            <a:r>
              <a:rPr lang="en-US" dirty="0"/>
              <a:t>also known as cloud computing security, consists of a set </a:t>
            </a:r>
            <a:r>
              <a:rPr lang="en-US" dirty="0" smtClean="0"/>
              <a:t>of policies</a:t>
            </a:r>
            <a:r>
              <a:rPr lang="en-US" dirty="0"/>
              <a:t>, controls, procedures and technologies that work together to protect cloud-based systems, </a:t>
            </a:r>
            <a:r>
              <a:rPr lang="en-US" dirty="0" smtClean="0"/>
              <a:t>data and </a:t>
            </a:r>
            <a:r>
              <a:rPr lang="en-US" dirty="0"/>
              <a:t>infrastructure.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44624"/>
            <a:ext cx="3600400" cy="1981733"/>
          </a:xfrm>
          <a:prstGeom prst="rect">
            <a:avLst/>
          </a:prstGeom>
        </p:spPr>
      </p:pic>
      <p:graphicFrame>
        <p:nvGraphicFramePr>
          <p:cNvPr id="8" name="Diagram 7"/>
          <p:cNvGraphicFramePr/>
          <p:nvPr>
            <p:extLst>
              <p:ext uri="{D42A27DB-BD31-4B8C-83A1-F6EECF244321}">
                <p14:modId xmlns:p14="http://schemas.microsoft.com/office/powerpoint/2010/main" val="3687036310"/>
              </p:ext>
            </p:extLst>
          </p:nvPr>
        </p:nvGraphicFramePr>
        <p:xfrm>
          <a:off x="313228" y="2564904"/>
          <a:ext cx="4104456" cy="29322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7165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private or hybrid?</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176"/>
          <a:stretch/>
        </p:blipFill>
        <p:spPr>
          <a:xfrm>
            <a:off x="107504" y="1556792"/>
            <a:ext cx="9036496" cy="4769291"/>
          </a:xfrm>
          <a:prstGeom prst="rect">
            <a:avLst/>
          </a:prstGeom>
        </p:spPr>
      </p:pic>
    </p:spTree>
    <p:extLst>
      <p:ext uri="{BB962C8B-B14F-4D97-AF65-F5344CB8AC3E}">
        <p14:creationId xmlns:p14="http://schemas.microsoft.com/office/powerpoint/2010/main" val="380628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876" y="723093"/>
            <a:ext cx="3198984" cy="2559187"/>
          </a:xfrm>
          <a:prstGeom prst="rect">
            <a:avLst/>
          </a:prstGeom>
        </p:spPr>
      </p:pic>
      <p:sp>
        <p:nvSpPr>
          <p:cNvPr id="5" name="TextBox 4"/>
          <p:cNvSpPr txBox="1"/>
          <p:nvPr/>
        </p:nvSpPr>
        <p:spPr>
          <a:xfrm>
            <a:off x="4499992" y="1988840"/>
            <a:ext cx="4336160" cy="369332"/>
          </a:xfrm>
          <a:prstGeom prst="rect">
            <a:avLst/>
          </a:prstGeom>
          <a:noFill/>
        </p:spPr>
        <p:txBody>
          <a:bodyPr wrap="square" rtlCol="0">
            <a:spAutoFit/>
          </a:bodyPr>
          <a:lstStyle/>
          <a:p>
            <a:endParaRPr lang="en-US" dirty="0"/>
          </a:p>
        </p:txBody>
      </p:sp>
      <p:sp>
        <p:nvSpPr>
          <p:cNvPr id="6" name="TextBox 5"/>
          <p:cNvSpPr txBox="1"/>
          <p:nvPr/>
        </p:nvSpPr>
        <p:spPr>
          <a:xfrm>
            <a:off x="213048" y="3143534"/>
            <a:ext cx="8656640" cy="3447098"/>
          </a:xfrm>
          <a:prstGeom prst="rect">
            <a:avLst/>
          </a:prstGeom>
          <a:noFill/>
        </p:spPr>
        <p:txBody>
          <a:bodyPr wrap="square" rtlCol="0">
            <a:spAutoFit/>
          </a:bodyPr>
          <a:lstStyle/>
          <a:p>
            <a:pPr algn="just"/>
            <a:r>
              <a:rPr lang="en-US" sz="2000" dirty="0" smtClean="0"/>
              <a:t>Private Cloud offers </a:t>
            </a:r>
            <a:r>
              <a:rPr lang="en-US" sz="2000" dirty="0"/>
              <a:t>a proprietary environment dedicated to a single business </a:t>
            </a:r>
            <a:r>
              <a:rPr lang="en-US" sz="2000" dirty="0" smtClean="0"/>
              <a:t>entity:</a:t>
            </a:r>
          </a:p>
          <a:p>
            <a:pPr algn="just"/>
            <a:endParaRPr lang="en-US" sz="1000" dirty="0" smtClean="0"/>
          </a:p>
          <a:p>
            <a:pPr algn="just"/>
            <a:endParaRPr lang="en-US" sz="1000" dirty="0" smtClean="0"/>
          </a:p>
          <a:p>
            <a:pPr algn="just"/>
            <a:r>
              <a:rPr lang="en-US" dirty="0" smtClean="0"/>
              <a:t>*      a virtual server instance that can be easily scaled up to a higher tier on the go </a:t>
            </a:r>
          </a:p>
          <a:p>
            <a:pPr algn="just"/>
            <a:endParaRPr lang="en-US" sz="700" dirty="0"/>
          </a:p>
          <a:p>
            <a:pPr algn="just"/>
            <a:r>
              <a:rPr lang="en-US" dirty="0" smtClean="0"/>
              <a:t>**    a virtual server instance with fully dedicated hardware resources </a:t>
            </a:r>
          </a:p>
          <a:p>
            <a:pPr algn="just"/>
            <a:endParaRPr lang="en-US" sz="700" dirty="0"/>
          </a:p>
          <a:p>
            <a:pPr algn="just"/>
            <a:r>
              <a:rPr lang="en-US" dirty="0" smtClean="0"/>
              <a:t>*** a private bare metal server with zero virtualization, custom components and         </a:t>
            </a:r>
          </a:p>
          <a:p>
            <a:pPr algn="just"/>
            <a:r>
              <a:rPr lang="en-US" dirty="0" smtClean="0"/>
              <a:t>hardware level control</a:t>
            </a:r>
            <a:endParaRPr lang="ro-RO" dirty="0" smtClean="0"/>
          </a:p>
          <a:p>
            <a:pPr algn="just"/>
            <a:endParaRPr lang="ro-RO" dirty="0"/>
          </a:p>
          <a:p>
            <a:pPr algn="just"/>
            <a:r>
              <a:rPr lang="en-US" dirty="0" smtClean="0"/>
              <a:t>the physical components can be </a:t>
            </a:r>
            <a:r>
              <a:rPr lang="en-US" dirty="0"/>
              <a:t>stored on-premises or at a vendor's </a:t>
            </a:r>
            <a:r>
              <a:rPr lang="en-US" dirty="0" smtClean="0"/>
              <a:t>datacenter</a:t>
            </a:r>
            <a:endParaRPr lang="en-US" dirty="0"/>
          </a:p>
          <a:p>
            <a:r>
              <a:rPr lang="en-US" dirty="0"/>
              <a:t/>
            </a:r>
            <a:br>
              <a:rPr lang="en-US" dirty="0"/>
            </a:br>
            <a:endParaRPr lang="en-US" dirty="0"/>
          </a:p>
        </p:txBody>
      </p:sp>
      <p:sp>
        <p:nvSpPr>
          <p:cNvPr id="7" name="Title 6"/>
          <p:cNvSpPr>
            <a:spLocks noGrp="1"/>
          </p:cNvSpPr>
          <p:nvPr>
            <p:ph type="title"/>
          </p:nvPr>
        </p:nvSpPr>
        <p:spPr>
          <a:xfrm>
            <a:off x="396682" y="457731"/>
            <a:ext cx="8712968" cy="758952"/>
          </a:xfrm>
        </p:spPr>
        <p:txBody>
          <a:bodyPr>
            <a:normAutofit fontScale="90000"/>
          </a:bodyPr>
          <a:lstStyle/>
          <a:p>
            <a:r>
              <a:rPr lang="en-US" sz="2200" dirty="0"/>
              <a:t>for highly confidential files that need </a:t>
            </a:r>
            <a:r>
              <a:rPr lang="en-US" sz="2200" dirty="0" smtClean="0"/>
              <a:t>to be </a:t>
            </a:r>
            <a:r>
              <a:rPr lang="en-US" sz="2200" dirty="0"/>
              <a:t>stored on a cloud platform</a:t>
            </a:r>
            <a:r>
              <a:rPr lang="en-US" dirty="0"/>
              <a:t/>
            </a:r>
            <a:br>
              <a:rPr lang="en-US" dirty="0"/>
            </a:br>
            <a:endParaRPr lang="en-US" dirty="0"/>
          </a:p>
        </p:txBody>
      </p:sp>
    </p:spTree>
    <p:extLst>
      <p:ext uri="{BB962C8B-B14F-4D97-AF65-F5344CB8AC3E}">
        <p14:creationId xmlns:p14="http://schemas.microsoft.com/office/powerpoint/2010/main" val="192003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217" y="404664"/>
            <a:ext cx="8534400" cy="758952"/>
          </a:xfrm>
        </p:spPr>
        <p:txBody>
          <a:bodyPr>
            <a:normAutofit fontScale="90000"/>
          </a:bodyPr>
          <a:lstStyle/>
          <a:p>
            <a:r>
              <a:rPr lang="ro-RO" dirty="0" smtClean="0"/>
              <a:t>Public Cloud</a:t>
            </a:r>
            <a:br>
              <a:rPr lang="ro-RO" dirty="0" smtClean="0"/>
            </a:br>
            <a:endParaRPr lang="en-US"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2649" y="1238426"/>
            <a:ext cx="3829966" cy="3691131"/>
          </a:xfrm>
        </p:spPr>
      </p:pic>
      <p:sp>
        <p:nvSpPr>
          <p:cNvPr id="5" name="Title 6"/>
          <p:cNvSpPr txBox="1">
            <a:spLocks/>
          </p:cNvSpPr>
          <p:nvPr/>
        </p:nvSpPr>
        <p:spPr>
          <a:xfrm>
            <a:off x="142649" y="692696"/>
            <a:ext cx="8712968" cy="758952"/>
          </a:xfrm>
          <a:prstGeom prst="rect">
            <a:avLst/>
          </a:prstGeom>
        </p:spPr>
        <p:txBody>
          <a:bodyPr vert="horz" anchor="b">
            <a:normAutofit fontScale="90000" lnSpcReduction="20000"/>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ro-RO" sz="2200" dirty="0"/>
              <a:t>f</a:t>
            </a:r>
            <a:r>
              <a:rPr lang="en-US" sz="2200" dirty="0" smtClean="0"/>
              <a:t>or</a:t>
            </a:r>
            <a:r>
              <a:rPr lang="ro-RO" sz="2200" dirty="0" smtClean="0"/>
              <a:t> data and resources that are designed for being accesed by the public</a:t>
            </a:r>
            <a:r>
              <a:rPr lang="en-US" dirty="0" smtClean="0"/>
              <a:t/>
            </a:r>
            <a:br>
              <a:rPr lang="en-US" dirty="0" smtClean="0"/>
            </a:br>
            <a:endParaRPr lang="en-US" dirty="0"/>
          </a:p>
        </p:txBody>
      </p:sp>
      <p:sp>
        <p:nvSpPr>
          <p:cNvPr id="7" name="TextBox 6"/>
          <p:cNvSpPr txBox="1"/>
          <p:nvPr/>
        </p:nvSpPr>
        <p:spPr>
          <a:xfrm>
            <a:off x="467544" y="5137043"/>
            <a:ext cx="7992888" cy="923330"/>
          </a:xfrm>
          <a:prstGeom prst="rect">
            <a:avLst/>
          </a:prstGeom>
          <a:noFill/>
        </p:spPr>
        <p:txBody>
          <a:bodyPr wrap="square" rtlCol="0">
            <a:spAutoFit/>
          </a:bodyPr>
          <a:lstStyle/>
          <a:p>
            <a:pPr algn="just"/>
            <a:r>
              <a:rPr lang="en-US" dirty="0"/>
              <a:t>A public cloud is a type of computing in which a service provider makes resources available to the public via the internet. Resources vary by provider but may include storage capabilities, applications or virtual machines.</a:t>
            </a:r>
          </a:p>
        </p:txBody>
      </p:sp>
      <p:sp>
        <p:nvSpPr>
          <p:cNvPr id="8" name="TextBox 7"/>
          <p:cNvSpPr txBox="1"/>
          <p:nvPr/>
        </p:nvSpPr>
        <p:spPr>
          <a:xfrm>
            <a:off x="3659560" y="3083992"/>
            <a:ext cx="5331009" cy="646331"/>
          </a:xfrm>
          <a:prstGeom prst="rect">
            <a:avLst/>
          </a:prstGeom>
          <a:noFill/>
        </p:spPr>
        <p:txBody>
          <a:bodyPr wrap="square" rtlCol="0">
            <a:spAutoFit/>
          </a:bodyPr>
          <a:lstStyle/>
          <a:p>
            <a:pPr algn="just"/>
            <a:r>
              <a:rPr lang="ro-RO" dirty="0" smtClean="0"/>
              <a:t>some </a:t>
            </a:r>
            <a:r>
              <a:rPr lang="en-US" dirty="0" smtClean="0"/>
              <a:t>resources </a:t>
            </a:r>
            <a:r>
              <a:rPr lang="ro-RO" dirty="0" smtClean="0"/>
              <a:t>can be</a:t>
            </a:r>
            <a:r>
              <a:rPr lang="en-US" dirty="0" smtClean="0"/>
              <a:t> </a:t>
            </a:r>
            <a:r>
              <a:rPr lang="en-US" dirty="0"/>
              <a:t>free, </a:t>
            </a:r>
            <a:r>
              <a:rPr lang="ro-RO" dirty="0" smtClean="0"/>
              <a:t>while others may need client </a:t>
            </a:r>
            <a:r>
              <a:rPr lang="en-US" dirty="0" smtClean="0"/>
              <a:t>subscription</a:t>
            </a:r>
            <a:r>
              <a:rPr lang="ro-RO" dirty="0" smtClean="0"/>
              <a:t>s</a:t>
            </a:r>
            <a:r>
              <a:rPr lang="en-US" dirty="0" smtClean="0"/>
              <a:t> </a:t>
            </a:r>
            <a:r>
              <a:rPr lang="en-US" dirty="0"/>
              <a:t>or a pay-per-usage model</a:t>
            </a:r>
          </a:p>
        </p:txBody>
      </p:sp>
      <p:sp>
        <p:nvSpPr>
          <p:cNvPr id="9" name="TextBox 8"/>
          <p:cNvSpPr txBox="1"/>
          <p:nvPr/>
        </p:nvSpPr>
        <p:spPr>
          <a:xfrm>
            <a:off x="3338449" y="1968237"/>
            <a:ext cx="5652120" cy="923330"/>
          </a:xfrm>
          <a:prstGeom prst="rect">
            <a:avLst/>
          </a:prstGeom>
          <a:noFill/>
        </p:spPr>
        <p:txBody>
          <a:bodyPr wrap="square" rtlCol="0">
            <a:spAutoFit/>
          </a:bodyPr>
          <a:lstStyle/>
          <a:p>
            <a:pPr algn="just"/>
            <a:r>
              <a:rPr lang="en-US" dirty="0"/>
              <a:t>Public cloud architecture is completely virtualized, providing an environment where shared resources are leveraged as needed.</a:t>
            </a:r>
          </a:p>
        </p:txBody>
      </p:sp>
    </p:spTree>
    <p:extLst>
      <p:ext uri="{BB962C8B-B14F-4D97-AF65-F5344CB8AC3E}">
        <p14:creationId xmlns:p14="http://schemas.microsoft.com/office/powerpoint/2010/main" val="35451871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359</TotalTime>
  <Words>1281</Words>
  <Application>Microsoft Office PowerPoint</Application>
  <PresentationFormat>On-screen Show (4:3)</PresentationFormat>
  <Paragraphs>141</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Civic</vt:lpstr>
      <vt:lpstr>Cloud Security Fundamentals</vt:lpstr>
      <vt:lpstr>motivation!</vt:lpstr>
      <vt:lpstr>PowerPoint Presentation</vt:lpstr>
      <vt:lpstr>motivation!</vt:lpstr>
      <vt:lpstr>As a response Apple has increased its use of the “two step verification” process. </vt:lpstr>
      <vt:lpstr>                          What is Cloud Security?</vt:lpstr>
      <vt:lpstr>Public, private or hybrid?</vt:lpstr>
      <vt:lpstr>for highly confidential files that need to be stored on a cloud platform </vt:lpstr>
      <vt:lpstr>Public Cloud </vt:lpstr>
      <vt:lpstr>PowerPoint Presentation</vt:lpstr>
      <vt:lpstr>Cloud Cybersecurity major concerns and the technologies developed for prevention</vt:lpstr>
      <vt:lpstr>OAuth example</vt:lpstr>
      <vt:lpstr>Common analogy: the valet key example</vt:lpstr>
      <vt:lpstr>If both services have OAuth implementation</vt:lpstr>
      <vt:lpstr>Limited Access Token</vt:lpstr>
      <vt:lpstr>Cloud Cybersecurity major concerns and the technologies developed for prevention</vt:lpstr>
      <vt:lpstr>Azure Key Vault</vt:lpstr>
      <vt:lpstr>Azure Key Vault</vt:lpstr>
      <vt:lpstr>Azure Key Vault - Steps</vt:lpstr>
      <vt:lpstr>1. Create an Azure Key Vault</vt:lpstr>
      <vt:lpstr>1. Create an Azure Key Vault</vt:lpstr>
      <vt:lpstr>1. Create an Azure Key Vault</vt:lpstr>
      <vt:lpstr>2. create a secret from the web app</vt:lpstr>
      <vt:lpstr>2. create a secret from the web app</vt:lpstr>
      <vt:lpstr>2. create a secret from the web app</vt:lpstr>
      <vt:lpstr>3. create a secret from cloud shell</vt:lpstr>
      <vt:lpstr>4.    Create a script in azure cloud shell to  retrieve the secret value for a given name</vt:lpstr>
      <vt:lpstr>4.    Create a script in azure cloud shell to  retrieve the secret value for a given name</vt:lpstr>
      <vt:lpstr>4.    Create a script in azure cloud shell to  retrieve the secret value for a given name</vt:lpstr>
      <vt:lpstr>5. delete Key Vault</vt:lpstr>
      <vt:lpstr>5. delete Key Vault</vt:lpstr>
      <vt:lpstr>Multumim!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Key Vault</dc:title>
  <dc:creator>Natasa</dc:creator>
  <cp:lastModifiedBy>Natasa</cp:lastModifiedBy>
  <cp:revision>61</cp:revision>
  <dcterms:created xsi:type="dcterms:W3CDTF">2021-01-03T09:18:28Z</dcterms:created>
  <dcterms:modified xsi:type="dcterms:W3CDTF">2021-01-06T09:57:51Z</dcterms:modified>
</cp:coreProperties>
</file>