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80" r:id="rId5"/>
    <p:sldId id="261" r:id="rId6"/>
    <p:sldId id="266" r:id="rId7"/>
    <p:sldId id="262" r:id="rId8"/>
    <p:sldId id="267" r:id="rId9"/>
    <p:sldId id="263" r:id="rId10"/>
    <p:sldId id="264" r:id="rId11"/>
    <p:sldId id="265" r:id="rId12"/>
    <p:sldId id="284" r:id="rId13"/>
    <p:sldId id="281" r:id="rId14"/>
    <p:sldId id="282" r:id="rId15"/>
    <p:sldId id="283" r:id="rId16"/>
    <p:sldId id="277" r:id="rId17"/>
    <p:sldId id="268" r:id="rId18"/>
    <p:sldId id="271" r:id="rId19"/>
    <p:sldId id="279" r:id="rId20"/>
    <p:sldId id="278" r:id="rId21"/>
    <p:sldId id="285" r:id="rId22"/>
    <p:sldId id="286" r:id="rId23"/>
    <p:sldId id="276" r:id="rId24"/>
    <p:sldId id="258" r:id="rId2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0755-B82B-4D4B-B107-99F24ABFF84A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86715-87A4-483C-893F-44FE8AF0C5C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88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88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3639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13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631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7279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53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3B58-D455-4550-B414-F517915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C6A1B-5631-4E0E-90A1-CC663F1F0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35A8-E4C2-4EAD-A74E-45100569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15FAA-6577-4EE8-B4E6-A7E31C0E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04162-6677-473B-8DCC-091D28E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878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D5F5C-5A37-4B05-A51C-6DEB9275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29228-D77A-4A19-A36C-FEC6012D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66D17-015C-45EF-BA5A-F7455AA7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88A6E1-3CEE-449E-9FC7-C34408A7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BFA87-28D8-4E84-BA51-CA943396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52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751605-3562-4AC4-A485-07409147C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4AC2-CE26-42D8-B5F2-BC753DEEC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AAB04-E676-4E6B-B745-490F749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4CB3C-57E6-4E9E-BCC7-FDAD5E51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7BBF0-01CC-403C-BC81-31D89E3F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480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EA20B-CD61-4376-9EBA-CC923CE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E3469-022A-42EB-B23E-656D6B66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EA34D-9ED1-4E12-B4F3-950C3135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682FF-CADA-4FD1-A712-3E811DF0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B84C8-CDDE-4595-A670-F8600E87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75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35305-1C1E-4429-88AF-C08547DD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460879-53D2-4D57-A4FC-935D3BD7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25724-778B-406B-BFB7-324E62E5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9C94C-58B5-44F1-97BF-63874111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C35CF-B336-4674-9D24-CF515F9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6022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B60B-8CAE-47BE-B971-AA6DEEFC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27EA6-A37D-48BC-8FF1-F4A0B891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A813C2-5A11-4763-9CF8-D2499B5F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C33722-A21A-4642-AC66-3494EC16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6BF5F-1CBA-4F4E-8B52-7090B381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EB8E9-23B3-43AE-9225-DA897A6A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489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D5D53-CE47-40CC-A674-74BD1249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8D3409-BD29-48B1-897A-3B9787AB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FE50F-7F0F-4A50-9BD6-84F1122D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956489-F06E-4D67-96EB-8093867B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CD6CBD-953D-463D-944F-3F643031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CFD2C1-3A73-45C1-A9E4-C851CD58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FF72B-C8AC-43C6-8358-01CBE8B2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0AF0F5-DCFB-4D29-8264-6D56F186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12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3618C-2465-4996-A631-36C4580E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C745FC-9428-4E76-A5CB-101C14D2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001A83-0D43-41B0-B3EF-3DF3D37B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5F0647-DDA4-4702-817A-3F17146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07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E810AB-B581-444E-B2FC-C95AFAB9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BA4B0B-4CCE-4092-890C-A9E54770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0C6694-6689-4878-8E7E-71842CD3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408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220B0-C7A4-4826-821E-B41A030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2FE3-8916-4B04-BADC-F1CDBFC1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6960E4-7B5E-4D20-A01B-430F77E33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E761C-85D7-4A45-9C3A-21139B06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A2A23-11FD-4D97-8359-B5462754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5424B-6176-4613-AA02-F0D1FCBB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610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B2CB-14DB-4279-BA6F-9CA91D7A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1696E2-F413-4DF7-911A-BA74547A5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A0DB3-7B33-4B3D-BB86-2D45B214C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CFD91-0F7A-4A5F-B33D-1AC36838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72B10F-FB5A-4DC5-91A0-CF30858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B49C8-ACFD-485F-8CA9-059C877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D6EA9-FC72-4E30-ADC8-7EDC46B5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962CA-766A-4E1E-B994-4246C9DB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B80F7-9BED-4E8D-8146-1CB849E5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D86BF-05FA-4D67-8B42-D48D7220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44F33-DB96-4358-8A29-091414A99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03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6" name="Google Shape;144;p19">
            <a:extLst>
              <a:ext uri="{FF2B5EF4-FFF2-40B4-BE49-F238E27FC236}">
                <a16:creationId xmlns:a16="http://schemas.microsoft.com/office/drawing/2014/main" id="{A1E8BAA8-CFB2-4407-B43B-633B5F365EE9}"/>
              </a:ext>
            </a:extLst>
          </p:cNvPr>
          <p:cNvSpPr txBox="1">
            <a:spLocks noGrp="1"/>
          </p:cNvSpPr>
          <p:nvPr/>
        </p:nvSpPr>
        <p:spPr>
          <a:xfrm>
            <a:off x="838200" y="762000"/>
            <a:ext cx="10515600" cy="32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3195" marR="541655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МІНІСТЕРСТВО ОСВІТИ І НАУКИ УКРАЇНИ</a:t>
            </a:r>
            <a:br>
              <a:rPr lang="uk-UA" sz="700" b="0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ЧЕРНІВЕЦЬКИЙ НАЦІОНАЛЬНИЙ УНІВЕРСИТЕТ ІМЕНІ ЮРІЯ ФЕДЬКОВИЧА</a:t>
            </a:r>
            <a:br>
              <a:rPr lang="uk-UA" sz="700" b="1" dirty="0"/>
            </a:br>
            <a:r>
              <a:rPr lang="uk-UA" sz="1600" b="1" i="0" u="sng" dirty="0">
                <a:latin typeface="Times New Roman"/>
                <a:ea typeface="Times New Roman"/>
                <a:cs typeface="Times New Roman"/>
                <a:sym typeface="Times New Roman"/>
              </a:rPr>
              <a:t>ІНСТИТУТ ФІЗИКО-ТЕХНІЧНИХ ТА КОМП’ЮТЕРНИХ НАУК</a:t>
            </a:r>
            <a:br>
              <a:rPr lang="uk-UA" sz="700" b="0" dirty="0"/>
            </a:b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(ПОВНА НАЗВА ІНСТИТУТУ/ФАКУЛЬТЕТУ)</a:t>
            </a:r>
            <a:br>
              <a:rPr lang="uk-UA" sz="700" b="0" dirty="0"/>
            </a:br>
            <a:br>
              <a:rPr lang="uk-UA" sz="700" b="0" dirty="0"/>
            </a:br>
            <a:r>
              <a:rPr lang="uk-UA" sz="1600" b="1" i="0" u="sng" dirty="0">
                <a:latin typeface="Times New Roman"/>
                <a:ea typeface="Times New Roman"/>
                <a:cs typeface="Times New Roman"/>
                <a:sym typeface="Times New Roman"/>
              </a:rPr>
              <a:t>КАФЕДРА КОМП’ЮТЕРНИХ НАУК</a:t>
            </a:r>
            <a:br>
              <a:rPr lang="uk-UA" sz="700" b="0" dirty="0"/>
            </a:b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(ПОВНА НАЗВА КАФЕДРИ)</a:t>
            </a:r>
            <a:br>
              <a:rPr lang="uk-UA" sz="700" b="0" dirty="0"/>
            </a:br>
            <a:br>
              <a:rPr lang="uk-UA" sz="700" b="0" dirty="0"/>
            </a:br>
            <a:br>
              <a:rPr lang="uk-UA" sz="700" b="0" dirty="0"/>
            </a:br>
            <a:r>
              <a:rPr lang="uk-UA" sz="2000" b="1" dirty="0">
                <a:latin typeface="Times New Roman"/>
                <a:cs typeface="Times New Roman"/>
                <a:sym typeface="Times New Roman"/>
              </a:rPr>
              <a:t>СИСТЕМА УПРАВЛІННЯ ПРОЄКТАМИ ТА КОМАНДНОЮ РОБОТОЮ</a:t>
            </a:r>
            <a:br>
              <a:rPr lang="uk-UA" sz="700" b="0" dirty="0"/>
            </a:br>
            <a:br>
              <a:rPr lang="uk-UA" sz="700" b="0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</a:t>
            </a:r>
            <a:br>
              <a:rPr lang="uk-UA" sz="700" b="1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РІВЕНЬ ВИЩОЇ ОСВІТИ - ПЕРШИЙ (БАКАЛАВРСЬКИЙ)</a:t>
            </a:r>
            <a:br>
              <a:rPr lang="uk-UA" sz="800" b="0" dirty="0"/>
            </a:br>
            <a:br>
              <a:rPr lang="uk-UA" sz="800" dirty="0"/>
            </a:br>
            <a:endParaRPr sz="1000" dirty="0"/>
          </a:p>
        </p:txBody>
      </p:sp>
      <p:sp>
        <p:nvSpPr>
          <p:cNvPr id="7" name="Google Shape;145;p19">
            <a:extLst>
              <a:ext uri="{FF2B5EF4-FFF2-40B4-BE49-F238E27FC236}">
                <a16:creationId xmlns:a16="http://schemas.microsoft.com/office/drawing/2014/main" id="{8E66A3F5-ECC3-486C-82E0-3221C9B27D1E}"/>
              </a:ext>
            </a:extLst>
          </p:cNvPr>
          <p:cNvSpPr txBox="1">
            <a:spLocks noGrp="1"/>
          </p:cNvSpPr>
          <p:nvPr/>
        </p:nvSpPr>
        <p:spPr>
          <a:xfrm>
            <a:off x="7137400" y="4162610"/>
            <a:ext cx="5181600" cy="200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uk-UA" sz="2000" b="1" i="1" dirty="0"/>
              <a:t>Виконав: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dirty="0"/>
              <a:t>Студент </a:t>
            </a:r>
            <a:r>
              <a:rPr lang="en-US" sz="2000" dirty="0"/>
              <a:t>3</a:t>
            </a:r>
            <a:r>
              <a:rPr lang="uk-UA" sz="2000" dirty="0"/>
              <a:t> курсу, </a:t>
            </a:r>
            <a:r>
              <a:rPr lang="en-US" sz="2000" dirty="0"/>
              <a:t>3</a:t>
            </a:r>
            <a:r>
              <a:rPr lang="uk-UA" sz="2000" dirty="0"/>
              <a:t>44</a:t>
            </a:r>
            <a:r>
              <a:rPr lang="en-US" sz="2000" dirty="0"/>
              <a:t>-A</a:t>
            </a:r>
            <a:r>
              <a:rPr lang="uk-UA" sz="2000" dirty="0"/>
              <a:t> групи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b="1" dirty="0"/>
              <a:t>Андронік Веніамін Ігорович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b="1" i="1" dirty="0"/>
              <a:t>Керівник: </a:t>
            </a:r>
            <a:r>
              <a:rPr lang="ru-RU" sz="2000" b="1" i="1" dirty="0"/>
              <a:t>ассистент </a:t>
            </a:r>
            <a:r>
              <a:rPr lang="uk-UA" sz="2000" b="1" dirty="0" err="1"/>
              <a:t>Ватаманіца</a:t>
            </a:r>
            <a:r>
              <a:rPr lang="uk-UA" sz="2000" b="1" dirty="0"/>
              <a:t> Едгар Вадимович</a:t>
            </a:r>
            <a:endParaRPr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161FC4AB-2796-4408-AD83-195329D33370}"/>
              </a:ext>
            </a:extLst>
          </p:cNvPr>
          <p:cNvSpPr txBox="1"/>
          <p:nvPr/>
        </p:nvSpPr>
        <p:spPr>
          <a:xfrm>
            <a:off x="3505200" y="6362065"/>
            <a:ext cx="5181600" cy="4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uk-UA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Чернівці - 202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92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3074" name="Picture 2" descr="Пример проекта в Jira">
            <a:extLst>
              <a:ext uri="{FF2B5EF4-FFF2-40B4-BE49-F238E27FC236}">
                <a16:creationId xmlns:a16="http://schemas.microsoft.com/office/drawing/2014/main" id="{47732C16-EB35-461C-BE56-750DF9A9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93980"/>
            <a:ext cx="9258300" cy="4670042"/>
          </a:xfrm>
          <a:prstGeom prst="roundRect">
            <a:avLst>
              <a:gd name="adj" fmla="val 32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8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46;p34">
            <a:extLst>
              <a:ext uri="{FF2B5EF4-FFF2-40B4-BE49-F238E27FC236}">
                <a16:creationId xmlns:a16="http://schemas.microsoft.com/office/drawing/2014/main" id="{CDDAFE37-ACB5-4A92-8677-4D4C7F565A84}"/>
              </a:ext>
            </a:extLst>
          </p:cNvPr>
          <p:cNvSpPr txBox="1">
            <a:spLocks noGrp="1"/>
          </p:cNvSpPr>
          <p:nvPr/>
        </p:nvSpPr>
        <p:spPr>
          <a:xfrm>
            <a:off x="420585" y="1381125"/>
            <a:ext cx="9390165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uk-UA" sz="4800" b="1" i="0" dirty="0"/>
              <a:t>СТЕК ВИКОРИСТАНИХ ТЕХНОЛОГІЙ</a:t>
            </a:r>
            <a:endParaRPr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BEDFA-36BC-4D58-A930-190A15C3CD8B}"/>
              </a:ext>
            </a:extLst>
          </p:cNvPr>
          <p:cNvSpPr txBox="1"/>
          <p:nvPr/>
        </p:nvSpPr>
        <p:spPr>
          <a:xfrm>
            <a:off x="862873" y="2844105"/>
            <a:ext cx="9117881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NODE.JS</a:t>
            </a:r>
            <a:r>
              <a:rPr lang="uk-UA" sz="2800" b="1" dirty="0">
                <a:solidFill>
                  <a:schemeClr val="bg1"/>
                </a:solidFill>
              </a:rPr>
              <a:t> – МОВА ПРОГРАМУВАННЯ </a:t>
            </a:r>
            <a:r>
              <a:rPr lang="en-US" sz="2800" b="1" dirty="0">
                <a:solidFill>
                  <a:schemeClr val="bg1"/>
                </a:solidFill>
              </a:rPr>
              <a:t>BACK-END</a:t>
            </a:r>
            <a:r>
              <a:rPr lang="uk-UA" sz="2800" b="1" dirty="0">
                <a:solidFill>
                  <a:schemeClr val="bg1"/>
                </a:solidFill>
              </a:rPr>
              <a:t> ЧАСТИНИ</a:t>
            </a: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MYSQL – </a:t>
            </a:r>
            <a:r>
              <a:rPr lang="uk-UA" sz="2800" b="1" dirty="0">
                <a:solidFill>
                  <a:schemeClr val="bg1"/>
                </a:solidFill>
              </a:rPr>
              <a:t>ДЛЯ ЗБЕРІГАННЯ І ОБРОБКИ ДАНИХ</a:t>
            </a:r>
            <a:endParaRPr lang="ru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6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Діаграма бази даних </a:t>
            </a:r>
            <a:r>
              <a:rPr lang="en-US" sz="3200" b="1" dirty="0">
                <a:solidFill>
                  <a:schemeClr val="bg1"/>
                </a:solidFill>
              </a:rPr>
              <a:t>WorkWave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76272-B22B-4845-8F0C-5667088AF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2" y="1262309"/>
            <a:ext cx="6792434" cy="5293850"/>
          </a:xfrm>
          <a:prstGeom prst="roundRect">
            <a:avLst>
              <a:gd name="adj" fmla="val 1742"/>
            </a:avLst>
          </a:prstGeom>
        </p:spPr>
      </p:pic>
    </p:spTree>
    <p:extLst>
      <p:ext uri="{BB962C8B-B14F-4D97-AF65-F5344CB8AC3E}">
        <p14:creationId xmlns:p14="http://schemas.microsoft.com/office/powerpoint/2010/main" val="228714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Процес створення користувача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E716F-2E31-4472-8F73-76B1B2201090}"/>
              </a:ext>
            </a:extLst>
          </p:cNvPr>
          <p:cNvSpPr txBox="1"/>
          <p:nvPr/>
        </p:nvSpPr>
        <p:spPr>
          <a:xfrm>
            <a:off x="316054" y="1928634"/>
            <a:ext cx="25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1. Шифрування пароля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D7D607-8BFA-4517-B46A-249F6C1C5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2" b="22561"/>
          <a:stretch/>
        </p:blipFill>
        <p:spPr>
          <a:xfrm>
            <a:off x="3064633" y="1790117"/>
            <a:ext cx="3857625" cy="600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5A627F-97F3-4ED2-99F1-2DC8004B2D35}"/>
              </a:ext>
            </a:extLst>
          </p:cNvPr>
          <p:cNvSpPr txBox="1"/>
          <p:nvPr/>
        </p:nvSpPr>
        <p:spPr>
          <a:xfrm>
            <a:off x="3813856" y="2757902"/>
            <a:ext cx="332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2. Додавання користувача в БД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CB7B1F-6416-4A27-9439-EFB971BA29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74" b="7900"/>
          <a:stretch/>
        </p:blipFill>
        <p:spPr>
          <a:xfrm>
            <a:off x="7298785" y="2423771"/>
            <a:ext cx="4010025" cy="1136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DF3A7-6238-4611-9C2D-AB6C770DDE88}"/>
              </a:ext>
            </a:extLst>
          </p:cNvPr>
          <p:cNvSpPr txBox="1"/>
          <p:nvPr/>
        </p:nvSpPr>
        <p:spPr>
          <a:xfrm>
            <a:off x="316054" y="3808927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3. Створення</a:t>
            </a:r>
            <a:r>
              <a:rPr lang="en-US" b="1" dirty="0">
                <a:solidFill>
                  <a:schemeClr val="bg1"/>
                </a:solidFill>
              </a:rPr>
              <a:t> JWT</a:t>
            </a:r>
            <a:r>
              <a:rPr lang="uk-UA" b="1" dirty="0">
                <a:solidFill>
                  <a:schemeClr val="bg1"/>
                </a:solidFill>
              </a:rPr>
              <a:t> токена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6E9AD6-0971-4883-B6A0-904170A1A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71" y="3560113"/>
            <a:ext cx="3324225" cy="1000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869596-A529-48EA-80CD-2E67D8FBF895}"/>
              </a:ext>
            </a:extLst>
          </p:cNvPr>
          <p:cNvSpPr txBox="1"/>
          <p:nvPr/>
        </p:nvSpPr>
        <p:spPr>
          <a:xfrm>
            <a:off x="3750986" y="4927725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4. Повернення відповіді на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uk-UA" b="1" dirty="0">
                <a:solidFill>
                  <a:schemeClr val="bg1"/>
                </a:solidFill>
              </a:rPr>
              <a:t>, без пароля (для безпеки)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7B9475C-777E-47FF-B48F-3E2711438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5211" y="4584897"/>
            <a:ext cx="3324225" cy="158115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41A171-0C54-4D67-A021-C5120658C3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94"/>
          <a:stretch/>
        </p:blipFill>
        <p:spPr>
          <a:xfrm>
            <a:off x="7561239" y="374180"/>
            <a:ext cx="4187090" cy="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Процес авторизації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76947D5-B6F6-46B4-80C3-CFD6746D72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4"/>
          <a:stretch/>
        </p:blipFill>
        <p:spPr>
          <a:xfrm>
            <a:off x="7561239" y="374180"/>
            <a:ext cx="4187090" cy="73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BE9BB5-486C-4F73-8683-603C38D5967C}"/>
              </a:ext>
            </a:extLst>
          </p:cNvPr>
          <p:cNvSpPr txBox="1"/>
          <p:nvPr/>
        </p:nvSpPr>
        <p:spPr>
          <a:xfrm>
            <a:off x="158028" y="1786591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1. Знаходження та перевірка наявності користувача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956C6-830A-4496-94D7-87248A72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778" y="1792941"/>
            <a:ext cx="7544990" cy="5068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23F417-FA58-45D2-BDF5-9A2A683442EC}"/>
              </a:ext>
            </a:extLst>
          </p:cNvPr>
          <p:cNvSpPr txBox="1"/>
          <p:nvPr/>
        </p:nvSpPr>
        <p:spPr>
          <a:xfrm>
            <a:off x="158027" y="2590712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2. Перевірка валідності введеного пароля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D5AA52-1AFD-48F7-9824-E8283158D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580" y="2578549"/>
            <a:ext cx="7965188" cy="5817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BF58F7-43AB-4BDE-82A0-DC8D21042973}"/>
              </a:ext>
            </a:extLst>
          </p:cNvPr>
          <p:cNvSpPr txBox="1"/>
          <p:nvPr/>
        </p:nvSpPr>
        <p:spPr>
          <a:xfrm>
            <a:off x="158027" y="3875509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3. Створення</a:t>
            </a:r>
            <a:r>
              <a:rPr lang="en-US" b="1" dirty="0">
                <a:solidFill>
                  <a:schemeClr val="bg1"/>
                </a:solidFill>
              </a:rPr>
              <a:t> JWT</a:t>
            </a:r>
            <a:r>
              <a:rPr lang="uk-UA" b="1" dirty="0">
                <a:solidFill>
                  <a:schemeClr val="bg1"/>
                </a:solidFill>
              </a:rPr>
              <a:t> токена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D1E74F-678C-4274-B06C-1E440C67C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371" y="3560113"/>
            <a:ext cx="3324225" cy="10001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07DD6C-107C-401A-9439-47038A12EBC7}"/>
              </a:ext>
            </a:extLst>
          </p:cNvPr>
          <p:cNvSpPr txBox="1"/>
          <p:nvPr/>
        </p:nvSpPr>
        <p:spPr>
          <a:xfrm>
            <a:off x="158027" y="5226135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4. Повернення відповіді на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uk-UA" b="1" dirty="0">
                <a:solidFill>
                  <a:schemeClr val="bg1"/>
                </a:solidFill>
              </a:rPr>
              <a:t>, без пароля (для безпеки)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8559565-280E-44DD-88D2-1469D37CE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949" y="4875020"/>
            <a:ext cx="3324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Перевірка авторизації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88D64D-17F7-4445-9731-E63E4C30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21" y="1391575"/>
            <a:ext cx="5600700" cy="819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44E39B-9294-4FF2-A37A-863C78DECB0E}"/>
              </a:ext>
            </a:extLst>
          </p:cNvPr>
          <p:cNvSpPr txBox="1"/>
          <p:nvPr/>
        </p:nvSpPr>
        <p:spPr>
          <a:xfrm>
            <a:off x="316054" y="1616484"/>
            <a:ext cx="23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Реалізації</a:t>
            </a:r>
            <a:r>
              <a:rPr lang="en-US" b="1" dirty="0">
                <a:solidFill>
                  <a:schemeClr val="bg1"/>
                </a:solidFill>
              </a:rPr>
              <a:t> end-points</a:t>
            </a:r>
            <a:endParaRPr lang="ru-UA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1CE91-34BB-43EE-BDD2-F12E45647E40}"/>
              </a:ext>
            </a:extLst>
          </p:cNvPr>
          <p:cNvSpPr txBox="1"/>
          <p:nvPr/>
        </p:nvSpPr>
        <p:spPr>
          <a:xfrm>
            <a:off x="316054" y="3190533"/>
            <a:ext cx="238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Реалізація перевірки</a:t>
            </a:r>
          </a:p>
          <a:p>
            <a:r>
              <a:rPr lang="uk-UA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custom middleware</a:t>
            </a:r>
            <a:r>
              <a:rPr lang="uk-UA" b="1" dirty="0">
                <a:solidFill>
                  <a:schemeClr val="bg1"/>
                </a:solidFill>
              </a:rPr>
              <a:t>)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187B3C4-DF5E-4CFA-A4E1-E9DDCDC12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521" y="2603697"/>
            <a:ext cx="5934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FCBBE-5E26-4FC7-962A-8A3A7D300E22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План розвитку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9138-AA44-4738-8587-03F2C7BF643C}"/>
              </a:ext>
            </a:extLst>
          </p:cNvPr>
          <p:cNvSpPr txBox="1"/>
          <p:nvPr/>
        </p:nvSpPr>
        <p:spPr>
          <a:xfrm>
            <a:off x="1492282" y="2388205"/>
            <a:ext cx="5981317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Розробка користувацького інтерфейса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Додавання світлої теми застосунку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Інтеграція з додатковими інструментами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Поліпшення користувацького досвіду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Додавання мобільного додатку</a:t>
            </a:r>
            <a:endParaRPr lang="ru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7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72;p38">
            <a:extLst>
              <a:ext uri="{FF2B5EF4-FFF2-40B4-BE49-F238E27FC236}">
                <a16:creationId xmlns:a16="http://schemas.microsoft.com/office/drawing/2014/main" id="{80077758-0E7D-47CA-969E-DAD9F3ED75AE}"/>
              </a:ext>
            </a:extLst>
          </p:cNvPr>
          <p:cNvSpPr txBox="1">
            <a:spLocks noGrp="1"/>
          </p:cNvSpPr>
          <p:nvPr/>
        </p:nvSpPr>
        <p:spPr>
          <a:xfrm>
            <a:off x="709712" y="365760"/>
            <a:ext cx="10258226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uk-UA" sz="7200" b="1" dirty="0"/>
              <a:t>ПРИКЛАДИ РОБОТИ</a:t>
            </a:r>
            <a:br>
              <a:rPr lang="uk-UA" sz="7200" b="1" dirty="0"/>
            </a:br>
            <a:r>
              <a:rPr lang="uk-UA" sz="7200" b="1" dirty="0"/>
              <a:t>СИСТЕМИ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69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3302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REGISTRATION</a:t>
            </a:r>
            <a:endParaRPr lang="ru-UA" sz="4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6EDC81-A49A-49B5-A588-A31FA48F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38" y="372885"/>
            <a:ext cx="7775372" cy="5887872"/>
          </a:xfrm>
          <a:prstGeom prst="roundRect">
            <a:avLst>
              <a:gd name="adj" fmla="val 3893"/>
            </a:avLst>
          </a:prstGeom>
        </p:spPr>
      </p:pic>
    </p:spTree>
    <p:extLst>
      <p:ext uri="{BB962C8B-B14F-4D97-AF65-F5344CB8AC3E}">
        <p14:creationId xmlns:p14="http://schemas.microsoft.com/office/powerpoint/2010/main" val="37955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153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LOGIN</a:t>
            </a:r>
            <a:endParaRPr lang="ru-UA" sz="4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38FEC7-57BD-4CB3-9EBB-EBA091C7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3" y="250228"/>
            <a:ext cx="7760044" cy="6186678"/>
          </a:xfrm>
          <a:prstGeom prst="roundRect">
            <a:avLst>
              <a:gd name="adj" fmla="val 4403"/>
            </a:avLst>
          </a:prstGeom>
        </p:spPr>
      </p:pic>
    </p:spTree>
    <p:extLst>
      <p:ext uri="{BB962C8B-B14F-4D97-AF65-F5344CB8AC3E}">
        <p14:creationId xmlns:p14="http://schemas.microsoft.com/office/powerpoint/2010/main" val="22346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E238-A824-44A6-BE0E-12A6361854DE}"/>
              </a:ext>
            </a:extLst>
          </p:cNvPr>
          <p:cNvSpPr txBox="1"/>
          <p:nvPr/>
        </p:nvSpPr>
        <p:spPr>
          <a:xfrm>
            <a:off x="3676650" y="3114675"/>
            <a:ext cx="79486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Система управління проєктами, що дозволяє командам ефективно планувати, організовувати та контролювати робочі процеси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28E88C-D833-4E4A-A8C8-EC84DE4B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2" y="874475"/>
            <a:ext cx="5772148" cy="13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8192270" y="2069756"/>
            <a:ext cx="3867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зареєстрований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користувач</a:t>
            </a:r>
            <a:r>
              <a:rPr lang="ru-RU" sz="3200" b="1" dirty="0">
                <a:solidFill>
                  <a:schemeClr val="bg1"/>
                </a:solidFill>
              </a:rPr>
              <a:t>, я хочу </a:t>
            </a:r>
            <a:r>
              <a:rPr lang="ru-RU" sz="3200" b="1" dirty="0" err="1">
                <a:solidFill>
                  <a:schemeClr val="bg1"/>
                </a:solidFill>
              </a:rPr>
              <a:t>получити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всі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робочі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елементи</a:t>
            </a:r>
            <a:r>
              <a:rPr lang="ru-RU" sz="3200" b="1" dirty="0">
                <a:solidFill>
                  <a:schemeClr val="bg1"/>
                </a:solidFill>
              </a:rPr>
              <a:t> поточного </a:t>
            </a:r>
            <a:r>
              <a:rPr lang="ru-RU" sz="3200" b="1" dirty="0" err="1">
                <a:solidFill>
                  <a:schemeClr val="bg1"/>
                </a:solidFill>
              </a:rPr>
              <a:t>проєкту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7CD0E-7B5E-4FB3-A954-7B8CD9FA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86523"/>
            <a:ext cx="7294866" cy="58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8192270" y="2069756"/>
            <a:ext cx="3867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зареєстрований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користувач</a:t>
            </a:r>
            <a:r>
              <a:rPr lang="ru-RU" sz="3200" b="1" dirty="0">
                <a:solidFill>
                  <a:schemeClr val="bg1"/>
                </a:solidFill>
              </a:rPr>
              <a:t>, я хочу </a:t>
            </a:r>
            <a:r>
              <a:rPr lang="ru-RU" sz="3200" b="1" dirty="0" err="1">
                <a:solidFill>
                  <a:schemeClr val="bg1"/>
                </a:solidFill>
              </a:rPr>
              <a:t>получити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кількість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виконаних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робочих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елементів</a:t>
            </a:r>
            <a:r>
              <a:rPr lang="ru-RU" sz="3200" b="1" dirty="0">
                <a:solidFill>
                  <a:schemeClr val="bg1"/>
                </a:solidFill>
              </a:rPr>
              <a:t> поточного </a:t>
            </a:r>
            <a:r>
              <a:rPr lang="ru-RU" sz="3200" b="1" dirty="0" err="1">
                <a:solidFill>
                  <a:schemeClr val="bg1"/>
                </a:solidFill>
              </a:rPr>
              <a:t>проєкту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E5CE9C-1349-4B86-96C5-8A91D333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0" y="1294471"/>
            <a:ext cx="7445298" cy="4597558"/>
          </a:xfrm>
          <a:prstGeom prst="roundRect">
            <a:avLst>
              <a:gd name="adj" fmla="val 5020"/>
            </a:avLst>
          </a:prstGeom>
        </p:spPr>
      </p:pic>
    </p:spTree>
    <p:extLst>
      <p:ext uri="{BB962C8B-B14F-4D97-AF65-F5344CB8AC3E}">
        <p14:creationId xmlns:p14="http://schemas.microsoft.com/office/powerpoint/2010/main" val="371329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8216983" y="1229496"/>
            <a:ext cx="3867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зареєстрований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користувач</a:t>
            </a:r>
            <a:r>
              <a:rPr lang="ru-RU" sz="3200" b="1" dirty="0">
                <a:solidFill>
                  <a:schemeClr val="bg1"/>
                </a:solidFill>
              </a:rPr>
              <a:t>, я хочу </a:t>
            </a:r>
            <a:r>
              <a:rPr lang="ru-RU" sz="3200" b="1" dirty="0" err="1">
                <a:solidFill>
                  <a:schemeClr val="bg1"/>
                </a:solidFill>
              </a:rPr>
              <a:t>получити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відсоток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зробленої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роботи</a:t>
            </a:r>
            <a:r>
              <a:rPr lang="ru-RU" sz="3200" b="1" dirty="0">
                <a:solidFill>
                  <a:schemeClr val="bg1"/>
                </a:solidFill>
              </a:rPr>
              <a:t> у </a:t>
            </a:r>
            <a:r>
              <a:rPr lang="ru-RU" sz="3200" b="1" dirty="0" err="1">
                <a:solidFill>
                  <a:schemeClr val="bg1"/>
                </a:solidFill>
              </a:rPr>
              <a:t>відсотковому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відношенні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зроблених</a:t>
            </a:r>
            <a:r>
              <a:rPr lang="ru-RU" sz="3200" b="1" dirty="0">
                <a:solidFill>
                  <a:schemeClr val="bg1"/>
                </a:solidFill>
              </a:rPr>
              <a:t> та не </a:t>
            </a:r>
            <a:r>
              <a:rPr lang="ru-RU" sz="3200" b="1" dirty="0" err="1">
                <a:solidFill>
                  <a:schemeClr val="bg1"/>
                </a:solidFill>
              </a:rPr>
              <a:t>зроблених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робочих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елементів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7285F5-6D0F-4F72-B8BC-3951364E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64" y="902881"/>
            <a:ext cx="7707027" cy="4824898"/>
          </a:xfrm>
          <a:prstGeom prst="roundRect">
            <a:avLst>
              <a:gd name="adj" fmla="val 4886"/>
            </a:avLst>
          </a:prstGeom>
        </p:spPr>
      </p:pic>
    </p:spTree>
    <p:extLst>
      <p:ext uri="{BB962C8B-B14F-4D97-AF65-F5344CB8AC3E}">
        <p14:creationId xmlns:p14="http://schemas.microsoft.com/office/powerpoint/2010/main" val="10172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66;p37">
            <a:extLst>
              <a:ext uri="{FF2B5EF4-FFF2-40B4-BE49-F238E27FC236}">
                <a16:creationId xmlns:a16="http://schemas.microsoft.com/office/drawing/2014/main" id="{187A582F-0803-467C-A122-9C98A7D0EB6E}"/>
              </a:ext>
            </a:extLst>
          </p:cNvPr>
          <p:cNvSpPr txBox="1">
            <a:spLocks noGrp="1"/>
          </p:cNvSpPr>
          <p:nvPr/>
        </p:nvSpPr>
        <p:spPr>
          <a:xfrm>
            <a:off x="622851" y="695325"/>
            <a:ext cx="10241448" cy="110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uk-UA" sz="4400" b="1" i="0" dirty="0"/>
              <a:t>ВИСНОВКИ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731F9-76C3-4B98-B860-536415119E70}"/>
              </a:ext>
            </a:extLst>
          </p:cNvPr>
          <p:cNvSpPr txBox="1"/>
          <p:nvPr/>
        </p:nvSpPr>
        <p:spPr>
          <a:xfrm>
            <a:off x="1059138" y="2521059"/>
            <a:ext cx="10073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WorkWave</a:t>
            </a:r>
            <a:r>
              <a:rPr lang="uk-UA" sz="2800" b="1" dirty="0">
                <a:solidFill>
                  <a:schemeClr val="bg1"/>
                </a:solidFill>
              </a:rPr>
              <a:t>- це потужний інструмент для управління проєктами, який поєднує в собі простоту використання та багатофункціональність, що дозволяє ефективно керувати проєктами будь-якої складності</a:t>
            </a:r>
            <a:endParaRPr lang="ru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3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161FC4AB-2796-4408-AD83-195329D33370}"/>
              </a:ext>
            </a:extLst>
          </p:cNvPr>
          <p:cNvSpPr txBox="1"/>
          <p:nvPr/>
        </p:nvSpPr>
        <p:spPr>
          <a:xfrm>
            <a:off x="914400" y="2082165"/>
            <a:ext cx="6527800" cy="9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uk-UA" sz="4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ДЯКУЮ ЗА УВАГУ!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419321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66B2F-1C99-4550-AFDA-C1F713283722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Основі функції </a:t>
            </a:r>
            <a:r>
              <a:rPr lang="en-US" sz="3200" b="1" dirty="0">
                <a:solidFill>
                  <a:schemeClr val="bg1"/>
                </a:solidFill>
              </a:rPr>
              <a:t>WorkWave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C1CDC-7091-43ED-ABAB-C8E49456A153}"/>
              </a:ext>
            </a:extLst>
          </p:cNvPr>
          <p:cNvSpPr txBox="1"/>
          <p:nvPr/>
        </p:nvSpPr>
        <p:spPr>
          <a:xfrm>
            <a:off x="1492282" y="2388205"/>
            <a:ext cx="669818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Управління користувачами та командами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Управління проєктами та завданнями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Спринти та управління робочими елементами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Історія продуктивності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Теги та коментарі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Можливість реєстрації та авторизації</a:t>
            </a:r>
            <a:endParaRPr lang="ru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4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Безпека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2ADD-8798-4EC9-903F-5D71F14871FD}"/>
              </a:ext>
            </a:extLst>
          </p:cNvPr>
          <p:cNvSpPr txBox="1"/>
          <p:nvPr/>
        </p:nvSpPr>
        <p:spPr>
          <a:xfrm>
            <a:off x="1501807" y="2072156"/>
            <a:ext cx="8881214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Захист даних користувачів за допомогою шифрування паролів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Використання токенів для аутентифікації та авторизації</a:t>
            </a:r>
            <a:endParaRPr lang="ru-UA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8AEED-FA96-4943-9B96-795C1A21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40" y="3871546"/>
            <a:ext cx="4066528" cy="240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97E49B-91CE-4350-AA2D-DDE8CD742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59" y="4307915"/>
            <a:ext cx="5722770" cy="13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6C433-9E46-4A21-851F-5F6D13208E56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WORKSECTION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84268-ACF7-4E97-AA31-C61A128978F8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ГНУЧКИЙ ІНСТРУМЕНТ ДЛЯ УПРАВЛІННЯ ПРОЄКТАМИ ТА КОМАНДНОЮ РОБОТОЮ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ЗРУЧНИЙ ДЛЯ МАЛИХ ТА ВЕЛИКИХ ПРОЄКТІВ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ТРОХИ ВАЖКИЙ В ОСВОЄННІ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97778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1E9B2-8D96-45F7-A4D4-B46E74F5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19100"/>
            <a:ext cx="9029700" cy="6019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90C3E-A9F1-49D4-AFC0-6600767C72F5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 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TRELLO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0C335-2D9B-4EA5-8C48-4DB8DE55145E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ПРОСТИЙ У ВИКОРИСТАННІ ІНСТРУМЕНТ УПРАВЛІННЯ ЗАВДАННЯМИ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ПРОСТИЙ ТА ЗРОЗУМІЛИЙ ІНТЕРФЕЙС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ОБМЕЖЕНА ФУНКЦІОНАЛЬНІСТЬ ДЛЯ ВЕЛИКИХ ПРОЄКТІВ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39863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FC2BE4-72E1-4FF0-9DA2-6C480093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66" y="466725"/>
            <a:ext cx="9487068" cy="5924550"/>
          </a:xfrm>
          <a:prstGeom prst="roundRect">
            <a:avLst>
              <a:gd name="adj" fmla="val 3828"/>
            </a:avLst>
          </a:prstGeom>
        </p:spPr>
      </p:pic>
    </p:spTree>
    <p:extLst>
      <p:ext uri="{BB962C8B-B14F-4D97-AF65-F5344CB8AC3E}">
        <p14:creationId xmlns:p14="http://schemas.microsoft.com/office/powerpoint/2010/main" val="25088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9E728-5774-487A-9121-3836E5613B81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 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JIRA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87E9D-D858-4504-A843-8769990B2598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ІНСТРУМЕНТ УПРАВЛІННЯ ВЕЛИКИМИ ПРОЄКТАМИ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ПІДХОДИТЬ ДЛЯ ВЕЛИКИХ ПРОЄКТІВ, ГНУЧКІСТЬ НАЛАШТУВАНЬ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ВИСОКА ВАРТІСТЬ ТА СКЛАДНІСТЬ ОСВОЄННЯ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1819738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408</Words>
  <Application>Microsoft Office PowerPoint</Application>
  <PresentationFormat>Широкоэкранный</PresentationFormat>
  <Paragraphs>70</Paragraphs>
  <Slides>24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Veniamin Andronik</dc:creator>
  <cp:lastModifiedBy>Veniamin Andronik</cp:lastModifiedBy>
  <cp:revision>286</cp:revision>
  <dcterms:created xsi:type="dcterms:W3CDTF">2024-05-23T07:39:35Z</dcterms:created>
  <dcterms:modified xsi:type="dcterms:W3CDTF">2024-05-23T20:33:28Z</dcterms:modified>
</cp:coreProperties>
</file>