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20.xml" ContentType="application/vnd.openxmlformats-officedocument.drawingml.chart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varyColors val="0"/>
        <c:ser>
          <c:idx val="0"/>
          <c:order val="0"/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square"/>
            <c:size val="5"/>
            <c:spPr>
              <a:solidFill>
                <a:srgbClr val="000000"/>
              </a:solidFill>
            </c:spPr>
          </c:marker>
          <c:xVal>
            <c:numRef>
              <c:f>1</c:f>
              <c:numCache>
                <c:formatCode>General</c:formatCode>
                <c:ptCount val="20"/>
                <c:pt idx="0">
                  <c:v>60</c:v>
                </c:pt>
                <c:pt idx="1">
                  <c:v>110</c:v>
                </c:pt>
                <c:pt idx="2">
                  <c:v>160</c:v>
                </c:pt>
                <c:pt idx="3">
                  <c:v>210</c:v>
                </c:pt>
                <c:pt idx="4">
                  <c:v>260</c:v>
                </c:pt>
                <c:pt idx="5">
                  <c:v>310</c:v>
                </c:pt>
                <c:pt idx="6">
                  <c:v>360</c:v>
                </c:pt>
                <c:pt idx="7">
                  <c:v>410</c:v>
                </c:pt>
                <c:pt idx="8">
                  <c:v>460</c:v>
                </c:pt>
                <c:pt idx="9">
                  <c:v>510</c:v>
                </c:pt>
                <c:pt idx="10">
                  <c:v>560</c:v>
                </c:pt>
                <c:pt idx="11">
                  <c:v>610</c:v>
                </c:pt>
                <c:pt idx="12">
                  <c:v>660</c:v>
                </c:pt>
                <c:pt idx="13">
                  <c:v>710</c:v>
                </c:pt>
                <c:pt idx="14">
                  <c:v>760</c:v>
                </c:pt>
                <c:pt idx="15">
                  <c:v>810</c:v>
                </c:pt>
                <c:pt idx="16">
                  <c:v>860</c:v>
                </c:pt>
                <c:pt idx="17">
                  <c:v>910</c:v>
                </c:pt>
                <c:pt idx="18">
                  <c:v>960</c:v>
                </c:pt>
                <c:pt idx="19">
                  <c:v>1010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0"/>
                <c:pt idx="0">
                  <c:v>0.00433837</c:v>
                </c:pt>
                <c:pt idx="1">
                  <c:v>0.02188408</c:v>
                </c:pt>
                <c:pt idx="2">
                  <c:v>0.05843129</c:v>
                </c:pt>
                <c:pt idx="3">
                  <c:v>0.11919023</c:v>
                </c:pt>
                <c:pt idx="4">
                  <c:v>0.22592381</c:v>
                </c:pt>
                <c:pt idx="5">
                  <c:v>0.35787178</c:v>
                </c:pt>
                <c:pt idx="6">
                  <c:v>0.53967649</c:v>
                </c:pt>
                <c:pt idx="7">
                  <c:v>0.77226202</c:v>
                </c:pt>
                <c:pt idx="8">
                  <c:v>1.04853851</c:v>
                </c:pt>
                <c:pt idx="9">
                  <c:v>1.38839583</c:v>
                </c:pt>
                <c:pt idx="10">
                  <c:v>1.83240687</c:v>
                </c:pt>
                <c:pt idx="11">
                  <c:v>2.27784143</c:v>
                </c:pt>
                <c:pt idx="12">
                  <c:v>2.70729443</c:v>
                </c:pt>
                <c:pt idx="13">
                  <c:v>3.4634247</c:v>
                </c:pt>
                <c:pt idx="14">
                  <c:v>4.12320032</c:v>
                </c:pt>
                <c:pt idx="15">
                  <c:v>4.95842151</c:v>
                </c:pt>
                <c:pt idx="16">
                  <c:v>5.7816998</c:v>
                </c:pt>
                <c:pt idx="17">
                  <c:v>6.81855129</c:v>
                </c:pt>
                <c:pt idx="18">
                  <c:v>7.87399086</c:v>
                </c:pt>
                <c:pt idx="19">
                  <c:v>9.20418482</c:v>
                </c:pt>
              </c:numCache>
            </c:numRef>
          </c:yVal>
          <c:smooth val="0"/>
        </c:ser>
        <c:axId val="96550842"/>
        <c:axId val="73918444"/>
      </c:scatterChart>
      <c:valAx>
        <c:axId val="9655084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73918444"/>
        <c:crosses val="autoZero"/>
      </c:valAx>
      <c:valAx>
        <c:axId val="73918444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6550842"/>
        <c:crosses val="autoZero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20.xm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390" strike="noStrike">
                <a:solidFill>
                  <a:srgbClr val="000000"/>
                </a:solidFill>
                <a:latin typeface="Arial"/>
                <a:ea typeface="DejaVu Sans"/>
              </a:rPr>
              <a:t>Chromatic Numbers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377440" y="1828800"/>
            <a:ext cx="5119920" cy="484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12040"/>
            <a:ext cx="9070920" cy="14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endParaRPr/>
          </a:p>
          <a:p>
            <a:r>
              <a:rPr lang="en-US" sz="3390" strike="noStrike">
                <a:solidFill>
                  <a:srgbClr val="000000"/>
                </a:solidFill>
                <a:latin typeface="Arial"/>
                <a:ea typeface="DejaVu Sans"/>
              </a:rPr>
              <a:t>Algorithm</a:t>
            </a:r>
            <a:endParaRPr/>
          </a:p>
          <a:p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Find two vertices that are not adjacent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Combine them &amp; Simplify the graph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Repeat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Runtime: O( V</a:t>
            </a:r>
            <a:r>
              <a:rPr lang="en-US" sz="2800" strike="noStrike" baseline="33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 ), fairly poor</a:t>
            </a:r>
            <a:endParaRPr/>
          </a:p>
        </p:txBody>
      </p:sp>
      <p:graphicFrame>
        <p:nvGraphicFramePr>
          <p:cNvPr id="78" name=""/>
          <p:cNvGraphicFramePr/>
          <p:nvPr/>
        </p:nvGraphicFramePr>
        <p:xfrm>
          <a:off x="732240" y="3840480"/>
          <a:ext cx="5759280" cy="324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390" strike="noStrike">
                <a:solidFill>
                  <a:srgbClr val="000000"/>
                </a:solidFill>
                <a:latin typeface="Arial"/>
                <a:ea typeface="DejaVu Sans"/>
              </a:rPr>
              <a:t>Implementation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Using a adjacency matrix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Searches Row by Row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Reasonable use of cache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Combine, two major steps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Element-wise OR of two non-adjacent vertices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Also Row major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Reflection to main correctness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Column major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390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Row by Row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Row major, good use of Cache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Important facet: row by row search implies a certain order of search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Vertices that are combined get ignored in following iterations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Much faster than creating a new array in memory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But still maintains recursive nature of the search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390" strike="noStrike">
                <a:solidFill>
                  <a:srgbClr val="000000"/>
                </a:solidFill>
                <a:latin typeface="Arial"/>
                <a:ea typeface="DejaVu Sans"/>
              </a:rPr>
              <a:t>Combination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Simple Matrix Operations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Low Computational intensity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Good for vectors and GPU's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Bad for threads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2960" y="4267080"/>
            <a:ext cx="7131600" cy="191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390" strike="noStrike">
                <a:solidFill>
                  <a:srgbClr val="000000"/>
                </a:solidFill>
                <a:latin typeface="Arial"/>
                <a:ea typeface="DejaVu Sans"/>
              </a:rPr>
              <a:t>Improving Combination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Vectorization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Using SSE achieved ~ 2.5x speed up over serial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Less susceptible to cache misses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Very poor performance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High overhead of creating threads &amp; managing them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GPU's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In theory, much greater potential for performance increase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In reality, the overhead of moving memory to and fro slowed down the operation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390" strike="noStrike">
                <a:solidFill>
                  <a:srgbClr val="000000"/>
                </a:solidFill>
                <a:latin typeface="Arial"/>
                <a:ea typeface="DejaVu Sans"/>
              </a:rPr>
              <a:t>Improving the Search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Less straight-forward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Entire process is dependent on the adjacent matrix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Combination process must be carefully controlled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Lots of possible problems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Process is not readily parallelized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Dividing the work may inhibit simplifying the matrix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Lots of communication required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GPU's may not be very useful here because there is a high amount of communication involved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Different search algorithm may be necessary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