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56" r:id="rId2"/>
    <p:sldId id="257" r:id="rId3"/>
    <p:sldId id="264" r:id="rId4"/>
    <p:sldId id="269" r:id="rId5"/>
    <p:sldId id="270" r:id="rId6"/>
    <p:sldId id="260" r:id="rId7"/>
    <p:sldId id="261" r:id="rId8"/>
    <p:sldId id="274" r:id="rId9"/>
    <p:sldId id="267" r:id="rId10"/>
    <p:sldId id="275" r:id="rId11"/>
    <p:sldId id="27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CC12-D457-4A28-B661-16DFC7562DFF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4E993-8205-46D2-A0A8-70FF16837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4E993-8205-46D2-A0A8-70FF16837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5E36C2-E03E-4525-BD03-F18D2A0FA37E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687562-9068-403E-A150-6A905C64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391400" cy="3200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b="1" cap="small" dirty="0" smtClean="0">
                <a:solidFill>
                  <a:srgbClr val="0070C0"/>
                </a:solidFill>
              </a:rPr>
              <a:t>V.S.S.Sai Charan </a:t>
            </a:r>
            <a:endParaRPr lang="en-US" b="1" cap="small" dirty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13BT6EC080) </a:t>
            </a:r>
            <a:r>
              <a:rPr lang="en-US" dirty="0">
                <a:solidFill>
                  <a:srgbClr val="0070C0"/>
                </a:solidFill>
              </a:rPr>
              <a:t>	              			</a:t>
            </a:r>
          </a:p>
          <a:p>
            <a:pPr algn="l"/>
            <a:r>
              <a:rPr lang="en-US" b="1" cap="small" dirty="0" smtClean="0">
                <a:solidFill>
                  <a:srgbClr val="0070C0"/>
                </a:solidFill>
              </a:rPr>
              <a:t>Vinit Jain</a:t>
            </a:r>
            <a:endParaRPr lang="en-US" b="1" cap="small" dirty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13BT6EC083)</a:t>
            </a:r>
            <a:endParaRPr lang="en-US" dirty="0">
              <a:solidFill>
                <a:srgbClr val="0070C0"/>
              </a:solidFill>
            </a:endParaRPr>
          </a:p>
          <a:p>
            <a:pPr algn="l"/>
            <a:r>
              <a:rPr lang="en-US" b="1" cap="small" dirty="0" smtClean="0">
                <a:solidFill>
                  <a:srgbClr val="0070C0"/>
                </a:solidFill>
              </a:rPr>
              <a:t>Ronil Jain</a:t>
            </a:r>
            <a:endParaRPr lang="en-US" b="1" cap="small" dirty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13BT6EC089)</a:t>
            </a:r>
            <a:endParaRPr lang="en-US" dirty="0">
              <a:solidFill>
                <a:srgbClr val="0070C0"/>
              </a:solidFill>
            </a:endParaRP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0667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GB" sz="4800" dirty="0" smtClean="0">
                <a:latin typeface="Times New Roman" pitchFamily="18" charset="0"/>
                <a:cs typeface="Times New Roman" pitchFamily="18" charset="0"/>
              </a:rPr>
              <a:t>Design of MODEM for Underwater Communication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2971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Guide </a:t>
            </a:r>
          </a:p>
          <a:p>
            <a:r>
              <a:rPr lang="en-US" sz="20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Mr.Manjunath</a:t>
            </a:r>
          </a:p>
          <a:p>
            <a:r>
              <a:rPr lang="en-US" sz="20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Assistant Professor</a:t>
            </a:r>
          </a:p>
          <a:p>
            <a:r>
              <a:rPr lang="en-US" sz="20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epartment of</a:t>
            </a:r>
            <a:r>
              <a:rPr lang="en-US" sz="20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ECE </a:t>
            </a:r>
          </a:p>
          <a:p>
            <a:r>
              <a:rPr lang="en-US" sz="20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SET,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Jain University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09600"/>
            <a:ext cx="9144000" cy="762000"/>
          </a:xfrm>
          <a:prstGeom prst="rect">
            <a:avLst/>
          </a:prstGeom>
          <a:solidFill>
            <a:schemeClr val="accent1"/>
          </a:solidFill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</a:t>
            </a:r>
            <a: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Plan</a:t>
            </a:r>
            <a:r>
              <a:rPr kumimoji="0" lang="en-US" sz="4000" b="0" i="0" u="none" strike="noStrike" kern="1200" cap="small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Work</a:t>
            </a:r>
            <a:endParaRPr kumimoji="0" lang="en-US" sz="4000" b="0" i="0" u="none" strike="noStrike" kern="1200" cap="sm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New-Microsoft-Office-PowerPoint-Present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77200" cy="4510278"/>
          </a:xfrm>
          <a:prstGeom prst="rect">
            <a:avLst/>
          </a:prstGeom>
        </p:spPr>
      </p:pic>
      <p:pic>
        <p:nvPicPr>
          <p:cNvPr id="9" name="Picture 4" descr="JAIN-UNIVERSITY-NEW HEADING-11-07-201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6324600"/>
            <a:ext cx="243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103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080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  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cap="small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eferences</a:t>
            </a:r>
            <a:endParaRPr lang="en-US" cap="small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[1] Milica Stojanovic, “Recent Advances in High-speed Underwater Acoustic Communications”, In IEEE Journal of Oceanic Engineering, Vol. 21, No. 2, April 1996. </a:t>
            </a:r>
          </a:p>
          <a:p>
            <a:r>
              <a:rPr lang="en-IN" dirty="0" smtClean="0"/>
              <a:t>[2] Milica Stojanovic, “Underwater acoustic communication: design considerations on the physical layer”, in MIT, cambridge, MA 02139. </a:t>
            </a:r>
          </a:p>
          <a:p>
            <a:r>
              <a:rPr lang="en-IN" dirty="0" smtClean="0"/>
              <a:t>[3] Sandeep Kaur, Gurpreet Bharti, “Orthogonal Frequency Division Multiplexing in Wireless Communication Systems: A Review”, International Journal of Advanced Research in Computer Engineering &amp; Technology Volume 1, Issue 3, May 2012. </a:t>
            </a:r>
            <a:endParaRPr lang="en-US" dirty="0"/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324600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     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6248400"/>
            <a:ext cx="29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Department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of  Electronics and Communication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159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    </a:t>
            </a:r>
            <a:r>
              <a:rPr lang="en-US" sz="4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4400" cap="small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en-US" sz="4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IN" sz="3200" dirty="0" smtClean="0"/>
              <a:t>Underwater wireless communication is the wireless communication in which acoustic signals(waves ) carry digital information through an underwater channel. </a:t>
            </a:r>
          </a:p>
          <a:p>
            <a:r>
              <a:rPr lang="en-IN" sz="3200" dirty="0" smtClean="0"/>
              <a:t>The signal that are used to carry digital information through an underwater channel are acoustic channel.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W</a:t>
            </a:r>
            <a:r>
              <a:rPr lang="en-US" sz="3200" dirty="0" smtClean="0"/>
              <a:t>ireless communication technology today has become part of our daily life, the idea of wireless undersea communications may still seem far-fetched.</a:t>
            </a:r>
          </a:p>
          <a:p>
            <a:endParaRPr lang="en-US" sz="3200" dirty="0" smtClean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3200" cap="small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en-US" sz="3200" cap="small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 Some of the wired underwater communication links would be prone to attacks by aquatic animals.</a:t>
            </a:r>
          </a:p>
          <a:p>
            <a:r>
              <a:rPr lang="en-US" sz="3000" dirty="0" smtClean="0"/>
              <a:t> Also, these wired links have problems related to dispersion and low data rate due to extreme pressure underwater.</a:t>
            </a:r>
          </a:p>
          <a:p>
            <a:r>
              <a:rPr lang="en-US" sz="3200" dirty="0" smtClean="0"/>
              <a:t>Hence the motivation and interest in wireless underwater communications.</a:t>
            </a:r>
          </a:p>
          <a:p>
            <a:r>
              <a:rPr lang="en-US" sz="3200" dirty="0" smtClean="0"/>
              <a:t> Together with sensor technology and vehicular technology, wireless communications will enable new applications.</a:t>
            </a:r>
            <a:endParaRPr lang="en-IN" sz="3000" dirty="0" smtClean="0"/>
          </a:p>
          <a:p>
            <a:endParaRPr lang="en-US" sz="3000" dirty="0"/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324600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808038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cap="small" dirty="0" smtClean="0">
                <a:solidFill>
                  <a:srgbClr val="FFFF00"/>
                </a:solidFill>
              </a:rPr>
              <a:t>iterature</a:t>
            </a:r>
            <a:r>
              <a:rPr lang="en-US" dirty="0" smtClean="0">
                <a:solidFill>
                  <a:srgbClr val="FFFF00"/>
                </a:solidFill>
              </a:rPr>
              <a:t> S</a:t>
            </a:r>
            <a:r>
              <a:rPr lang="en-US" cap="small" dirty="0" smtClean="0">
                <a:solidFill>
                  <a:srgbClr val="FFFF00"/>
                </a:solidFill>
              </a:rPr>
              <a:t>urvey</a:t>
            </a:r>
            <a:endParaRPr lang="en-US" cap="small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772400" cy="4572000"/>
          </a:xfrm>
        </p:spPr>
        <p:txBody>
          <a:bodyPr>
            <a:noAutofit/>
          </a:bodyPr>
          <a:lstStyle/>
          <a:p>
            <a:r>
              <a:rPr lang="en-US" sz="3000" dirty="0" smtClean="0">
                <a:cs typeface="Times New Roman" pitchFamily="18" charset="0"/>
              </a:rPr>
              <a:t>The science of underwater acoustics began in 1490.</a:t>
            </a:r>
          </a:p>
          <a:p>
            <a:r>
              <a:rPr lang="en-US" sz="3000" dirty="0" smtClean="0">
                <a:cs typeface="Times New Roman" pitchFamily="18" charset="0"/>
              </a:rPr>
              <a:t>In 1687 Isaac Newton wrote his Mathematical Principles of  Natural Philosophy which included the first mathematical treatment of sound.</a:t>
            </a:r>
          </a:p>
          <a:p>
            <a:r>
              <a:rPr lang="en-IN" sz="3000" dirty="0" smtClean="0"/>
              <a:t>In recent years, underwater acoustic (UWA) communications have received much attention as their applications have begun to shift from military toward commercial.</a:t>
            </a:r>
            <a:endParaRPr lang="en-US" sz="3000" dirty="0" smtClean="0">
              <a:cs typeface="Times New Roman" pitchFamily="18" charset="0"/>
            </a:endParaRPr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676400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838200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iterature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772400" cy="4572000"/>
          </a:xfrm>
        </p:spPr>
        <p:txBody>
          <a:bodyPr>
            <a:noAutofit/>
          </a:bodyPr>
          <a:lstStyle/>
          <a:p>
            <a:r>
              <a:rPr lang="en-IN" sz="3000" dirty="0" smtClean="0"/>
              <a:t>Radio waves do not propagate well underwater due to the high energy absorption of water.</a:t>
            </a:r>
          </a:p>
          <a:p>
            <a:r>
              <a:rPr lang="en-IN" sz="3000" dirty="0" smtClean="0"/>
              <a:t>Therefore, underwater communication are based on acoustic links characterized by large propagation delays.</a:t>
            </a:r>
          </a:p>
          <a:p>
            <a:r>
              <a:rPr lang="en-IN" sz="3000" dirty="0" smtClean="0"/>
              <a:t>Acoustic propagation is characterized by three major</a:t>
            </a:r>
          </a:p>
          <a:p>
            <a:pPr>
              <a:buNone/>
            </a:pPr>
            <a:r>
              <a:rPr lang="en-IN" sz="3000" dirty="0" smtClean="0"/>
              <a:t>factors: attenuation that depends on the signal frequency, multipath propagation, and low speed of sound (1500 m/s).</a:t>
            </a: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3246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Limitations</a:t>
            </a:r>
            <a:endParaRPr lang="en-US" sz="3600" cap="small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Signal carrier</a:t>
            </a:r>
          </a:p>
          <a:p>
            <a:pPr marL="571500" indent="-571500">
              <a:buAutoNum type="romanLcPeriod"/>
            </a:pPr>
            <a:r>
              <a:rPr lang="en-IN" sz="3000" dirty="0" smtClean="0"/>
              <a:t>Electromagnetic wave</a:t>
            </a:r>
          </a:p>
          <a:p>
            <a:pPr marL="571500" indent="-571500">
              <a:buAutoNum type="romanLcPeriod"/>
            </a:pPr>
            <a:r>
              <a:rPr lang="en-IN" sz="3000" dirty="0" smtClean="0"/>
              <a:t>Optical wave</a:t>
            </a:r>
          </a:p>
          <a:p>
            <a:pPr marL="571500" indent="-571500">
              <a:buAutoNum type="romanLcPeriod"/>
            </a:pPr>
            <a:r>
              <a:rPr lang="en-IN" sz="3000" dirty="0" smtClean="0"/>
              <a:t>Acoustic wave</a:t>
            </a:r>
          </a:p>
          <a:p>
            <a:pPr marL="571500" indent="-571500"/>
            <a:r>
              <a:rPr lang="en-IN" sz="3000" dirty="0" smtClean="0"/>
              <a:t>Propagation Medium</a:t>
            </a:r>
          </a:p>
          <a:p>
            <a:pPr marL="571500" indent="-571500"/>
            <a:r>
              <a:rPr lang="en-IN" sz="3000" dirty="0" smtClean="0"/>
              <a:t>Instrumentation System Devices</a:t>
            </a:r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324600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</a:p>
          <a:p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144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b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roblem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efinition 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bjective</a:t>
            </a:r>
            <a:endParaRPr lang="en-US" cap="small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001000" cy="4724399"/>
          </a:xfrm>
        </p:spPr>
        <p:txBody>
          <a:bodyPr>
            <a:normAutofit/>
          </a:bodyPr>
          <a:lstStyle/>
          <a:p>
            <a:endParaRPr lang="en-US" sz="3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cs typeface="Times New Roman" pitchFamily="18" charset="0"/>
              </a:rPr>
              <a:t>Definition: </a:t>
            </a:r>
            <a:r>
              <a:rPr lang="en-IN" sz="3000" dirty="0" smtClean="0"/>
              <a:t>Design of Modulation and Demodulation of any message signal using orthogonal frequency division multiplexing (OFDM) technique for underwater communication. </a:t>
            </a:r>
            <a:endParaRPr lang="en-US" sz="3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3000" u="sng" dirty="0" smtClean="0">
                <a:cs typeface="Times New Roman" pitchFamily="18" charset="0"/>
              </a:rPr>
              <a:t>Objective</a:t>
            </a:r>
            <a:r>
              <a:rPr lang="en-US" sz="3000" u="sng" dirty="0" smtClean="0">
                <a:solidFill>
                  <a:srgbClr val="7030A0"/>
                </a:solidFill>
                <a:cs typeface="Times New Roman" pitchFamily="18" charset="0"/>
              </a:rPr>
              <a:t>:</a:t>
            </a:r>
            <a:endParaRPr lang="en-IN" sz="3000" dirty="0" smtClean="0"/>
          </a:p>
          <a:p>
            <a:r>
              <a:rPr lang="en-IN" sz="3000" dirty="0" smtClean="0"/>
              <a:t>Reduce ISI</a:t>
            </a:r>
          </a:p>
          <a:p>
            <a:r>
              <a:rPr lang="en-IN" sz="3000" dirty="0" smtClean="0"/>
              <a:t>Optimize SNR</a:t>
            </a:r>
          </a:p>
          <a:p>
            <a:r>
              <a:rPr lang="en-IN" sz="3000" dirty="0" smtClean="0"/>
              <a:t>Reduce losses </a:t>
            </a:r>
          </a:p>
          <a:p>
            <a:pPr>
              <a:buNone/>
            </a:pPr>
            <a:endParaRPr lang="en-US" sz="3000" dirty="0" smtClean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6248400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1722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8423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Methodology</a:t>
            </a:r>
            <a:endParaRPr lang="en-US" dirty="0"/>
          </a:p>
        </p:txBody>
      </p:sp>
      <p:pic>
        <p:nvPicPr>
          <p:cNvPr id="4" name="Picture 4" descr="JAIN-UNIVERSITY-NEW HEADING-11-07-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3000" dirty="0" smtClean="0"/>
              <a:t>Characterization of underwater channel with a well known mathematical model, to be borrowed from published literature.</a:t>
            </a:r>
          </a:p>
          <a:p>
            <a:r>
              <a:rPr lang="en-IN" sz="3000" dirty="0" smtClean="0"/>
              <a:t>To survey the various novel communication schemes in Digital Communication.</a:t>
            </a:r>
          </a:p>
          <a:p>
            <a:r>
              <a:rPr lang="en-IN" sz="3000" dirty="0" smtClean="0"/>
              <a:t>Attempt to implement the same schemes and variations of it for an underwater communication channel in the theoretical 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 cap="small" dirty="0" smtClean="0">
                <a:solidFill>
                  <a:srgbClr val="FFFF00"/>
                </a:solidFill>
              </a:rPr>
              <a:t>                    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cap="sm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ethodology</a:t>
            </a:r>
            <a:endParaRPr lang="en-US" cap="small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4040188" cy="1066800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70000"/>
              </a:lnSpc>
            </a:pPr>
            <a:endParaRPr lang="en-US" sz="6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endParaRPr lang="en-US" sz="6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endParaRPr lang="en-US" sz="6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endParaRPr lang="en-US" sz="6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endParaRPr lang="en-US" sz="6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endParaRPr lang="en-US" sz="6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JAIN-UNIVERSITY-NEW HEADING-11-07-201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1828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6324600"/>
            <a:ext cx="243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Department  of  Electronics and Communication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103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752600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IN" sz="3000" dirty="0" smtClean="0"/>
              <a:t>Optimize the schemes for better performance. Once, the various schemes for a underwater channel is performed.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IN" sz="3200" dirty="0" smtClean="0"/>
              <a:t>Compare and contrast the new model with previously established schemes.</a:t>
            </a:r>
            <a:endParaRPr lang="en-IN" sz="3000" dirty="0" smtClean="0"/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endParaRPr lang="en-IN" sz="3000" dirty="0" smtClean="0"/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endParaRPr lang="en-IN" sz="30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endParaRPr lang="en-IN" sz="3000" dirty="0" smtClean="0">
              <a:solidFill>
                <a:prstClr val="black"/>
              </a:solidFill>
            </a:endParaRPr>
          </a:p>
          <a:p>
            <a:endParaRPr lang="en-IN" dirty="0" smtClean="0">
              <a:solidFill>
                <a:srgbClr val="000000"/>
              </a:solidFill>
              <a:latin typeface="Times New Roman"/>
            </a:endParaRPr>
          </a:p>
          <a:p>
            <a:endParaRPr lang="en-IN" dirty="0" smtClean="0">
              <a:solidFill>
                <a:srgbClr val="000000"/>
              </a:solidFill>
              <a:latin typeface="Times New Roman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1604</TotalTime>
  <Words>591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Design of MODEM for Underwater Communication</vt:lpstr>
      <vt:lpstr>                         Introduction</vt:lpstr>
      <vt:lpstr>Introduction</vt:lpstr>
      <vt:lpstr>                    Literature Survey</vt:lpstr>
      <vt:lpstr>                     Literature Survey</vt:lpstr>
      <vt:lpstr>                            Limitations</vt:lpstr>
      <vt:lpstr>                        problem definition and objective</vt:lpstr>
      <vt:lpstr>                        Methodology</vt:lpstr>
      <vt:lpstr>                     Methodology</vt:lpstr>
      <vt:lpstr>PowerPoint Presentation</vt:lpstr>
      <vt:lpstr>                       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logic on SRAM</dc:title>
  <dc:creator>user</dc:creator>
  <cp:lastModifiedBy>Vinit Jain</cp:lastModifiedBy>
  <cp:revision>263</cp:revision>
  <dcterms:created xsi:type="dcterms:W3CDTF">2017-02-06T06:22:23Z</dcterms:created>
  <dcterms:modified xsi:type="dcterms:W3CDTF">2017-02-23T04:52:10Z</dcterms:modified>
</cp:coreProperties>
</file>