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86E1-E276-45F9-AFDE-CB37A397616F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E41-7C68-4E6B-8C49-7009D742C2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1425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86E1-E276-45F9-AFDE-CB37A397616F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E41-7C68-4E6B-8C49-7009D742C2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22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86E1-E276-45F9-AFDE-CB37A397616F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E41-7C68-4E6B-8C49-7009D742C2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367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86E1-E276-45F9-AFDE-CB37A397616F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E41-7C68-4E6B-8C49-7009D742C2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606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86E1-E276-45F9-AFDE-CB37A397616F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E41-7C68-4E6B-8C49-7009D742C2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135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86E1-E276-45F9-AFDE-CB37A397616F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E41-7C68-4E6B-8C49-7009D742C2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9591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86E1-E276-45F9-AFDE-CB37A397616F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E41-7C68-4E6B-8C49-7009D742C2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6261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86E1-E276-45F9-AFDE-CB37A397616F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E41-7C68-4E6B-8C49-7009D742C2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6864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86E1-E276-45F9-AFDE-CB37A397616F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E41-7C68-4E6B-8C49-7009D742C2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517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86E1-E276-45F9-AFDE-CB37A397616F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E41-7C68-4E6B-8C49-7009D742C2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330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86E1-E276-45F9-AFDE-CB37A397616F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BE41-7C68-4E6B-8C49-7009D742C2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2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786E1-E276-45F9-AFDE-CB37A397616F}" type="datetimeFigureOut">
              <a:rPr lang="sl-SI" smtClean="0"/>
              <a:t>7. 06. 2023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BE41-7C68-4E6B-8C49-7009D742C2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279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CA</a:t>
            </a:r>
            <a:r>
              <a:rPr lang="sl-SI" dirty="0" smtClean="0"/>
              <a:t>, </a:t>
            </a:r>
            <a:r>
              <a:rPr lang="sl-SI" sz="3600" dirty="0" smtClean="0"/>
              <a:t>Python program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sz="3600" dirty="0" smtClean="0"/>
              <a:t>Instructions Manual, version 1.0.0.</a:t>
            </a:r>
            <a:endParaRPr lang="sl-SI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822204" y="4197531"/>
            <a:ext cx="454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Author:  Andraž Kocjan, June 2023</a:t>
            </a:r>
            <a:endParaRPr lang="sl-SI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27314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>
                <a:solidFill>
                  <a:srgbClr val="FF0000"/>
                </a:solidFill>
              </a:rPr>
              <a:t>!UNDER DEVELOPMENT!</a:t>
            </a:r>
            <a:endParaRPr lang="sl-SI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686399"/>
            <a:ext cx="1219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l-SI" dirty="0" smtClean="0">
                <a:solidFill>
                  <a:srgbClr val="FF0000"/>
                </a:solidFill>
              </a:rPr>
              <a:t>!UNDER DEVELOPMENT!</a:t>
            </a:r>
            <a:endParaRPr lang="sl-S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5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8" y="409303"/>
            <a:ext cx="10676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After setting up the environment with .exe program for interpolation, place the FEM .NPY file after FEM in the</a:t>
            </a:r>
          </a:p>
          <a:p>
            <a:r>
              <a:rPr lang="sl-SI" dirty="0" smtClean="0"/>
              <a:t>INPUT_data folder. Then run the </a:t>
            </a:r>
            <a:r>
              <a:rPr lang="sl-SI" i="1" dirty="0" smtClean="0"/>
              <a:t>matrix_interpolation_wenrui.py</a:t>
            </a:r>
            <a:r>
              <a:rPr lang="sl-SI" dirty="0" smtClean="0"/>
              <a:t>, which will do reshaping, transposing and</a:t>
            </a:r>
          </a:p>
          <a:p>
            <a:r>
              <a:rPr lang="sl-SI" dirty="0"/>
              <a:t>f</a:t>
            </a:r>
            <a:r>
              <a:rPr lang="sl-SI" dirty="0" smtClean="0"/>
              <a:t>lipping and finally saving this input matrix as </a:t>
            </a:r>
            <a:r>
              <a:rPr lang="sl-SI" b="1" dirty="0" smtClean="0"/>
              <a:t>Matrix_4D.npy in C:\temp folder</a:t>
            </a:r>
            <a:r>
              <a:rPr lang="sl-SI" dirty="0" smtClean="0"/>
              <a:t>. (</a:t>
            </a:r>
            <a:r>
              <a:rPr lang="sl-SI" sz="1400" dirty="0" smtClean="0"/>
              <a:t>Make sure you have one</a:t>
            </a:r>
            <a:r>
              <a:rPr lang="sl-SI" dirty="0" smtClean="0"/>
              <a:t>)</a:t>
            </a:r>
            <a:endParaRPr lang="sl-S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4" y="1680754"/>
            <a:ext cx="11206592" cy="49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3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3" y="653619"/>
            <a:ext cx="9457240" cy="15622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83" y="2535218"/>
            <a:ext cx="9457240" cy="1500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14723" y="1250070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Time step = 0</a:t>
            </a:r>
            <a:endParaRPr lang="sl-SI" dirty="0"/>
          </a:p>
        </p:txBody>
      </p:sp>
      <p:sp>
        <p:nvSpPr>
          <p:cNvPr id="7" name="TextBox 6"/>
          <p:cNvSpPr txBox="1"/>
          <p:nvPr/>
        </p:nvSpPr>
        <p:spPr>
          <a:xfrm>
            <a:off x="10014723" y="3100766"/>
            <a:ext cx="155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Time step = 48</a:t>
            </a:r>
            <a:endParaRPr lang="sl-SI" dirty="0"/>
          </a:p>
        </p:txBody>
      </p:sp>
      <p:sp>
        <p:nvSpPr>
          <p:cNvPr id="8" name="TextBox 7"/>
          <p:cNvSpPr txBox="1"/>
          <p:nvPr/>
        </p:nvSpPr>
        <p:spPr>
          <a:xfrm>
            <a:off x="3013486" y="196845"/>
            <a:ext cx="635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Melt-pool in </a:t>
            </a:r>
            <a:r>
              <a:rPr lang="sl-SI" b="1" dirty="0" smtClean="0"/>
              <a:t>raw domain after FEM</a:t>
            </a:r>
            <a:r>
              <a:rPr lang="sl-SI" dirty="0" smtClean="0"/>
              <a:t> at 600 K,  X-Y plane projection</a:t>
            </a:r>
            <a:endParaRPr lang="sl-SI" dirty="0"/>
          </a:p>
        </p:txBody>
      </p:sp>
      <p:sp>
        <p:nvSpPr>
          <p:cNvPr id="9" name="Rectangle 8"/>
          <p:cNvSpPr/>
          <p:nvPr/>
        </p:nvSpPr>
        <p:spPr>
          <a:xfrm>
            <a:off x="3474719" y="1105990"/>
            <a:ext cx="3100251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Rectangle 9"/>
          <p:cNvSpPr/>
          <p:nvPr/>
        </p:nvSpPr>
        <p:spPr>
          <a:xfrm>
            <a:off x="3470358" y="3000112"/>
            <a:ext cx="3104613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TextBox 10"/>
          <p:cNvSpPr txBox="1"/>
          <p:nvPr/>
        </p:nvSpPr>
        <p:spPr>
          <a:xfrm>
            <a:off x="729372" y="4355010"/>
            <a:ext cx="586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Diminishing FEM domain to a size to capture melt-pool only,</a:t>
            </a:r>
          </a:p>
          <a:p>
            <a:r>
              <a:rPr lang="sl-SI" dirty="0"/>
              <a:t>t</a:t>
            </a:r>
            <a:r>
              <a:rPr lang="sl-SI" dirty="0" smtClean="0"/>
              <a:t>aking 1 (top) Z layer only, since this is 2D CA.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13509" y="653619"/>
            <a:ext cx="8708" cy="11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771" y="2842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X</a:t>
            </a:r>
            <a:endParaRPr lang="sl-SI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721500" y="4192789"/>
            <a:ext cx="1293223" cy="1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014723" y="39936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Y</a:t>
            </a:r>
            <a:endParaRPr lang="sl-SI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487776" y="1619402"/>
            <a:ext cx="0" cy="131538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74980" y="1615042"/>
            <a:ext cx="0" cy="131538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31392" y="3069487"/>
            <a:ext cx="142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rgbClr val="FF0000"/>
                </a:solidFill>
              </a:rPr>
              <a:t>y</a:t>
            </a:r>
            <a:r>
              <a:rPr lang="sl-SI" dirty="0" smtClean="0">
                <a:solidFill>
                  <a:srgbClr val="FF0000"/>
                </a:solidFill>
              </a:rPr>
              <a:t>_min = 95 </a:t>
            </a:r>
            <a:endParaRPr lang="sl-SI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98949" y="3016509"/>
            <a:ext cx="142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FF0000"/>
                </a:solidFill>
              </a:rPr>
              <a:t>y_max = 210  </a:t>
            </a:r>
            <a:endParaRPr lang="sl-SI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4544" y="2600845"/>
            <a:ext cx="142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FF0000"/>
                </a:solidFill>
              </a:rPr>
              <a:t>x_min = 14 </a:t>
            </a:r>
            <a:endParaRPr lang="sl-SI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94544" y="3405840"/>
            <a:ext cx="142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>
                <a:solidFill>
                  <a:srgbClr val="FF0000"/>
                </a:solidFill>
              </a:rPr>
              <a:t>x_min = 27 </a:t>
            </a:r>
            <a:endParaRPr lang="sl-SI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53942" y="4559210"/>
            <a:ext cx="490292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smtClean="0">
                <a:solidFill>
                  <a:srgbClr val="0070C0"/>
                </a:solidFill>
              </a:rPr>
              <a:t>Python code to get upper images:</a:t>
            </a:r>
          </a:p>
          <a:p>
            <a:endParaRPr lang="sl-SI" sz="1200" dirty="0"/>
          </a:p>
          <a:p>
            <a:r>
              <a:rPr lang="sl-SI" sz="1100" dirty="0" smtClean="0">
                <a:solidFill>
                  <a:srgbClr val="00B050"/>
                </a:solidFill>
              </a:rPr>
              <a:t>import numpy as np</a:t>
            </a:r>
          </a:p>
          <a:p>
            <a:r>
              <a:rPr lang="sl-SI" sz="1100" dirty="0" smtClean="0">
                <a:solidFill>
                  <a:srgbClr val="00B050"/>
                </a:solidFill>
              </a:rPr>
              <a:t>import matplotlib.pyplot as plt</a:t>
            </a:r>
          </a:p>
          <a:p>
            <a:r>
              <a:rPr lang="sl-SI" sz="1100" dirty="0">
                <a:solidFill>
                  <a:srgbClr val="00B050"/>
                </a:solidFill>
              </a:rPr>
              <a:t>p</a:t>
            </a:r>
            <a:r>
              <a:rPr lang="sl-SI" sz="1100" dirty="0" smtClean="0">
                <a:solidFill>
                  <a:srgbClr val="00B050"/>
                </a:solidFill>
              </a:rPr>
              <a:t>lt.ion()</a:t>
            </a:r>
          </a:p>
          <a:p>
            <a:endParaRPr lang="sl-SI" sz="1100" dirty="0">
              <a:solidFill>
                <a:srgbClr val="00B050"/>
              </a:solidFill>
            </a:endParaRPr>
          </a:p>
          <a:p>
            <a:r>
              <a:rPr lang="sl-SI" sz="1100" dirty="0" smtClean="0">
                <a:solidFill>
                  <a:srgbClr val="00B050"/>
                </a:solidFill>
              </a:rPr>
              <a:t>q=np.load('C:/temp/Matrix_4D.npy')</a:t>
            </a:r>
          </a:p>
          <a:p>
            <a:r>
              <a:rPr lang="sl-SI" sz="1100" dirty="0" smtClean="0">
                <a:solidFill>
                  <a:srgbClr val="00B050"/>
                </a:solidFill>
              </a:rPr>
              <a:t>plt.imshow(q[0,0]&gt;600)      # 1st zero for time step=0, 2nd for top Z layer</a:t>
            </a:r>
          </a:p>
          <a:p>
            <a:endParaRPr lang="sl-SI" sz="1100" dirty="0" smtClean="0">
              <a:solidFill>
                <a:srgbClr val="00B050"/>
              </a:solidFill>
            </a:endParaRPr>
          </a:p>
          <a:p>
            <a:r>
              <a:rPr lang="sl-SI" sz="1100" dirty="0" smtClean="0">
                <a:solidFill>
                  <a:srgbClr val="00B050"/>
                </a:solidFill>
              </a:rPr>
              <a:t># uncomment this to get the final step melt-pool image</a:t>
            </a:r>
            <a:endParaRPr lang="sl-SI" sz="1100" dirty="0">
              <a:solidFill>
                <a:srgbClr val="00B050"/>
              </a:solidFill>
            </a:endParaRPr>
          </a:p>
          <a:p>
            <a:r>
              <a:rPr lang="sl-SI" sz="1100" dirty="0" smtClean="0">
                <a:solidFill>
                  <a:srgbClr val="00B050"/>
                </a:solidFill>
              </a:rPr>
              <a:t>#</a:t>
            </a:r>
            <a:r>
              <a:rPr lang="sl-SI" sz="1100" dirty="0" smtClean="0">
                <a:solidFill>
                  <a:srgbClr val="00B050"/>
                </a:solidFill>
              </a:rPr>
              <a:t> plt.imshow(q[48,0]&gt;600)</a:t>
            </a:r>
            <a:endParaRPr lang="sl-SI" sz="11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3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62" y="1108088"/>
            <a:ext cx="9655377" cy="17679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62" y="2806245"/>
            <a:ext cx="9594411" cy="17679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10084" y="409768"/>
            <a:ext cx="415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Diminished domain – BEFORE intepolation</a:t>
            </a:r>
            <a:endParaRPr lang="sl-SI" dirty="0"/>
          </a:p>
        </p:txBody>
      </p:sp>
      <p:sp>
        <p:nvSpPr>
          <p:cNvPr id="5" name="TextBox 4"/>
          <p:cNvSpPr txBox="1"/>
          <p:nvPr/>
        </p:nvSpPr>
        <p:spPr>
          <a:xfrm>
            <a:off x="2760090" y="4707256"/>
            <a:ext cx="49029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 dirty="0" smtClean="0">
                <a:solidFill>
                  <a:srgbClr val="0070C0"/>
                </a:solidFill>
              </a:rPr>
              <a:t>Python code to get upper images:</a:t>
            </a:r>
          </a:p>
          <a:p>
            <a:endParaRPr lang="sl-SI" sz="1200" dirty="0"/>
          </a:p>
          <a:p>
            <a:r>
              <a:rPr lang="sl-SI" sz="1100" dirty="0" smtClean="0">
                <a:solidFill>
                  <a:srgbClr val="00B050"/>
                </a:solidFill>
              </a:rPr>
              <a:t>import numpy as np</a:t>
            </a:r>
          </a:p>
          <a:p>
            <a:r>
              <a:rPr lang="sl-SI" sz="1100" dirty="0" smtClean="0">
                <a:solidFill>
                  <a:srgbClr val="00B050"/>
                </a:solidFill>
              </a:rPr>
              <a:t>import matplotlib.pyplot as plt</a:t>
            </a:r>
          </a:p>
          <a:p>
            <a:r>
              <a:rPr lang="sl-SI" sz="1100" dirty="0">
                <a:solidFill>
                  <a:srgbClr val="00B050"/>
                </a:solidFill>
              </a:rPr>
              <a:t>p</a:t>
            </a:r>
            <a:r>
              <a:rPr lang="sl-SI" sz="1100" dirty="0" smtClean="0">
                <a:solidFill>
                  <a:srgbClr val="00B050"/>
                </a:solidFill>
              </a:rPr>
              <a:t>lt.ion()</a:t>
            </a:r>
          </a:p>
          <a:p>
            <a:endParaRPr lang="sl-SI" sz="1100" dirty="0">
              <a:solidFill>
                <a:srgbClr val="00B050"/>
              </a:solidFill>
            </a:endParaRPr>
          </a:p>
          <a:p>
            <a:r>
              <a:rPr lang="sl-SI" sz="1100" dirty="0" smtClean="0">
                <a:solidFill>
                  <a:srgbClr val="00B050"/>
                </a:solidFill>
              </a:rPr>
              <a:t>q=np.load('C:/temp/Matrix_4D.npy')</a:t>
            </a:r>
          </a:p>
          <a:p>
            <a:r>
              <a:rPr lang="sl-SI" sz="1100" dirty="0" smtClean="0">
                <a:solidFill>
                  <a:srgbClr val="00B050"/>
                </a:solidFill>
              </a:rPr>
              <a:t>plt.imshow(q[0,0, 14:27, 95:180]&gt;600)          # time step = 0</a:t>
            </a:r>
          </a:p>
          <a:p>
            <a:endParaRPr lang="sl-SI" sz="1100" dirty="0">
              <a:solidFill>
                <a:srgbClr val="00B050"/>
              </a:solidFill>
            </a:endParaRPr>
          </a:p>
          <a:p>
            <a:r>
              <a:rPr lang="sl-SI" sz="1100" dirty="0" smtClean="0">
                <a:solidFill>
                  <a:srgbClr val="00B050"/>
                </a:solidFill>
              </a:rPr>
              <a:t>plt.imshow(q[39,0, 14:27, 95:180]&gt;600)        # time step = 39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14239" y="1807418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Time step = 0</a:t>
            </a:r>
            <a:endParaRPr lang="sl-SI" dirty="0"/>
          </a:p>
        </p:txBody>
      </p:sp>
      <p:sp>
        <p:nvSpPr>
          <p:cNvPr id="7" name="TextBox 6"/>
          <p:cNvSpPr txBox="1"/>
          <p:nvPr/>
        </p:nvSpPr>
        <p:spPr>
          <a:xfrm>
            <a:off x="10414239" y="3505575"/>
            <a:ext cx="155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Time step = 39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3602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25" y="933917"/>
            <a:ext cx="9655377" cy="17679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6000" y="278674"/>
            <a:ext cx="769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Why do we need long track (interpolation and CA) and what does it even mean?</a:t>
            </a:r>
            <a:endParaRPr lang="sl-SI" dirty="0"/>
          </a:p>
        </p:txBody>
      </p:sp>
      <p:sp>
        <p:nvSpPr>
          <p:cNvPr id="4" name="TextBox 3"/>
          <p:cNvSpPr txBox="1"/>
          <p:nvPr/>
        </p:nvSpPr>
        <p:spPr>
          <a:xfrm>
            <a:off x="513806" y="2873829"/>
            <a:ext cx="10563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To get better resolution we need to do interpolation of upper 2D temperature (phase) matrix. But when you do</a:t>
            </a:r>
          </a:p>
          <a:p>
            <a:r>
              <a:rPr lang="sl-SI" dirty="0" smtClean="0"/>
              <a:t> this you instantly get very large objects, which RAM during CA on normal computers can‘t handle. Therefore, we need to cut upper domain into several EQUAL sized sub-domains and perform CA on each of these: 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925" y="4166432"/>
            <a:ext cx="9533446" cy="17298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8469" y="4223658"/>
            <a:ext cx="766354" cy="148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Rectangle 6"/>
          <p:cNvSpPr/>
          <p:nvPr/>
        </p:nvSpPr>
        <p:spPr>
          <a:xfrm>
            <a:off x="2643057" y="4228006"/>
            <a:ext cx="766354" cy="148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Rectangle 7"/>
          <p:cNvSpPr/>
          <p:nvPr/>
        </p:nvSpPr>
        <p:spPr>
          <a:xfrm>
            <a:off x="3400707" y="4228007"/>
            <a:ext cx="766354" cy="148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Rectangle 8"/>
          <p:cNvSpPr/>
          <p:nvPr/>
        </p:nvSpPr>
        <p:spPr>
          <a:xfrm>
            <a:off x="4175764" y="4228011"/>
            <a:ext cx="766354" cy="148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Rectangle 9"/>
          <p:cNvSpPr/>
          <p:nvPr/>
        </p:nvSpPr>
        <p:spPr>
          <a:xfrm>
            <a:off x="4933419" y="4228008"/>
            <a:ext cx="766354" cy="148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Rectangle 10"/>
          <p:cNvSpPr/>
          <p:nvPr/>
        </p:nvSpPr>
        <p:spPr>
          <a:xfrm>
            <a:off x="5699775" y="4228010"/>
            <a:ext cx="766354" cy="148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Rectangle 11"/>
          <p:cNvSpPr/>
          <p:nvPr/>
        </p:nvSpPr>
        <p:spPr>
          <a:xfrm>
            <a:off x="6466126" y="4228010"/>
            <a:ext cx="766354" cy="148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3" name="Rectangle 12"/>
          <p:cNvSpPr/>
          <p:nvPr/>
        </p:nvSpPr>
        <p:spPr>
          <a:xfrm>
            <a:off x="7236839" y="4223658"/>
            <a:ext cx="766354" cy="148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4" name="Rectangle 13"/>
          <p:cNvSpPr/>
          <p:nvPr/>
        </p:nvSpPr>
        <p:spPr>
          <a:xfrm>
            <a:off x="8007548" y="4228009"/>
            <a:ext cx="766354" cy="148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5" name="Rectangle 14"/>
          <p:cNvSpPr/>
          <p:nvPr/>
        </p:nvSpPr>
        <p:spPr>
          <a:xfrm>
            <a:off x="8778257" y="4223649"/>
            <a:ext cx="766354" cy="148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9540260" y="4227997"/>
            <a:ext cx="766354" cy="148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7" name="Rectangle 16"/>
          <p:cNvSpPr/>
          <p:nvPr/>
        </p:nvSpPr>
        <p:spPr>
          <a:xfrm>
            <a:off x="10306618" y="4227998"/>
            <a:ext cx="766354" cy="1480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8" name="TextBox 17"/>
          <p:cNvSpPr txBox="1"/>
          <p:nvPr/>
        </p:nvSpPr>
        <p:spPr>
          <a:xfrm>
            <a:off x="2049741" y="571383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solidFill>
                  <a:srgbClr val="FF0000"/>
                </a:solidFill>
              </a:rPr>
              <a:t>YP0</a:t>
            </a:r>
            <a:endParaRPr lang="sl-SI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6914" y="571383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solidFill>
                  <a:srgbClr val="FF0000"/>
                </a:solidFill>
              </a:rPr>
              <a:t>YP1</a:t>
            </a:r>
            <a:endParaRPr lang="sl-SI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8918" y="571165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solidFill>
                  <a:srgbClr val="FF0000"/>
                </a:solidFill>
              </a:rPr>
              <a:t>YP2</a:t>
            </a:r>
            <a:endParaRPr lang="sl-SI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65026" y="580398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solidFill>
                  <a:srgbClr val="FF0000"/>
                </a:solidFill>
              </a:rPr>
              <a:t>YP12</a:t>
            </a:r>
            <a:endParaRPr lang="sl-S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3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9455" y="1265034"/>
            <a:ext cx="379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plt.imshow(q[0,0, 14:27, 95:103]&gt;600)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36" y="1634366"/>
            <a:ext cx="2118544" cy="32006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04751" y="4815991"/>
            <a:ext cx="390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plt.imshow(q[0,0, 14:27, 102:110]&gt;600)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87" y="2773039"/>
            <a:ext cx="237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400" dirty="0" smtClean="0">
                <a:solidFill>
                  <a:srgbClr val="FF0000"/>
                </a:solidFill>
              </a:rPr>
              <a:t>            sub-domain</a:t>
            </a:r>
            <a:r>
              <a:rPr lang="sl-SI" b="1" dirty="0" smtClean="0">
                <a:solidFill>
                  <a:srgbClr val="FF0000"/>
                </a:solidFill>
              </a:rPr>
              <a:t> YP0</a:t>
            </a:r>
          </a:p>
          <a:p>
            <a:endParaRPr lang="sl-SI" dirty="0"/>
          </a:p>
          <a:p>
            <a:r>
              <a:rPr lang="sl-SI" dirty="0" smtClean="0">
                <a:solidFill>
                  <a:srgbClr val="0070C0"/>
                </a:solidFill>
              </a:rPr>
              <a:t>             time step = 0</a:t>
            </a:r>
            <a:endParaRPr lang="sl-SI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80" y="1653417"/>
            <a:ext cx="2103302" cy="31625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41074" y="1265034"/>
            <a:ext cx="679269" cy="369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Rectangle 7"/>
          <p:cNvSpPr/>
          <p:nvPr/>
        </p:nvSpPr>
        <p:spPr>
          <a:xfrm>
            <a:off x="8216537" y="4835043"/>
            <a:ext cx="770709" cy="369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TextBox 8"/>
          <p:cNvSpPr txBox="1"/>
          <p:nvPr/>
        </p:nvSpPr>
        <p:spPr>
          <a:xfrm>
            <a:off x="7712710" y="2773039"/>
            <a:ext cx="1531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1400" dirty="0">
                <a:solidFill>
                  <a:srgbClr val="FF0000"/>
                </a:solidFill>
              </a:rPr>
              <a:t>sub-domain</a:t>
            </a:r>
            <a:r>
              <a:rPr lang="sl-SI" sz="1400" b="1" dirty="0" smtClean="0">
                <a:solidFill>
                  <a:srgbClr val="FF0000"/>
                </a:solidFill>
              </a:rPr>
              <a:t> </a:t>
            </a:r>
            <a:r>
              <a:rPr lang="sl-SI" b="1" dirty="0" smtClean="0">
                <a:solidFill>
                  <a:srgbClr val="FF0000"/>
                </a:solidFill>
              </a:rPr>
              <a:t>YP1</a:t>
            </a:r>
          </a:p>
          <a:p>
            <a:endParaRPr lang="sl-SI" dirty="0"/>
          </a:p>
          <a:p>
            <a:r>
              <a:rPr lang="sl-SI" dirty="0" smtClean="0">
                <a:solidFill>
                  <a:srgbClr val="0070C0"/>
                </a:solidFill>
              </a:rPr>
              <a:t>  time step = 0</a:t>
            </a:r>
            <a:endParaRPr lang="sl-SI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5920" y="348343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r>
              <a:rPr lang="sl-SI" dirty="0" smtClean="0"/>
              <a:t> interpolation</a:t>
            </a:r>
            <a:endParaRPr lang="sl-SI" dirty="0"/>
          </a:p>
        </p:txBody>
      </p:sp>
      <p:sp>
        <p:nvSpPr>
          <p:cNvPr id="11" name="TextBox 10"/>
          <p:cNvSpPr txBox="1"/>
          <p:nvPr/>
        </p:nvSpPr>
        <p:spPr>
          <a:xfrm>
            <a:off x="4646871" y="461556"/>
            <a:ext cx="76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sl-SI" dirty="0" smtClean="0"/>
              <a:t>Y=8</a:t>
            </a:r>
            <a:endParaRPr lang="sl-SI" dirty="0"/>
          </a:p>
        </p:txBody>
      </p:sp>
      <p:cxnSp>
        <p:nvCxnSpPr>
          <p:cNvPr id="13" name="Straight Arrow Connector 12"/>
          <p:cNvCxnSpPr>
            <a:stCxn id="7" idx="0"/>
          </p:cNvCxnSpPr>
          <p:nvPr/>
        </p:nvCxnSpPr>
        <p:spPr>
          <a:xfrm flipV="1">
            <a:off x="4580709" y="830887"/>
            <a:ext cx="191588" cy="434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464731" y="5204374"/>
            <a:ext cx="243840" cy="534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48209" y="5673636"/>
            <a:ext cx="67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sl-SI" dirty="0" smtClean="0"/>
              <a:t>Y=8</a:t>
            </a:r>
            <a:endParaRPr lang="sl-SI" dirty="0"/>
          </a:p>
        </p:txBody>
      </p:sp>
      <p:sp>
        <p:nvSpPr>
          <p:cNvPr id="18" name="Rectangle 17"/>
          <p:cNvSpPr/>
          <p:nvPr/>
        </p:nvSpPr>
        <p:spPr>
          <a:xfrm>
            <a:off x="3570514" y="1265034"/>
            <a:ext cx="679269" cy="369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622765" y="879563"/>
            <a:ext cx="300446" cy="363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169" y="510231"/>
            <a:ext cx="8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sl-SI" dirty="0" smtClean="0"/>
              <a:t>X=13</a:t>
            </a:r>
            <a:endParaRPr lang="sl-SI" dirty="0"/>
          </a:p>
        </p:txBody>
      </p:sp>
      <p:sp>
        <p:nvSpPr>
          <p:cNvPr id="22" name="Rectangle 21"/>
          <p:cNvSpPr/>
          <p:nvPr/>
        </p:nvSpPr>
        <p:spPr>
          <a:xfrm>
            <a:off x="7491487" y="4796940"/>
            <a:ext cx="614319" cy="369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598228" y="5162192"/>
            <a:ext cx="187832" cy="677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99128" y="5816120"/>
            <a:ext cx="76050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sl-SI" dirty="0" smtClean="0"/>
              <a:t>x=13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2023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2777" y="592183"/>
            <a:ext cx="107390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i="1" dirty="0"/>
              <a:t>m</a:t>
            </a:r>
            <a:r>
              <a:rPr lang="sl-SI" i="1" dirty="0" smtClean="0"/>
              <a:t>atrix_interpolation_wenrui.py</a:t>
            </a:r>
            <a:r>
              <a:rPr lang="sl-SI" dirty="0" smtClean="0"/>
              <a:t> in long_track = True mode does the job of cutting down diminished domain into </a:t>
            </a:r>
          </a:p>
          <a:p>
            <a:r>
              <a:rPr lang="sl-SI" dirty="0" smtClean="0"/>
              <a:t>EQUAL size sub-domains, peforms the interpolation according to interpolation factor given in settings.json file.</a:t>
            </a:r>
          </a:p>
          <a:p>
            <a:r>
              <a:rPr lang="sl-SI" dirty="0" smtClean="0"/>
              <a:t>In demo case this factor is 8, which means that mesh cell size will decrease from 50 </a:t>
            </a:r>
            <a:r>
              <a:rPr lang="el-GR" dirty="0" smtClean="0"/>
              <a:t>μ</a:t>
            </a:r>
            <a:r>
              <a:rPr lang="sl-SI" dirty="0" smtClean="0"/>
              <a:t>m to 6.25 </a:t>
            </a:r>
            <a:r>
              <a:rPr lang="el-GR" dirty="0" smtClean="0"/>
              <a:t>μ</a:t>
            </a:r>
            <a:r>
              <a:rPr lang="sl-SI" dirty="0" smtClean="0"/>
              <a:t>m. </a:t>
            </a:r>
          </a:p>
          <a:p>
            <a:endParaRPr lang="sl-SI" dirty="0"/>
          </a:p>
          <a:p>
            <a:r>
              <a:rPr lang="sl-SI" dirty="0" smtClean="0"/>
              <a:t>In order to preserve continuity of space and time there are also 8-time more time frames as </a:t>
            </a:r>
          </a:p>
          <a:p>
            <a:r>
              <a:rPr lang="sl-SI" dirty="0" smtClean="0"/>
              <a:t>the mesh cell size is diminished for 8-times. Thus, time steps of each sub-domain (YP) are </a:t>
            </a:r>
          </a:p>
          <a:p>
            <a:r>
              <a:rPr lang="sl-SI" b="1" dirty="0" smtClean="0"/>
              <a:t>saved in separate folders</a:t>
            </a:r>
            <a:r>
              <a:rPr lang="sl-SI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2899954"/>
            <a:ext cx="9043881" cy="2632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623" y="1333425"/>
            <a:ext cx="1311871" cy="53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7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234"/>
            <a:ext cx="2029108" cy="2572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7086"/>
            <a:ext cx="288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dirty="0" smtClean="0"/>
              <a:t>In each time step folder there are </a:t>
            </a:r>
          </a:p>
          <a:p>
            <a:r>
              <a:rPr lang="sl-SI" sz="1200" dirty="0" smtClean="0"/>
              <a:t>interpolated matrices named as fem_{}.npy</a:t>
            </a:r>
            <a:endParaRPr lang="sl-SI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64" y="1502432"/>
            <a:ext cx="2757412" cy="4240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76" y="1536534"/>
            <a:ext cx="2752356" cy="4172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41728" y="1133100"/>
            <a:ext cx="4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..\YP1  [102,110]\TR0  [0,1]\fem_0.npy</a:t>
            </a:r>
            <a:endParaRPr lang="sl-SI" dirty="0"/>
          </a:p>
        </p:txBody>
      </p:sp>
      <p:sp>
        <p:nvSpPr>
          <p:cNvPr id="7" name="TextBox 6"/>
          <p:cNvSpPr txBox="1"/>
          <p:nvPr/>
        </p:nvSpPr>
        <p:spPr>
          <a:xfrm>
            <a:off x="3688185" y="5777497"/>
            <a:ext cx="368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..\YP0  [95,103]\TR0  [0,1]\fem_0.npy</a:t>
            </a:r>
            <a:endParaRPr lang="sl-SI" dirty="0"/>
          </a:p>
        </p:txBody>
      </p:sp>
      <p:sp>
        <p:nvSpPr>
          <p:cNvPr id="8" name="TextBox 7"/>
          <p:cNvSpPr txBox="1"/>
          <p:nvPr/>
        </p:nvSpPr>
        <p:spPr>
          <a:xfrm>
            <a:off x="5643155" y="128366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sl-SI" dirty="0" smtClean="0"/>
              <a:t>Y = 64</a:t>
            </a:r>
            <a:endParaRPr lang="sl-SI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731548" y="343824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sl-SI" dirty="0"/>
              <a:t>X</a:t>
            </a:r>
            <a:r>
              <a:rPr lang="sl-SI" dirty="0" smtClean="0"/>
              <a:t> = 104</a:t>
            </a:r>
            <a:endParaRPr lang="sl-SI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797243" y="2735842"/>
            <a:ext cx="300446" cy="363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1207" y="2199832"/>
            <a:ext cx="136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sl-SI" dirty="0" smtClean="0"/>
              <a:t>X=13 * </a:t>
            </a:r>
            <a:r>
              <a:rPr lang="sl-SI" sz="3600" dirty="0" smtClean="0">
                <a:solidFill>
                  <a:srgbClr val="FF00FF"/>
                </a:solidFill>
              </a:rPr>
              <a:t>8</a:t>
            </a:r>
            <a:endParaRPr lang="sl-SI" sz="3600" dirty="0">
              <a:solidFill>
                <a:srgbClr val="FF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0059" y="225585"/>
            <a:ext cx="117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sl-SI" dirty="0" smtClean="0"/>
              <a:t>Y=8 * </a:t>
            </a:r>
            <a:r>
              <a:rPr lang="sl-SI" sz="3600" dirty="0" smtClean="0">
                <a:solidFill>
                  <a:srgbClr val="FF00FF"/>
                </a:solidFill>
              </a:rPr>
              <a:t>8</a:t>
            </a:r>
            <a:endParaRPr lang="sl-SI" sz="3600" dirty="0">
              <a:solidFill>
                <a:srgbClr val="FF00FF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65966" y="849517"/>
            <a:ext cx="191588" cy="434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6847" y="4607859"/>
            <a:ext cx="2499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>
                <a:solidFill>
                  <a:srgbClr val="FF00FF"/>
                </a:solidFill>
              </a:rPr>
              <a:t>8 is interpolation factor,</a:t>
            </a:r>
          </a:p>
          <a:p>
            <a:r>
              <a:rPr lang="sl-SI" dirty="0">
                <a:solidFill>
                  <a:srgbClr val="FF00FF"/>
                </a:solidFill>
              </a:rPr>
              <a:t>d</a:t>
            </a:r>
            <a:r>
              <a:rPr lang="sl-SI" dirty="0" smtClean="0">
                <a:solidFill>
                  <a:srgbClr val="FF00FF"/>
                </a:solidFill>
              </a:rPr>
              <a:t>efined in settings.json</a:t>
            </a:r>
            <a:endParaRPr lang="sl-SI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0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0" y="-1"/>
            <a:ext cx="11196918" cy="68684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66682" y="2330824"/>
            <a:ext cx="690283" cy="412376"/>
          </a:xfrm>
          <a:prstGeom prst="rect">
            <a:avLst/>
          </a:prstGeom>
          <a:noFill/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" name="Rectangle 3"/>
          <p:cNvSpPr/>
          <p:nvPr/>
        </p:nvSpPr>
        <p:spPr>
          <a:xfrm>
            <a:off x="2366682" y="3496235"/>
            <a:ext cx="690282" cy="350362"/>
          </a:xfrm>
          <a:prstGeom prst="rect">
            <a:avLst/>
          </a:prstGeom>
          <a:noFill/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" name="Rectangle 4"/>
          <p:cNvSpPr/>
          <p:nvPr/>
        </p:nvSpPr>
        <p:spPr>
          <a:xfrm>
            <a:off x="2572870" y="3953435"/>
            <a:ext cx="484093" cy="413115"/>
          </a:xfrm>
          <a:prstGeom prst="rect">
            <a:avLst/>
          </a:prstGeom>
          <a:noFill/>
          <a:ln w="381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3814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537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Open CA, Python program Instructions Manual, version 1.0.0.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Wenrui CA</dc:title>
  <dc:creator>Andraž</dc:creator>
  <cp:lastModifiedBy>Andraž</cp:lastModifiedBy>
  <cp:revision>27</cp:revision>
  <dcterms:created xsi:type="dcterms:W3CDTF">2023-06-07T17:54:09Z</dcterms:created>
  <dcterms:modified xsi:type="dcterms:W3CDTF">2023-06-07T22:27:46Z</dcterms:modified>
</cp:coreProperties>
</file>