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notesMasterIdLst>
    <p:notesMasterId r:id="rId13"/>
  </p:notesMasterIdLst>
  <p:sldIdLst>
    <p:sldId id="256" r:id="rId2"/>
    <p:sldId id="264" r:id="rId3"/>
    <p:sldId id="258" r:id="rId4"/>
    <p:sldId id="265" r:id="rId5"/>
    <p:sldId id="269" r:id="rId6"/>
    <p:sldId id="274" r:id="rId7"/>
    <p:sldId id="270" r:id="rId8"/>
    <p:sldId id="271" r:id="rId9"/>
    <p:sldId id="272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79"/>
    <p:restoredTop sz="92346"/>
  </p:normalViewPr>
  <p:slideViewPr>
    <p:cSldViewPr snapToGrid="0" snapToObjects="1">
      <p:cViewPr varScale="1">
        <p:scale>
          <a:sx n="66" d="100"/>
          <a:sy n="66" d="100"/>
        </p:scale>
        <p:origin x="192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7062-4079-2B41-B81A-DEAA5A7C4C04}" type="datetimeFigureOut">
              <a:rPr lang="en-IT" smtClean="0"/>
              <a:t>13/12/2020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986A-651C-8049-9F2D-E275DD9DB24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610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527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675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451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6788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628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915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293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66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776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03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7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2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80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20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08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45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1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12/13/20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2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3C052-71E4-439B-8793-FA92AF1A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6A31E-AAB9-40F6-A644-CB6485E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451D0-6E74-450A-AD77-1CE7B0BE1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430" y="836910"/>
            <a:ext cx="69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ACA3A-A1F4-4C41-8431-93C2AF86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471" y="2416654"/>
            <a:ext cx="7165300" cy="1608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latin typeface="Corbel" panose="020B0503020204020204" pitchFamily="34" charset="0"/>
              </a:rPr>
              <a:t>Development, Test and Application of a framework for cloud serverless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4DD-9A43-6D48-A184-1E9C9491758E}"/>
              </a:ext>
            </a:extLst>
          </p:cNvPr>
          <p:cNvSpPr txBox="1"/>
          <p:nvPr/>
        </p:nvSpPr>
        <p:spPr>
          <a:xfrm>
            <a:off x="8002448" y="5858272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Corbel" panose="020B0503020204020204" pitchFamily="34" charset="0"/>
              </a:rPr>
              <a:t>Company: </a:t>
            </a:r>
            <a:r>
              <a:rPr lang="en-IT" sz="1600" i="1" dirty="0">
                <a:latin typeface="Corbel" panose="020B0503020204020204" pitchFamily="34" charset="0"/>
              </a:rPr>
              <a:t>Getapper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E1D79-56E7-2944-BDE5-6F38871E2500}"/>
              </a:ext>
            </a:extLst>
          </p:cNvPr>
          <p:cNvSpPr txBox="1"/>
          <p:nvPr/>
        </p:nvSpPr>
        <p:spPr>
          <a:xfrm>
            <a:off x="8002448" y="5478229"/>
            <a:ext cx="2773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Corbel" panose="020B0503020204020204" pitchFamily="34" charset="0"/>
              </a:rPr>
              <a:t>Supervisor: </a:t>
            </a:r>
            <a:r>
              <a:rPr lang="en-GB" sz="1600" i="1" dirty="0" err="1">
                <a:latin typeface="Corbel" panose="020B0503020204020204" pitchFamily="34" charset="0"/>
              </a:rPr>
              <a:t>Dr.</a:t>
            </a:r>
            <a:r>
              <a:rPr lang="en-GB" sz="1600" i="1" dirty="0">
                <a:latin typeface="Corbel" panose="020B0503020204020204" pitchFamily="34" charset="0"/>
              </a:rPr>
              <a:t> Ing. </a:t>
            </a:r>
            <a:r>
              <a:rPr lang="en-GB" sz="1600" i="1" dirty="0" err="1">
                <a:latin typeface="Corbel" panose="020B0503020204020204" pitchFamily="34" charset="0"/>
              </a:rPr>
              <a:t>Boyang</a:t>
            </a:r>
            <a:r>
              <a:rPr lang="en-GB" sz="1600" i="1" dirty="0">
                <a:latin typeface="Corbel" panose="020B0503020204020204" pitchFamily="34" charset="0"/>
              </a:rPr>
              <a:t> Du</a:t>
            </a:r>
            <a:endParaRPr lang="en-IT" sz="1600" i="1" dirty="0">
              <a:latin typeface="Corbel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65A58-5DC4-EB43-97B1-D3A2FE99A743}"/>
              </a:ext>
            </a:extLst>
          </p:cNvPr>
          <p:cNvSpPr txBox="1"/>
          <p:nvPr/>
        </p:nvSpPr>
        <p:spPr>
          <a:xfrm>
            <a:off x="8002448" y="5102850"/>
            <a:ext cx="3571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anose="020B0503020204020204" pitchFamily="34" charset="0"/>
              </a:rPr>
              <a:t>December 2020 - </a:t>
            </a:r>
            <a:r>
              <a:rPr lang="en-US" sz="1600" i="1" dirty="0">
                <a:latin typeface="Corbel" panose="020B0503020204020204" pitchFamily="34" charset="0"/>
              </a:rPr>
              <a:t>Andrea </a:t>
            </a:r>
            <a:r>
              <a:rPr lang="en-US" sz="1600" i="1" dirty="0" err="1">
                <a:latin typeface="Corbel" panose="020B0503020204020204" pitchFamily="34" charset="0"/>
              </a:rPr>
              <a:t>Santu</a:t>
            </a:r>
            <a:r>
              <a:rPr lang="en-US" sz="1600" i="1" dirty="0">
                <a:latin typeface="Corbel" panose="020B0503020204020204" pitchFamily="34" charset="0"/>
              </a:rPr>
              <a:t> [251579]</a:t>
            </a:r>
          </a:p>
        </p:txBody>
      </p:sp>
    </p:spTree>
    <p:extLst>
      <p:ext uri="{BB962C8B-B14F-4D97-AF65-F5344CB8AC3E}">
        <p14:creationId xmlns:p14="http://schemas.microsoft.com/office/powerpoint/2010/main" val="17624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D0E7B8-D989-2445-84F4-7F73D955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105" y="3865445"/>
            <a:ext cx="3488490" cy="13971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Cold start</a:t>
            </a:r>
          </a:p>
          <a:p>
            <a:r>
              <a:rPr lang="en-US" sz="2400" dirty="0">
                <a:latin typeface="Corbel" panose="020B0503020204020204" pitchFamily="34" charset="0"/>
              </a:rPr>
              <a:t>Saturation of available database connections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83774-FD16-9C49-8DA2-21241A6BA976}"/>
              </a:ext>
            </a:extLst>
          </p:cNvPr>
          <p:cNvSpPr txBox="1"/>
          <p:nvPr/>
        </p:nvSpPr>
        <p:spPr>
          <a:xfrm>
            <a:off x="1470630" y="3218947"/>
            <a:ext cx="403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800" dirty="0">
                <a:latin typeface="Corbel" panose="020B0503020204020204" pitchFamily="34" charset="0"/>
              </a:rPr>
              <a:t>Encountered problems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81FFA-A098-B94E-BA1D-0EDF0761DEB5}"/>
              </a:ext>
            </a:extLst>
          </p:cNvPr>
          <p:cNvSpPr txBox="1"/>
          <p:nvPr/>
        </p:nvSpPr>
        <p:spPr>
          <a:xfrm>
            <a:off x="2412556" y="625752"/>
            <a:ext cx="368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/>
              <a:t>Showcase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765E2-0A3E-EA49-AA38-32DC04FEE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275" y="897692"/>
            <a:ext cx="3929051" cy="250375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2B56C1-BEE8-7447-8F97-10F8946923E9}"/>
              </a:ext>
            </a:extLst>
          </p:cNvPr>
          <p:cNvSpPr/>
          <p:nvPr/>
        </p:nvSpPr>
        <p:spPr>
          <a:xfrm>
            <a:off x="2441743" y="1626281"/>
            <a:ext cx="2096027" cy="918451"/>
          </a:xfrm>
          <a:prstGeom prst="roundRect">
            <a:avLst>
              <a:gd name="adj" fmla="val 472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DEABD06-7183-8B44-8708-E05110F0F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0597" y="1737361"/>
            <a:ext cx="1693626" cy="66898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E66A3-D086-7C43-8C11-5332EBCCD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2704" y="3218947"/>
            <a:ext cx="4070191" cy="29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3C052-71E4-439B-8793-FA92AF1A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6A31E-AAB9-40F6-A644-CB6485E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451D0-6E74-450A-AD77-1CE7B0BE1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 descr="Arrow&#10;&#10;Description automatically generated">
            <a:extLst>
              <a:ext uri="{FF2B5EF4-FFF2-40B4-BE49-F238E27FC236}">
                <a16:creationId xmlns:a16="http://schemas.microsoft.com/office/drawing/2014/main" id="{29BEF865-6B3F-2A4A-86F2-73043FA33C1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7148" y="298580"/>
            <a:ext cx="7950260" cy="626083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1EC00-9A2D-5443-BDFE-1C502ED688F5}"/>
              </a:ext>
            </a:extLst>
          </p:cNvPr>
          <p:cNvSpPr txBox="1"/>
          <p:nvPr/>
        </p:nvSpPr>
        <p:spPr>
          <a:xfrm>
            <a:off x="4078520" y="2767279"/>
            <a:ext cx="4224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4000" b="1" dirty="0">
                <a:latin typeface="Corbel" panose="020B0503020204020204" pitchFamily="34" charset="0"/>
              </a:rPr>
              <a:t>Thank you</a:t>
            </a:r>
          </a:p>
          <a:p>
            <a:pPr algn="ctr"/>
            <a:r>
              <a:rPr lang="en-GB" sz="4000" b="1" dirty="0">
                <a:latin typeface="Corbel" panose="020B0503020204020204" pitchFamily="34" charset="0"/>
              </a:rPr>
              <a:t>F</a:t>
            </a:r>
            <a:r>
              <a:rPr lang="en-IT" sz="4000" b="1" dirty="0">
                <a:latin typeface="Corbel" panose="020B0503020204020204" pitchFamily="34" charset="0"/>
              </a:rPr>
              <a:t>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71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A5B15-4C40-134E-B425-23726D41F784}"/>
              </a:ext>
            </a:extLst>
          </p:cNvPr>
          <p:cNvSpPr txBox="1"/>
          <p:nvPr/>
        </p:nvSpPr>
        <p:spPr>
          <a:xfrm>
            <a:off x="2897192" y="281458"/>
            <a:ext cx="639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Function as a Service - Serverless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B26214-275B-0B44-8255-266103C87181}"/>
              </a:ext>
            </a:extLst>
          </p:cNvPr>
          <p:cNvSpPr txBox="1">
            <a:spLocks/>
          </p:cNvSpPr>
          <p:nvPr/>
        </p:nvSpPr>
        <p:spPr>
          <a:xfrm>
            <a:off x="2574489" y="2074924"/>
            <a:ext cx="3930940" cy="188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Simplified development/deploy</a:t>
            </a:r>
          </a:p>
          <a:p>
            <a:r>
              <a:rPr lang="en-US" dirty="0">
                <a:latin typeface="Corbel" panose="020B0503020204020204" pitchFamily="34" charset="0"/>
              </a:rPr>
              <a:t>Auto scaling</a:t>
            </a:r>
          </a:p>
          <a:p>
            <a:r>
              <a:rPr lang="en-US" dirty="0">
                <a:latin typeface="Corbel" panose="020B0503020204020204" pitchFamily="34" charset="0"/>
              </a:rPr>
              <a:t>Cost effective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0C2284-7644-CC4D-A62C-070506286E7D}"/>
              </a:ext>
            </a:extLst>
          </p:cNvPr>
          <p:cNvSpPr txBox="1">
            <a:spLocks/>
          </p:cNvSpPr>
          <p:nvPr/>
        </p:nvSpPr>
        <p:spPr>
          <a:xfrm>
            <a:off x="7312108" y="2279565"/>
            <a:ext cx="3930940" cy="2047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Less infrastructure control</a:t>
            </a:r>
          </a:p>
          <a:p>
            <a:r>
              <a:rPr lang="en-US" dirty="0">
                <a:latin typeface="Corbel" panose="020B0503020204020204" pitchFamily="34" charset="0"/>
              </a:rPr>
              <a:t>Complicated local testing</a:t>
            </a:r>
          </a:p>
          <a:p>
            <a:r>
              <a:rPr lang="en-US" dirty="0">
                <a:latin typeface="Corbel" panose="020B0503020204020204" pitchFamily="34" charset="0"/>
              </a:rPr>
              <a:t>Cold Start overhead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function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52FA-1730-704C-91DD-94C084413377}"/>
              </a:ext>
            </a:extLst>
          </p:cNvPr>
          <p:cNvSpPr txBox="1"/>
          <p:nvPr/>
        </p:nvSpPr>
        <p:spPr>
          <a:xfrm>
            <a:off x="2562457" y="162051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FF548-73CC-DA46-BE58-CF92BB9E5961}"/>
              </a:ext>
            </a:extLst>
          </p:cNvPr>
          <p:cNvSpPr txBox="1"/>
          <p:nvPr/>
        </p:nvSpPr>
        <p:spPr>
          <a:xfrm>
            <a:off x="7312108" y="162051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Disadvantages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A878A-2039-7C46-ABF0-B3B4A2B5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48" y="4417277"/>
            <a:ext cx="1016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5F80-21A5-EC4F-97DE-CFE0C836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42" y="379668"/>
            <a:ext cx="4408581" cy="523113"/>
          </a:xfrm>
        </p:spPr>
        <p:txBody>
          <a:bodyPr>
            <a:noAutofit/>
          </a:bodyPr>
          <a:lstStyle/>
          <a:p>
            <a:pPr algn="l"/>
            <a:r>
              <a:rPr lang="en-IT" sz="3600" dirty="0">
                <a:latin typeface="Corbel" panose="020B0503020204020204" pitchFamily="34" charset="0"/>
              </a:rPr>
              <a:t>Serverless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5BC5-632B-2E4C-8EFB-8D2A37C3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954" y="3887947"/>
            <a:ext cx="4242809" cy="1893985"/>
          </a:xfrm>
        </p:spPr>
        <p:txBody>
          <a:bodyPr>
            <a:normAutofit/>
          </a:bodyPr>
          <a:lstStyle/>
          <a:p>
            <a:r>
              <a:rPr lang="en-IT" dirty="0">
                <a:latin typeface="Corbel" panose="020B0503020204020204" pitchFamily="34" charset="0"/>
              </a:rPr>
              <a:t>Provider agnostic</a:t>
            </a:r>
            <a:r>
              <a:rPr lang="en-IT" sz="1800" dirty="0">
                <a:latin typeface="Corbel" panose="020B0503020204020204" pitchFamily="34" charset="0"/>
              </a:rPr>
              <a:t>  (no vendor lock-in)</a:t>
            </a:r>
          </a:p>
          <a:p>
            <a:r>
              <a:rPr lang="en-IT" dirty="0">
                <a:latin typeface="Corbel" panose="020B0503020204020204" pitchFamily="34" charset="0"/>
              </a:rPr>
              <a:t>Simplified deployment</a:t>
            </a:r>
          </a:p>
          <a:p>
            <a:r>
              <a:rPr lang="en-IT" dirty="0">
                <a:latin typeface="Corbel" panose="020B0503020204020204" pitchFamily="34" charset="0"/>
              </a:rPr>
              <a:t>Extensible</a:t>
            </a:r>
            <a:r>
              <a:rPr lang="en-IT" sz="1800" dirty="0">
                <a:latin typeface="Corbel" panose="020B0503020204020204" pitchFamily="34" charset="0"/>
              </a:rPr>
              <a:t> (external plugins)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B6EA9-2B45-4F49-B0F2-061719512920}"/>
              </a:ext>
            </a:extLst>
          </p:cNvPr>
          <p:cNvSpPr txBox="1"/>
          <p:nvPr/>
        </p:nvSpPr>
        <p:spPr>
          <a:xfrm>
            <a:off x="2536885" y="3426282"/>
            <a:ext cx="174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9071-B50A-4C40-BCE6-D7E07C988287}"/>
              </a:ext>
            </a:extLst>
          </p:cNvPr>
          <p:cNvSpPr txBox="1"/>
          <p:nvPr/>
        </p:nvSpPr>
        <p:spPr>
          <a:xfrm>
            <a:off x="7359994" y="3427231"/>
            <a:ext cx="209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Disadvantages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CB3F2E-5E4E-124E-9EDB-0CA5AD6CF706}"/>
              </a:ext>
            </a:extLst>
          </p:cNvPr>
          <p:cNvSpPr txBox="1">
            <a:spLocks/>
          </p:cNvSpPr>
          <p:nvPr/>
        </p:nvSpPr>
        <p:spPr>
          <a:xfrm>
            <a:off x="7362125" y="3890255"/>
            <a:ext cx="3250771" cy="275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Tedious Compilation of Configuration files</a:t>
            </a:r>
          </a:p>
          <a:p>
            <a:r>
              <a:rPr lang="en-IT" dirty="0">
                <a:latin typeface="Corbel" panose="020B0503020204020204" pitchFamily="34" charset="0"/>
              </a:rPr>
              <a:t>No standard project structure</a:t>
            </a:r>
          </a:p>
          <a:p>
            <a:r>
              <a:rPr lang="en-IT" dirty="0">
                <a:latin typeface="Corbel" panose="020B0503020204020204" pitchFamily="34" charset="0"/>
              </a:rPr>
              <a:t>Complex programmatic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1A39B-57DC-F140-A0C4-BD3B5547A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40" y="1507229"/>
            <a:ext cx="8224186" cy="14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2AF2EA-326F-0B49-8A1C-BF88FF1C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62" y="638507"/>
            <a:ext cx="2449796" cy="563544"/>
          </a:xfrm>
        </p:spPr>
        <p:txBody>
          <a:bodyPr>
            <a:normAutofit/>
          </a:bodyPr>
          <a:lstStyle/>
          <a:p>
            <a:pPr algn="l"/>
            <a:r>
              <a:rPr lang="en-IT" dirty="0">
                <a:latin typeface="Corbel" panose="020B0503020204020204" pitchFamily="34" charset="0"/>
              </a:rPr>
              <a:t>Restlessness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F46A51A-958C-1B4E-A147-D3887C22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884" y="2599203"/>
            <a:ext cx="4760840" cy="345306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Standard project structure</a:t>
            </a:r>
          </a:p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Provide a CLI and a local Web Interface</a:t>
            </a:r>
          </a:p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Standard structure for test and validation  </a:t>
            </a:r>
            <a:r>
              <a:rPr lang="en-IT" sz="1600" dirty="0">
                <a:latin typeface="Corbel" panose="020B0503020204020204" pitchFamily="34" charset="0"/>
              </a:rPr>
              <a:t>(generated code templates)</a:t>
            </a:r>
            <a:endParaRPr lang="en-IT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T" sz="1800" dirty="0">
                <a:latin typeface="Corbel" panose="020B0503020204020204" pitchFamily="34" charset="0"/>
              </a:rPr>
              <a:t>Extensibility</a:t>
            </a:r>
            <a:endParaRPr lang="en-IT" sz="1600" dirty="0">
              <a:latin typeface="Corbel" panose="020B05030202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66669ED-6807-D743-8FE5-307DF22C1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025" y="2741404"/>
            <a:ext cx="2333097" cy="1364861"/>
          </a:xfrm>
          <a:prstGeom prst="rect">
            <a:avLst/>
          </a:prstGeom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9B2C3-DEB4-0A45-9E0B-74C5E267CF90}"/>
              </a:ext>
            </a:extLst>
          </p:cNvPr>
          <p:cNvSpPr txBox="1"/>
          <p:nvPr/>
        </p:nvSpPr>
        <p:spPr>
          <a:xfrm>
            <a:off x="1409884" y="2047826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0763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0520526-4712-6A47-B28D-151223EB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81" y="1047436"/>
            <a:ext cx="3507604" cy="435229"/>
          </a:xfrm>
        </p:spPr>
        <p:txBody>
          <a:bodyPr>
            <a:normAutofit/>
          </a:bodyPr>
          <a:lstStyle/>
          <a:p>
            <a:pPr algn="l"/>
            <a:r>
              <a:rPr lang="en-IT" sz="2400" dirty="0">
                <a:solidFill>
                  <a:schemeClr val="tx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@restlessness/core</a:t>
            </a:r>
          </a:p>
        </p:txBody>
      </p:sp>
      <p:pic>
        <p:nvPicPr>
          <p:cNvPr id="23" name="Picture 22" descr="Arrow&#10;&#10;Description automatically generated">
            <a:extLst>
              <a:ext uri="{FF2B5EF4-FFF2-40B4-BE49-F238E27FC236}">
                <a16:creationId xmlns:a16="http://schemas.microsoft.com/office/drawing/2014/main" id="{FEB1225D-A072-3440-ADB0-6AA045BE4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309" y="379186"/>
            <a:ext cx="719046" cy="56624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33EFBD1-9B9D-DD4A-A8CA-A008C3D7F4C6}"/>
              </a:ext>
            </a:extLst>
          </p:cNvPr>
          <p:cNvSpPr txBox="1">
            <a:spLocks/>
          </p:cNvSpPr>
          <p:nvPr/>
        </p:nvSpPr>
        <p:spPr>
          <a:xfrm>
            <a:off x="1899986" y="2474534"/>
            <a:ext cx="4210068" cy="4004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Project creation</a:t>
            </a:r>
          </a:p>
          <a:p>
            <a:pPr>
              <a:spcAft>
                <a:spcPts val="300"/>
              </a:spcAft>
            </a:pPr>
            <a:r>
              <a:rPr lang="en-IT" dirty="0">
                <a:latin typeface="Corbel" panose="020B0503020204020204" pitchFamily="34" charset="0"/>
              </a:rPr>
              <a:t>Resources management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Endpoints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Schedules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Services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Models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T" sz="1700" dirty="0">
                <a:latin typeface="Corbel" panose="020B0503020204020204" pitchFamily="34" charset="0"/>
              </a:rPr>
              <a:t>Environments</a:t>
            </a:r>
          </a:p>
          <a:p>
            <a:r>
              <a:rPr lang="en-IT" dirty="0">
                <a:latin typeface="Corbel" panose="020B0503020204020204" pitchFamily="34" charset="0"/>
              </a:rPr>
              <a:t>Extensions utility  (lifecycle hooks)</a:t>
            </a:r>
          </a:p>
          <a:p>
            <a:r>
              <a:rPr lang="en-IT" dirty="0">
                <a:latin typeface="Corbel" panose="020B0503020204020204" pitchFamily="34" charset="0"/>
              </a:rPr>
              <a:t>Handler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2496-52AB-F641-9923-E59BB0DEB6AB}"/>
              </a:ext>
            </a:extLst>
          </p:cNvPr>
          <p:cNvSpPr txBox="1"/>
          <p:nvPr/>
        </p:nvSpPr>
        <p:spPr>
          <a:xfrm>
            <a:off x="1895982" y="1953224"/>
            <a:ext cx="236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Functionalities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5F674B-1C1C-1C4D-9A4B-AB47ACD92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683" y="1047436"/>
            <a:ext cx="2597591" cy="4752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0D21D-357E-DA4E-A013-0B6514877BCF}"/>
              </a:ext>
            </a:extLst>
          </p:cNvPr>
          <p:cNvSpPr txBox="1"/>
          <p:nvPr/>
        </p:nvSpPr>
        <p:spPr>
          <a:xfrm>
            <a:off x="8921578" y="38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50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0D21D-357E-DA4E-A013-0B6514877BCF}"/>
              </a:ext>
            </a:extLst>
          </p:cNvPr>
          <p:cNvSpPr txBox="1"/>
          <p:nvPr/>
        </p:nvSpPr>
        <p:spPr>
          <a:xfrm>
            <a:off x="8921578" y="38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B92C73A-C76E-1644-927A-36780578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30" y="1061053"/>
            <a:ext cx="3507604" cy="435229"/>
          </a:xfrm>
        </p:spPr>
        <p:txBody>
          <a:bodyPr>
            <a:normAutofit/>
          </a:bodyPr>
          <a:lstStyle/>
          <a:p>
            <a:pPr algn="l"/>
            <a:r>
              <a:rPr lang="en-IT" sz="2400" dirty="0">
                <a:solidFill>
                  <a:schemeClr val="tx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@restlessness/cli</a:t>
            </a:r>
          </a:p>
        </p:txBody>
      </p:sp>
      <p:pic>
        <p:nvPicPr>
          <p:cNvPr id="24" name="Picture 23" descr="Arrow&#10;&#10;Description automatically generated">
            <a:extLst>
              <a:ext uri="{FF2B5EF4-FFF2-40B4-BE49-F238E27FC236}">
                <a16:creationId xmlns:a16="http://schemas.microsoft.com/office/drawing/2014/main" id="{E21B0FDF-8BFF-BB43-9D78-1B923D0A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309" y="376809"/>
            <a:ext cx="719046" cy="566249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040EEAD-3209-9843-A5C9-6079FBF137DB}"/>
              </a:ext>
            </a:extLst>
          </p:cNvPr>
          <p:cNvSpPr txBox="1">
            <a:spLocks/>
          </p:cNvSpPr>
          <p:nvPr/>
        </p:nvSpPr>
        <p:spPr>
          <a:xfrm>
            <a:off x="1577067" y="2105201"/>
            <a:ext cx="4265530" cy="4106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Command Line Interface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orbel" panose="020B0503020204020204" pitchFamily="34" charset="0"/>
              </a:rPr>
              <a:t>P</a:t>
            </a:r>
            <a:r>
              <a:rPr lang="en-IT" sz="1600" dirty="0">
                <a:latin typeface="Corbel" panose="020B0503020204020204" pitchFamily="34" charset="0"/>
              </a:rPr>
              <a:t>roject creation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Manage extension packages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Corbel" panose="020B0503020204020204" pitchFamily="34" charset="0"/>
              </a:rPr>
              <a:t>S</a:t>
            </a:r>
            <a:r>
              <a:rPr lang="en-IT" sz="1600" dirty="0">
                <a:latin typeface="Corbel" panose="020B0503020204020204" pitchFamily="34" charset="0"/>
              </a:rPr>
              <a:t>ervices deploy/remove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Environment file generation</a:t>
            </a:r>
          </a:p>
          <a:p>
            <a:r>
              <a:rPr lang="en-IT" dirty="0">
                <a:latin typeface="Corbel" panose="020B0503020204020204" pitchFamily="34" charset="0"/>
              </a:rPr>
              <a:t>Web Interface</a:t>
            </a:r>
          </a:p>
          <a:p>
            <a:r>
              <a:rPr lang="en-IT" dirty="0">
                <a:latin typeface="Corbel" panose="020B0503020204020204" pitchFamily="34" charset="0"/>
              </a:rPr>
              <a:t>Backend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A Restlessness project itself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75056-2342-8840-B18D-A213AEDB3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993" y="2648234"/>
            <a:ext cx="3828643" cy="237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030AA-768A-2D40-ACA4-3FFD17D87FBB}"/>
              </a:ext>
            </a:extLst>
          </p:cNvPr>
          <p:cNvSpPr txBox="1"/>
          <p:nvPr/>
        </p:nvSpPr>
        <p:spPr>
          <a:xfrm>
            <a:off x="7425074" y="1262345"/>
            <a:ext cx="2262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2000" dirty="0">
                <a:solidFill>
                  <a:schemeClr val="bg1"/>
                </a:solidFill>
                <a:latin typeface="Corbel" panose="020B0503020204020204" pitchFamily="34" charset="0"/>
              </a:rPr>
              <a:t>Local development </a:t>
            </a:r>
          </a:p>
          <a:p>
            <a:pPr algn="ctr"/>
            <a:r>
              <a:rPr lang="en-IT" sz="2000" dirty="0">
                <a:solidFill>
                  <a:schemeClr val="bg1"/>
                </a:solidFill>
                <a:latin typeface="Corbel" panose="020B0503020204020204" pitchFamily="34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4169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8905C6-1C07-464B-9412-5E421B844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763" y="271537"/>
            <a:ext cx="969990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E78552-ADC0-A14E-B20B-F6EA84D6A400}"/>
              </a:ext>
            </a:extLst>
          </p:cNvPr>
          <p:cNvSpPr/>
          <p:nvPr/>
        </p:nvSpPr>
        <p:spPr>
          <a:xfrm>
            <a:off x="10580621" y="1958136"/>
            <a:ext cx="1531175" cy="7937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D04002-0CCB-DA42-BEE8-0DCA3F3A12A9}"/>
              </a:ext>
            </a:extLst>
          </p:cNvPr>
          <p:cNvCxnSpPr>
            <a:cxnSpLocks/>
          </p:cNvCxnSpPr>
          <p:nvPr/>
        </p:nvCxnSpPr>
        <p:spPr>
          <a:xfrm flipH="1" flipV="1">
            <a:off x="10047515" y="1321055"/>
            <a:ext cx="937673" cy="6370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AB497-5DB7-7441-9DC8-D1561EA657B3}"/>
              </a:ext>
            </a:extLst>
          </p:cNvPr>
          <p:cNvSpPr txBox="1"/>
          <p:nvPr/>
        </p:nvSpPr>
        <p:spPr>
          <a:xfrm>
            <a:off x="10581022" y="2044372"/>
            <a:ext cx="153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rbel" panose="020B0503020204020204" pitchFamily="34" charset="0"/>
              </a:rPr>
              <a:t>Create new Endpoint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A0C1BB-4EF0-3C44-8696-78308A0EDB26}"/>
              </a:ext>
            </a:extLst>
          </p:cNvPr>
          <p:cNvSpPr/>
          <p:nvPr/>
        </p:nvSpPr>
        <p:spPr>
          <a:xfrm>
            <a:off x="232604" y="1896979"/>
            <a:ext cx="1531175" cy="5116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9559-1889-ED4E-BBAE-DF869DAEEA02}"/>
              </a:ext>
            </a:extLst>
          </p:cNvPr>
          <p:cNvCxnSpPr>
            <a:cxnSpLocks/>
          </p:cNvCxnSpPr>
          <p:nvPr/>
        </p:nvCxnSpPr>
        <p:spPr>
          <a:xfrm flipV="1">
            <a:off x="1353795" y="892629"/>
            <a:ext cx="1139422" cy="10043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B7CE13-129F-7645-8C8A-A4E849CC266F}"/>
              </a:ext>
            </a:extLst>
          </p:cNvPr>
          <p:cNvSpPr txBox="1"/>
          <p:nvPr/>
        </p:nvSpPr>
        <p:spPr>
          <a:xfrm>
            <a:off x="232604" y="1958136"/>
            <a:ext cx="153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rbel" panose="020B0503020204020204" pitchFamily="34" charset="0"/>
              </a:rPr>
              <a:t>Site map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F9A94-2AB8-0A4E-B236-118D63B368CD}"/>
              </a:ext>
            </a:extLst>
          </p:cNvPr>
          <p:cNvCxnSpPr>
            <a:cxnSpLocks/>
          </p:cNvCxnSpPr>
          <p:nvPr/>
        </p:nvCxnSpPr>
        <p:spPr>
          <a:xfrm flipH="1" flipV="1">
            <a:off x="3984171" y="2751860"/>
            <a:ext cx="435429" cy="87308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7326BA-6718-0C45-B44C-DD6C04E416C0}"/>
              </a:ext>
            </a:extLst>
          </p:cNvPr>
          <p:cNvSpPr/>
          <p:nvPr/>
        </p:nvSpPr>
        <p:spPr>
          <a:xfrm>
            <a:off x="4207658" y="3624943"/>
            <a:ext cx="1531175" cy="7937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7A57FB-89CA-4B43-888A-C66BD218A84B}"/>
              </a:ext>
            </a:extLst>
          </p:cNvPr>
          <p:cNvSpPr txBox="1"/>
          <p:nvPr/>
        </p:nvSpPr>
        <p:spPr>
          <a:xfrm>
            <a:off x="4207658" y="3700537"/>
            <a:ext cx="153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  <a:latin typeface="Corbel" panose="020B0503020204020204" pitchFamily="34" charset="0"/>
              </a:rPr>
              <a:t>User defined Endpoints</a:t>
            </a:r>
          </a:p>
        </p:txBody>
      </p:sp>
    </p:spTree>
    <p:extLst>
      <p:ext uri="{BB962C8B-B14F-4D97-AF65-F5344CB8AC3E}">
        <p14:creationId xmlns:p14="http://schemas.microsoft.com/office/powerpoint/2010/main" val="26673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914190-0F5F-3642-A0E2-D0452209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174" y="3152496"/>
            <a:ext cx="4165307" cy="3204638"/>
          </a:xfrm>
        </p:spPr>
        <p:txBody>
          <a:bodyPr anchor="t">
            <a:normAutofit/>
          </a:bodyPr>
          <a:lstStyle/>
          <a:p>
            <a:r>
              <a:rPr lang="en-IT" sz="2200" dirty="0">
                <a:latin typeface="Corbel" panose="020B0503020204020204" pitchFamily="34" charset="0"/>
              </a:rPr>
              <a:t>Data Access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1600" dirty="0">
                <a:latin typeface="Corbel" panose="020B0503020204020204" pitchFamily="34" charset="0"/>
              </a:rPr>
              <a:t>Abstract interface for database</a:t>
            </a:r>
          </a:p>
          <a:p>
            <a:r>
              <a:rPr lang="en-IT" sz="2200" dirty="0">
                <a:latin typeface="Corbel" panose="020B0503020204020204" pitchFamily="34" charset="0"/>
              </a:rPr>
              <a:t>Authentication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520289" y="56614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Extensions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110B5C-65F6-FA44-9DF1-D6B9B83A7E44}"/>
              </a:ext>
            </a:extLst>
          </p:cNvPr>
          <p:cNvSpPr txBox="1">
            <a:spLocks/>
          </p:cNvSpPr>
          <p:nvPr/>
        </p:nvSpPr>
        <p:spPr>
          <a:xfrm>
            <a:off x="6534711" y="3137249"/>
            <a:ext cx="4140592" cy="1329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@restlessness/dao-mongo</a:t>
            </a:r>
          </a:p>
          <a:p>
            <a:r>
              <a:rPr lang="en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@restlessness/auth-jwt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AB127-2CAB-BB43-955B-8EDE5398EBB0}"/>
              </a:ext>
            </a:extLst>
          </p:cNvPr>
          <p:cNvSpPr txBox="1"/>
          <p:nvPr/>
        </p:nvSpPr>
        <p:spPr>
          <a:xfrm>
            <a:off x="1659175" y="2497677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Common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7995-162C-634E-91AD-86ED9B080086}"/>
              </a:ext>
            </a:extLst>
          </p:cNvPr>
          <p:cNvSpPr txBox="1"/>
          <p:nvPr/>
        </p:nvSpPr>
        <p:spPr>
          <a:xfrm>
            <a:off x="6534712" y="2497677"/>
            <a:ext cx="297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Provided packages</a:t>
            </a:r>
          </a:p>
        </p:txBody>
      </p:sp>
    </p:spTree>
    <p:extLst>
      <p:ext uri="{BB962C8B-B14F-4D97-AF65-F5344CB8AC3E}">
        <p14:creationId xmlns:p14="http://schemas.microsoft.com/office/powerpoint/2010/main" val="18971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520289" y="566141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Dev Ops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B8ABCB-CA48-654A-804A-527868FF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928" y="1878946"/>
            <a:ext cx="7595811" cy="4412913"/>
          </a:xfrm>
        </p:spPr>
        <p:txBody>
          <a:bodyPr anchor="t">
            <a:normAutofit/>
          </a:bodyPr>
          <a:lstStyle/>
          <a:p>
            <a:r>
              <a:rPr lang="en-IT" sz="28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20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Version control platform</a:t>
            </a:r>
          </a:p>
          <a:p>
            <a:r>
              <a:rPr lang="en-IT" sz="28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CircleCi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20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Continuous Integration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sz="20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Early integration of code changes</a:t>
            </a:r>
          </a:p>
          <a:p>
            <a:r>
              <a:rPr lang="en-IT" sz="28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T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Node.js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41358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245</Words>
  <Application>Microsoft Macintosh PowerPoint</Application>
  <PresentationFormat>Widescreen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Corbel</vt:lpstr>
      <vt:lpstr>Menlo</vt:lpstr>
      <vt:lpstr>MS Shell Dlg 2</vt:lpstr>
      <vt:lpstr>Wingdings</vt:lpstr>
      <vt:lpstr>Wingdings 3</vt:lpstr>
      <vt:lpstr>Madison</vt:lpstr>
      <vt:lpstr>Development, Test and Application of a framework for cloud serverless services</vt:lpstr>
      <vt:lpstr>PowerPoint Presentation</vt:lpstr>
      <vt:lpstr>Serverless Framework</vt:lpstr>
      <vt:lpstr>Restlessness</vt:lpstr>
      <vt:lpstr>@restlessness/core</vt:lpstr>
      <vt:lpstr>@restlessness/cli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Development, Test and Application of a framework for cloud serverless services</dc:title>
  <dc:creator>SANTU ANDREA</dc:creator>
  <cp:lastModifiedBy>SANTU ANDREA</cp:lastModifiedBy>
  <cp:revision>69</cp:revision>
  <dcterms:created xsi:type="dcterms:W3CDTF">2020-12-06T19:14:52Z</dcterms:created>
  <dcterms:modified xsi:type="dcterms:W3CDTF">2020-12-13T17:06:36Z</dcterms:modified>
</cp:coreProperties>
</file>