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1"/>
  </p:sldMasterIdLst>
  <p:notesMasterIdLst>
    <p:notesMasterId r:id="rId12"/>
  </p:notesMasterIdLst>
  <p:sldIdLst>
    <p:sldId id="256" r:id="rId2"/>
    <p:sldId id="264" r:id="rId3"/>
    <p:sldId id="258" r:id="rId4"/>
    <p:sldId id="265" r:id="rId5"/>
    <p:sldId id="269" r:id="rId6"/>
    <p:sldId id="268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396"/>
    <p:restoredTop sz="95290"/>
  </p:normalViewPr>
  <p:slideViewPr>
    <p:cSldViewPr snapToGrid="0" snapToObjects="1">
      <p:cViewPr varScale="1">
        <p:scale>
          <a:sx n="80" d="100"/>
          <a:sy n="80" d="100"/>
        </p:scale>
        <p:origin x="192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7062-4079-2B41-B81A-DEAA5A7C4C04}" type="datetimeFigureOut">
              <a:rPr lang="en-IT" smtClean="0"/>
              <a:t>07/12/2020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A986A-651C-8049-9F2D-E275DD9DB24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610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8527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451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67888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5628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185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1293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668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6776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A986A-651C-8049-9F2D-E275DD9DB244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032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7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674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362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80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8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203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308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45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913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021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43C052-71E4-439B-8793-FA92AF1A4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6A31E-AAB9-40F6-A644-CB6485E9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451D0-6E74-450A-AD77-1CE7B0BE1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430" y="836910"/>
            <a:ext cx="69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ACA3A-A1F4-4C41-8431-93C2AF862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471" y="2416654"/>
            <a:ext cx="7165300" cy="1608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>
                <a:latin typeface="Corbel" panose="020B0503020204020204" pitchFamily="34" charset="0"/>
              </a:rPr>
              <a:t>Development, Test and Application of a framework for cloud serverless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A40EB-D2B1-2846-9E21-E99E71517B9E}"/>
              </a:ext>
            </a:extLst>
          </p:cNvPr>
          <p:cNvSpPr txBox="1"/>
          <p:nvPr/>
        </p:nvSpPr>
        <p:spPr>
          <a:xfrm>
            <a:off x="7995822" y="5944417"/>
            <a:ext cx="3408938" cy="5090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1600" dirty="0">
                <a:latin typeface="Corbel" panose="020B0503020204020204" pitchFamily="34" charset="0"/>
              </a:rPr>
              <a:t>December 2020 - Andrea </a:t>
            </a:r>
            <a:r>
              <a:rPr lang="en-US" sz="1600" dirty="0" err="1">
                <a:latin typeface="Corbel" panose="020B0503020204020204" pitchFamily="34" charset="0"/>
              </a:rPr>
              <a:t>Santu</a:t>
            </a:r>
            <a:endParaRPr lang="en-US" sz="16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9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2150E8-BC65-44FC-A68B-3DF74A6F6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AE44E2-039C-423B-93A0-42099871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9DE26-5CC9-4529-81F0-8EAEFAD8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0AC20F-F256-47E8-91A8-3A38A95C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36E3E-1C32-49CA-8560-B02225A4F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26560-1A48-459D-9F36-49DDF891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02BFC-B8A5-0D47-BF50-1A6FEBF370B0}"/>
              </a:ext>
            </a:extLst>
          </p:cNvPr>
          <p:cNvSpPr txBox="1"/>
          <p:nvPr/>
        </p:nvSpPr>
        <p:spPr>
          <a:xfrm>
            <a:off x="2426994" y="604649"/>
            <a:ext cx="2342435" cy="759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D0E7B8-D989-2445-84F4-7F73D955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177" y="3055036"/>
            <a:ext cx="3293417" cy="17298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Cold start</a:t>
            </a:r>
          </a:p>
          <a:p>
            <a:r>
              <a:rPr lang="en-US" sz="2400" dirty="0">
                <a:latin typeface="Corbel" panose="020B0503020204020204" pitchFamily="34" charset="0"/>
              </a:rPr>
              <a:t>Database connection</a:t>
            </a:r>
          </a:p>
          <a:p>
            <a:r>
              <a:rPr lang="en-US" sz="2400" dirty="0">
                <a:latin typeface="Corbel" panose="020B0503020204020204" pitchFamily="34" charset="0"/>
              </a:rPr>
              <a:t>Resources threshold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20A85E-E966-4EBE-83B6-918AF404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206" y="641225"/>
            <a:ext cx="4330179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DEABD06-7183-8B44-8708-E05110F0F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349" y="2849882"/>
            <a:ext cx="2932241" cy="1158235"/>
          </a:xfrm>
          <a:prstGeom prst="rect">
            <a:avLst/>
          </a:prstGeom>
          <a:ln>
            <a:noFill/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AC62906-F347-4289-9A53-730A265E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325" y="887362"/>
            <a:ext cx="3840578" cy="507294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BA735-4319-4724-8723-8C46D91C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row&#10;&#10;Description automatically generated">
            <a:extLst>
              <a:ext uri="{FF2B5EF4-FFF2-40B4-BE49-F238E27FC236}">
                <a16:creationId xmlns:a16="http://schemas.microsoft.com/office/drawing/2014/main" id="{F7323AC8-DD08-324E-9C52-712AD7A05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6693" y="500866"/>
            <a:ext cx="719046" cy="5662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183774-FD16-9C49-8DA2-21241A6BA976}"/>
              </a:ext>
            </a:extLst>
          </p:cNvPr>
          <p:cNvSpPr txBox="1"/>
          <p:nvPr/>
        </p:nvSpPr>
        <p:spPr>
          <a:xfrm>
            <a:off x="1691097" y="2326662"/>
            <a:ext cx="403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800" dirty="0">
                <a:latin typeface="Corbel" panose="020B0503020204020204" pitchFamily="34" charset="0"/>
              </a:rPr>
              <a:t>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22709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A5B15-4C40-134E-B425-23726D41F784}"/>
              </a:ext>
            </a:extLst>
          </p:cNvPr>
          <p:cNvSpPr txBox="1"/>
          <p:nvPr/>
        </p:nvSpPr>
        <p:spPr>
          <a:xfrm>
            <a:off x="2897192" y="281458"/>
            <a:ext cx="639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dirty="0">
                <a:latin typeface="Corbel" panose="020B0503020204020204" pitchFamily="34" charset="0"/>
              </a:rPr>
              <a:t>Function as a Service - Serverless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D9127C9-FE6D-6149-87D9-DDF7CB9A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91" y="4609393"/>
            <a:ext cx="8315751" cy="15592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B26214-275B-0B44-8255-266103C87181}"/>
              </a:ext>
            </a:extLst>
          </p:cNvPr>
          <p:cNvSpPr txBox="1">
            <a:spLocks/>
          </p:cNvSpPr>
          <p:nvPr/>
        </p:nvSpPr>
        <p:spPr>
          <a:xfrm>
            <a:off x="2562457" y="2074924"/>
            <a:ext cx="3930940" cy="1887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rbel" panose="020B0503020204020204" pitchFamily="34" charset="0"/>
              </a:rPr>
              <a:t>Simplified development/deploy</a:t>
            </a:r>
          </a:p>
          <a:p>
            <a:r>
              <a:rPr lang="en-US" dirty="0">
                <a:latin typeface="Corbel" panose="020B0503020204020204" pitchFamily="34" charset="0"/>
              </a:rPr>
              <a:t>Auto scaling</a:t>
            </a:r>
          </a:p>
          <a:p>
            <a:r>
              <a:rPr lang="en-US" dirty="0">
                <a:latin typeface="Corbel" panose="020B0503020204020204" pitchFamily="34" charset="0"/>
              </a:rPr>
              <a:t>Cost effective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0C2284-7644-CC4D-A62C-070506286E7D}"/>
              </a:ext>
            </a:extLst>
          </p:cNvPr>
          <p:cNvSpPr txBox="1">
            <a:spLocks/>
          </p:cNvSpPr>
          <p:nvPr/>
        </p:nvSpPr>
        <p:spPr>
          <a:xfrm>
            <a:off x="7312108" y="2287229"/>
            <a:ext cx="2778933" cy="93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rbel" panose="020B0503020204020204" pitchFamily="34" charset="0"/>
              </a:rPr>
              <a:t>Infrastructure control</a:t>
            </a:r>
          </a:p>
          <a:p>
            <a:r>
              <a:rPr lang="en-US" dirty="0">
                <a:latin typeface="Corbel" panose="020B0503020204020204" pitchFamily="34" charset="0"/>
              </a:rPr>
              <a:t>Local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052FA-1730-704C-91DD-94C084413377}"/>
              </a:ext>
            </a:extLst>
          </p:cNvPr>
          <p:cNvSpPr txBox="1"/>
          <p:nvPr/>
        </p:nvSpPr>
        <p:spPr>
          <a:xfrm>
            <a:off x="2562457" y="1620512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>
                <a:latin typeface="Corbel" panose="020B0503020204020204" pitchFamily="34" charset="0"/>
              </a:rPr>
              <a:t>Advantages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FF548-73CC-DA46-BE58-CF92BB9E5961}"/>
              </a:ext>
            </a:extLst>
          </p:cNvPr>
          <p:cNvSpPr txBox="1"/>
          <p:nvPr/>
        </p:nvSpPr>
        <p:spPr>
          <a:xfrm>
            <a:off x="7312108" y="1620512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dirty="0">
                <a:latin typeface="Corbel" panose="020B0503020204020204" pitchFamily="34" charset="0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6181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05F80-21A5-EC4F-97DE-CFE0C836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642" y="379668"/>
            <a:ext cx="4408581" cy="523113"/>
          </a:xfrm>
        </p:spPr>
        <p:txBody>
          <a:bodyPr>
            <a:noAutofit/>
          </a:bodyPr>
          <a:lstStyle/>
          <a:p>
            <a:pPr algn="l"/>
            <a:r>
              <a:rPr lang="en-IT" sz="3600" dirty="0">
                <a:latin typeface="Corbel" panose="020B0503020204020204" pitchFamily="34" charset="0"/>
              </a:rPr>
              <a:t>Serverless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5BC5-632B-2E4C-8EFB-8D2A37C36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955" y="3887947"/>
            <a:ext cx="2880857" cy="1893985"/>
          </a:xfrm>
        </p:spPr>
        <p:txBody>
          <a:bodyPr>
            <a:normAutofit/>
          </a:bodyPr>
          <a:lstStyle/>
          <a:p>
            <a:r>
              <a:rPr lang="en-IT" sz="1800" dirty="0">
                <a:latin typeface="Corbel" panose="020B0503020204020204" pitchFamily="34" charset="0"/>
              </a:rPr>
              <a:t>Provider agnostic</a:t>
            </a:r>
          </a:p>
          <a:p>
            <a:r>
              <a:rPr lang="en-IT" sz="1800" dirty="0">
                <a:latin typeface="Corbel" panose="020B0503020204020204" pitchFamily="34" charset="0"/>
              </a:rPr>
              <a:t>Simplified deployment</a:t>
            </a:r>
          </a:p>
          <a:p>
            <a:r>
              <a:rPr lang="en-IT" sz="1800" dirty="0">
                <a:latin typeface="Corbel" panose="020B0503020204020204" pitchFamily="34" charset="0"/>
              </a:rPr>
              <a:t>Extensible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3C2F18-6FB1-4840-B6EB-25C2BB34A5A2}"/>
              </a:ext>
            </a:extLst>
          </p:cNvPr>
          <p:cNvSpPr txBox="1">
            <a:spLocks/>
          </p:cNvSpPr>
          <p:nvPr/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25000" lnSpcReduction="20000"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IT" sz="500" dirty="0">
                <a:solidFill>
                  <a:schemeClr val="accent6"/>
                </a:solidFill>
                <a:latin typeface="Corbel" panose="020B0503020204020204" pitchFamily="34" charset="0"/>
              </a:rPr>
              <a:t>Configuration files</a:t>
            </a:r>
          </a:p>
          <a:p>
            <a:pPr algn="r">
              <a:lnSpc>
                <a:spcPct val="110000"/>
              </a:lnSpc>
            </a:pPr>
            <a:r>
              <a:rPr lang="en-IT" sz="500" dirty="0">
                <a:solidFill>
                  <a:schemeClr val="accent6"/>
                </a:solidFill>
                <a:latin typeface="Corbel" panose="020B0503020204020204" pitchFamily="34" charset="0"/>
              </a:rPr>
              <a:t>Flexibility</a:t>
            </a:r>
          </a:p>
          <a:p>
            <a:pPr algn="r">
              <a:lnSpc>
                <a:spcPct val="110000"/>
              </a:lnSpc>
            </a:pPr>
            <a:r>
              <a:rPr lang="en-IT" sz="500" dirty="0">
                <a:solidFill>
                  <a:schemeClr val="accent6"/>
                </a:solidFill>
                <a:latin typeface="Corbel" panose="020B0503020204020204" pitchFamily="34" charset="0"/>
              </a:rPr>
              <a:t>Testing</a:t>
            </a:r>
          </a:p>
          <a:p>
            <a:pPr algn="r">
              <a:lnSpc>
                <a:spcPct val="110000"/>
              </a:lnSpc>
            </a:pPr>
            <a:r>
              <a:rPr lang="en-IT" sz="500" dirty="0">
                <a:solidFill>
                  <a:schemeClr val="accent6"/>
                </a:solidFill>
                <a:latin typeface="Corbel" panose="020B0503020204020204" pitchFamily="34" charset="0"/>
              </a:rPr>
              <a:t>Resource threshold</a:t>
            </a:r>
          </a:p>
          <a:p>
            <a:pPr algn="r">
              <a:lnSpc>
                <a:spcPct val="110000"/>
              </a:lnSpc>
            </a:pPr>
            <a:r>
              <a:rPr lang="en-IT" sz="500" dirty="0">
                <a:solidFill>
                  <a:schemeClr val="accent6"/>
                </a:solidFill>
                <a:latin typeface="Corbel" panose="020B0503020204020204" pitchFamily="34" charset="0"/>
              </a:rPr>
              <a:t>Cold start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B6EA9-2B45-4F49-B0F2-061719512920}"/>
              </a:ext>
            </a:extLst>
          </p:cNvPr>
          <p:cNvSpPr txBox="1"/>
          <p:nvPr/>
        </p:nvSpPr>
        <p:spPr>
          <a:xfrm>
            <a:off x="2536885" y="3426282"/>
            <a:ext cx="174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400" dirty="0">
                <a:latin typeface="Corbel" panose="020B0503020204020204" pitchFamily="34" charset="0"/>
              </a:rPr>
              <a:t>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E9071-B50A-4C40-BCE6-D7E07C988287}"/>
              </a:ext>
            </a:extLst>
          </p:cNvPr>
          <p:cNvSpPr txBox="1"/>
          <p:nvPr/>
        </p:nvSpPr>
        <p:spPr>
          <a:xfrm>
            <a:off x="7359994" y="3427231"/>
            <a:ext cx="209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400" dirty="0">
                <a:latin typeface="Corbel" panose="020B0503020204020204" pitchFamily="34" charset="0"/>
              </a:rPr>
              <a:t>Disadvantages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77435-DE06-D147-8E8A-8747C72A3032}"/>
              </a:ext>
            </a:extLst>
          </p:cNvPr>
          <p:cNvSpPr txBox="1">
            <a:spLocks/>
          </p:cNvSpPr>
          <p:nvPr/>
        </p:nvSpPr>
        <p:spPr>
          <a:xfrm>
            <a:off x="6802897" y="2436603"/>
            <a:ext cx="3999316" cy="361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CB3F2E-5E4E-124E-9EDB-0CA5AD6CF706}"/>
              </a:ext>
            </a:extLst>
          </p:cNvPr>
          <p:cNvSpPr txBox="1">
            <a:spLocks/>
          </p:cNvSpPr>
          <p:nvPr/>
        </p:nvSpPr>
        <p:spPr>
          <a:xfrm>
            <a:off x="7362126" y="3890255"/>
            <a:ext cx="2880857" cy="249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Corbel" panose="020B0503020204020204" pitchFamily="34" charset="0"/>
              </a:rPr>
              <a:t>Configuration files</a:t>
            </a:r>
          </a:p>
          <a:p>
            <a:r>
              <a:rPr lang="en-IT" dirty="0">
                <a:latin typeface="Corbel" panose="020B0503020204020204" pitchFamily="34" charset="0"/>
              </a:rPr>
              <a:t>Flexibility</a:t>
            </a:r>
          </a:p>
          <a:p>
            <a:r>
              <a:rPr lang="en-IT" dirty="0">
                <a:latin typeface="Corbel" panose="020B0503020204020204" pitchFamily="34" charset="0"/>
              </a:rPr>
              <a:t>Testing</a:t>
            </a:r>
          </a:p>
          <a:p>
            <a:r>
              <a:rPr lang="en-IT" dirty="0">
                <a:latin typeface="Corbel" panose="020B0503020204020204" pitchFamily="34" charset="0"/>
              </a:rPr>
              <a:t>Cold start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9950D4-75DE-1F4E-810D-A9F21B6E3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317" y="1398595"/>
            <a:ext cx="7107128" cy="14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2150E8-BC65-44FC-A68B-3DF74A6F6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AE44E2-039C-423B-93A0-42099871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9DE26-5CC9-4529-81F0-8EAEFAD8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0AC20F-F256-47E8-91A8-3A38A95C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36E3E-1C32-49CA-8560-B02225A4F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26560-1A48-459D-9F36-49DDF891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2AF2EA-326F-0B49-8A1C-BF88FF1C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62" y="638507"/>
            <a:ext cx="2449796" cy="563544"/>
          </a:xfrm>
        </p:spPr>
        <p:txBody>
          <a:bodyPr>
            <a:normAutofit/>
          </a:bodyPr>
          <a:lstStyle/>
          <a:p>
            <a:pPr algn="l"/>
            <a:r>
              <a:rPr lang="en-IT">
                <a:latin typeface="Corbel" panose="020B0503020204020204" pitchFamily="34" charset="0"/>
              </a:rPr>
              <a:t>Restlessness</a:t>
            </a:r>
            <a:endParaRPr lang="en-IT" dirty="0">
              <a:latin typeface="Corbel" panose="020B0503020204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F46A51A-958C-1B4E-A147-D3887C22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972" y="2885184"/>
            <a:ext cx="4415572" cy="2442162"/>
          </a:xfrm>
        </p:spPr>
        <p:txBody>
          <a:bodyPr>
            <a:normAutofit/>
          </a:bodyPr>
          <a:lstStyle/>
          <a:p>
            <a:r>
              <a:rPr lang="en-IT" sz="1800">
                <a:latin typeface="Corbel" panose="020B0503020204020204" pitchFamily="34" charset="0"/>
              </a:rPr>
              <a:t>Standard project structure</a:t>
            </a:r>
          </a:p>
          <a:p>
            <a:r>
              <a:rPr lang="en-IT" sz="1800">
                <a:latin typeface="Corbel" panose="020B0503020204020204" pitchFamily="34" charset="0"/>
              </a:rPr>
              <a:t>Provide a CLI and a local Web Interface</a:t>
            </a:r>
          </a:p>
          <a:p>
            <a:r>
              <a:rPr lang="en-IT" sz="1800">
                <a:latin typeface="Corbel" panose="020B0503020204020204" pitchFamily="34" charset="0"/>
              </a:rPr>
              <a:t>Standard structure for test and validation</a:t>
            </a:r>
          </a:p>
          <a:p>
            <a:r>
              <a:rPr lang="en-IT" sz="1800">
                <a:latin typeface="Corbel" panose="020B0503020204020204" pitchFamily="34" charset="0"/>
              </a:rPr>
              <a:t>Extensibility</a:t>
            </a:r>
            <a:endParaRPr lang="en-IT" sz="1800" dirty="0">
              <a:latin typeface="Corbel" panose="020B05030202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20A85E-E966-4EBE-83B6-918AF404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206" y="641225"/>
            <a:ext cx="4330179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66669ED-6807-D743-8FE5-307DF22C1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025" y="2741404"/>
            <a:ext cx="2333097" cy="1364861"/>
          </a:xfrm>
          <a:prstGeom prst="rect">
            <a:avLst/>
          </a:prstGeom>
          <a:ln>
            <a:noFill/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AC62906-F347-4289-9A53-730A265E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325" y="887362"/>
            <a:ext cx="3840578" cy="507294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BA735-4319-4724-8723-8C46D91C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3C2F18-6FB1-4840-B6EB-25C2BB34A5A2}"/>
              </a:ext>
            </a:extLst>
          </p:cNvPr>
          <p:cNvSpPr txBox="1">
            <a:spLocks/>
          </p:cNvSpPr>
          <p:nvPr/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25000" lnSpcReduction="20000"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IT" sz="100">
                <a:solidFill>
                  <a:schemeClr val="accent6"/>
                </a:solidFill>
                <a:latin typeface="Corbel" panose="020B0503020204020204" pitchFamily="34" charset="0"/>
              </a:rPr>
              <a:t>Configuration files</a:t>
            </a:r>
          </a:p>
          <a:p>
            <a:pPr algn="r">
              <a:lnSpc>
                <a:spcPct val="100000"/>
              </a:lnSpc>
            </a:pPr>
            <a:r>
              <a:rPr lang="en-IT" sz="100">
                <a:solidFill>
                  <a:schemeClr val="accent6"/>
                </a:solidFill>
                <a:latin typeface="Corbel" panose="020B0503020204020204" pitchFamily="34" charset="0"/>
              </a:rPr>
              <a:t>Flexibility</a:t>
            </a:r>
          </a:p>
          <a:p>
            <a:pPr algn="r">
              <a:lnSpc>
                <a:spcPct val="100000"/>
              </a:lnSpc>
            </a:pPr>
            <a:r>
              <a:rPr lang="en-IT" sz="100">
                <a:solidFill>
                  <a:schemeClr val="accent6"/>
                </a:solidFill>
                <a:latin typeface="Corbel" panose="020B0503020204020204" pitchFamily="34" charset="0"/>
              </a:rPr>
              <a:t>Testing</a:t>
            </a:r>
          </a:p>
          <a:p>
            <a:pPr algn="r">
              <a:lnSpc>
                <a:spcPct val="100000"/>
              </a:lnSpc>
            </a:pPr>
            <a:r>
              <a:rPr lang="en-IT" sz="100">
                <a:solidFill>
                  <a:schemeClr val="accent6"/>
                </a:solidFill>
                <a:latin typeface="Corbel" panose="020B0503020204020204" pitchFamily="34" charset="0"/>
              </a:rPr>
              <a:t>Resource threshold</a:t>
            </a:r>
          </a:p>
          <a:p>
            <a:pPr algn="r">
              <a:lnSpc>
                <a:spcPct val="100000"/>
              </a:lnSpc>
            </a:pPr>
            <a:r>
              <a:rPr lang="en-IT" sz="100">
                <a:solidFill>
                  <a:schemeClr val="accent6"/>
                </a:solidFill>
                <a:latin typeface="Corbel" panose="020B0503020204020204" pitchFamily="34" charset="0"/>
              </a:rPr>
              <a:t>Cold start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77435-DE06-D147-8E8A-8747C72A3032}"/>
              </a:ext>
            </a:extLst>
          </p:cNvPr>
          <p:cNvSpPr txBox="1">
            <a:spLocks/>
          </p:cNvSpPr>
          <p:nvPr/>
        </p:nvSpPr>
        <p:spPr>
          <a:xfrm>
            <a:off x="6802897" y="2436603"/>
            <a:ext cx="3999316" cy="361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39B2C3-DEB4-0A45-9E0B-74C5E267CF90}"/>
              </a:ext>
            </a:extLst>
          </p:cNvPr>
          <p:cNvSpPr txBox="1"/>
          <p:nvPr/>
        </p:nvSpPr>
        <p:spPr>
          <a:xfrm>
            <a:off x="1536783" y="2562127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T" sz="2400" dirty="0">
                <a:latin typeface="Corbel" panose="020B0503020204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07631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2150E8-BC65-44FC-A68B-3DF74A6F6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AE44E2-039C-423B-93A0-42099871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E9DE26-5CC9-4529-81F0-8EAEFAD8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90AC20F-F256-47E8-91A8-3A38A95C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836E3E-1C32-49CA-8560-B02225A4F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B26560-1A48-459D-9F36-49DDF891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20A85E-E966-4EBE-83B6-918AF404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206" y="641225"/>
            <a:ext cx="4330179" cy="5570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C62906-F347-4289-9A53-730A265E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0325" y="887362"/>
            <a:ext cx="3840578" cy="5072946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BA735-4319-4724-8723-8C46D91C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3C2F18-6FB1-4840-B6EB-25C2BB34A5A2}"/>
              </a:ext>
            </a:extLst>
          </p:cNvPr>
          <p:cNvSpPr txBox="1">
            <a:spLocks/>
          </p:cNvSpPr>
          <p:nvPr/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25000" lnSpcReduction="20000"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IT" sz="100" dirty="0">
                <a:solidFill>
                  <a:schemeClr val="accent6"/>
                </a:solidFill>
                <a:latin typeface="Corbel" panose="020B0503020204020204" pitchFamily="34" charset="0"/>
              </a:rPr>
              <a:t>Configuration files</a:t>
            </a:r>
          </a:p>
          <a:p>
            <a:pPr algn="r">
              <a:lnSpc>
                <a:spcPct val="100000"/>
              </a:lnSpc>
            </a:pPr>
            <a:r>
              <a:rPr lang="en-IT" sz="100" dirty="0">
                <a:solidFill>
                  <a:schemeClr val="accent6"/>
                </a:solidFill>
                <a:latin typeface="Corbel" panose="020B0503020204020204" pitchFamily="34" charset="0"/>
              </a:rPr>
              <a:t>Flexibility</a:t>
            </a:r>
          </a:p>
          <a:p>
            <a:pPr algn="r">
              <a:lnSpc>
                <a:spcPct val="100000"/>
              </a:lnSpc>
            </a:pPr>
            <a:r>
              <a:rPr lang="en-IT" sz="100" dirty="0">
                <a:solidFill>
                  <a:schemeClr val="accent6"/>
                </a:solidFill>
                <a:latin typeface="Corbel" panose="020B0503020204020204" pitchFamily="34" charset="0"/>
              </a:rPr>
              <a:t>Testing</a:t>
            </a:r>
          </a:p>
          <a:p>
            <a:pPr algn="r">
              <a:lnSpc>
                <a:spcPct val="100000"/>
              </a:lnSpc>
            </a:pPr>
            <a:r>
              <a:rPr lang="en-IT" sz="100" dirty="0">
                <a:solidFill>
                  <a:schemeClr val="accent6"/>
                </a:solidFill>
                <a:latin typeface="Corbel" panose="020B0503020204020204" pitchFamily="34" charset="0"/>
              </a:rPr>
              <a:t>Resource threshold</a:t>
            </a:r>
          </a:p>
          <a:p>
            <a:pPr algn="r">
              <a:lnSpc>
                <a:spcPct val="100000"/>
              </a:lnSpc>
            </a:pPr>
            <a:r>
              <a:rPr lang="en-IT" sz="100" dirty="0">
                <a:solidFill>
                  <a:schemeClr val="accent6"/>
                </a:solidFill>
                <a:latin typeface="Corbel" panose="020B0503020204020204" pitchFamily="34" charset="0"/>
              </a:rPr>
              <a:t>Cold start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77435-DE06-D147-8E8A-8747C72A3032}"/>
              </a:ext>
            </a:extLst>
          </p:cNvPr>
          <p:cNvSpPr txBox="1">
            <a:spLocks/>
          </p:cNvSpPr>
          <p:nvPr/>
        </p:nvSpPr>
        <p:spPr>
          <a:xfrm>
            <a:off x="6802897" y="2436603"/>
            <a:ext cx="3999316" cy="361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0520526-4712-6A47-B28D-151223EB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181" y="1342546"/>
            <a:ext cx="3507604" cy="435229"/>
          </a:xfrm>
        </p:spPr>
        <p:txBody>
          <a:bodyPr>
            <a:normAutofit/>
          </a:bodyPr>
          <a:lstStyle/>
          <a:p>
            <a:pPr algn="l"/>
            <a:r>
              <a:rPr lang="en-IT" sz="2400" dirty="0">
                <a:solidFill>
                  <a:schemeClr val="tx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@restlessness/core</a:t>
            </a:r>
          </a:p>
        </p:txBody>
      </p:sp>
      <p:pic>
        <p:nvPicPr>
          <p:cNvPr id="23" name="Picture 22" descr="Arrow&#10;&#10;Description automatically generated">
            <a:extLst>
              <a:ext uri="{FF2B5EF4-FFF2-40B4-BE49-F238E27FC236}">
                <a16:creationId xmlns:a16="http://schemas.microsoft.com/office/drawing/2014/main" id="{FEB1225D-A072-3440-ADB0-6AA045BE4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460" y="646909"/>
            <a:ext cx="719046" cy="56624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33EFBD1-9B9D-DD4A-A8CA-A008C3D7F4C6}"/>
              </a:ext>
            </a:extLst>
          </p:cNvPr>
          <p:cNvSpPr txBox="1">
            <a:spLocks/>
          </p:cNvSpPr>
          <p:nvPr/>
        </p:nvSpPr>
        <p:spPr>
          <a:xfrm>
            <a:off x="2111704" y="3309714"/>
            <a:ext cx="3221606" cy="20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Corbel" panose="020B0503020204020204" pitchFamily="34" charset="0"/>
              </a:rPr>
              <a:t>Project creation</a:t>
            </a:r>
          </a:p>
          <a:p>
            <a:r>
              <a:rPr lang="en-IT" dirty="0">
                <a:latin typeface="Corbel" panose="020B0503020204020204" pitchFamily="34" charset="0"/>
              </a:rPr>
              <a:t>Resources management</a:t>
            </a:r>
          </a:p>
          <a:p>
            <a:r>
              <a:rPr lang="en-IT" dirty="0">
                <a:latin typeface="Corbel" panose="020B0503020204020204" pitchFamily="34" charset="0"/>
              </a:rPr>
              <a:t>Extensions utility</a:t>
            </a:r>
          </a:p>
          <a:p>
            <a:r>
              <a:rPr lang="en-IT" dirty="0">
                <a:latin typeface="Corbel" panose="020B0503020204020204" pitchFamily="34" charset="0"/>
              </a:rPr>
              <a:t>Handler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82496-52AB-F641-9923-E59BB0DEB6AB}"/>
              </a:ext>
            </a:extLst>
          </p:cNvPr>
          <p:cNvSpPr txBox="1"/>
          <p:nvPr/>
        </p:nvSpPr>
        <p:spPr>
          <a:xfrm>
            <a:off x="2111704" y="2783776"/>
            <a:ext cx="2361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latin typeface="Corbel" panose="020B0503020204020204" pitchFamily="34" charset="0"/>
              </a:rPr>
              <a:t>Functionalities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F45F674B-1C1C-1C4D-9A4B-AB47ACD92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683" y="1047436"/>
            <a:ext cx="2597591" cy="475279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3C2C676-DE9E-0B46-BA20-D6E8546E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713" y="2702216"/>
            <a:ext cx="2105561" cy="2353769"/>
          </a:xfrm>
        </p:spPr>
        <p:txBody>
          <a:bodyPr>
            <a:normAutofit/>
          </a:bodyPr>
          <a:lstStyle/>
          <a:p>
            <a:r>
              <a:rPr lang="en-IT" sz="1800" dirty="0">
                <a:solidFill>
                  <a:schemeClr val="bg1"/>
                </a:solidFill>
                <a:latin typeface="Corbel" panose="020B0503020204020204" pitchFamily="34" charset="0"/>
              </a:rPr>
              <a:t>Endpoints</a:t>
            </a:r>
          </a:p>
          <a:p>
            <a:r>
              <a:rPr lang="en-IT" sz="1800" dirty="0">
                <a:solidFill>
                  <a:schemeClr val="bg1"/>
                </a:solidFill>
                <a:latin typeface="Corbel" panose="020B0503020204020204" pitchFamily="34" charset="0"/>
              </a:rPr>
              <a:t>Schedules</a:t>
            </a:r>
          </a:p>
          <a:p>
            <a:r>
              <a:rPr lang="en-IT" sz="1800" dirty="0">
                <a:solidFill>
                  <a:schemeClr val="bg1"/>
                </a:solidFill>
                <a:latin typeface="Corbel" panose="020B0503020204020204" pitchFamily="34" charset="0"/>
              </a:rPr>
              <a:t>Services</a:t>
            </a:r>
          </a:p>
          <a:p>
            <a:r>
              <a:rPr lang="en-IT" sz="1800" dirty="0">
                <a:solidFill>
                  <a:schemeClr val="bg1"/>
                </a:solidFill>
                <a:latin typeface="Corbel" panose="020B0503020204020204" pitchFamily="34" charset="0"/>
              </a:rPr>
              <a:t>Models</a:t>
            </a:r>
          </a:p>
          <a:p>
            <a:r>
              <a:rPr lang="en-IT" sz="1800" dirty="0">
                <a:solidFill>
                  <a:schemeClr val="bg1"/>
                </a:solidFill>
                <a:latin typeface="Corbel" panose="020B0503020204020204" pitchFamily="34" charset="0"/>
              </a:rPr>
              <a:t>Environments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C0AC5-A908-0849-8FE0-B0926075D11D}"/>
              </a:ext>
            </a:extLst>
          </p:cNvPr>
          <p:cNvSpPr txBox="1"/>
          <p:nvPr/>
        </p:nvSpPr>
        <p:spPr>
          <a:xfrm>
            <a:off x="7498713" y="2170875"/>
            <a:ext cx="1264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solidFill>
                  <a:schemeClr val="bg1"/>
                </a:solidFill>
                <a:latin typeface="Corbel" panose="020B0503020204020204" pitchFamily="34" charset="0"/>
              </a:rPr>
              <a:t>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0D21D-357E-DA4E-A013-0B6514877BCF}"/>
              </a:ext>
            </a:extLst>
          </p:cNvPr>
          <p:cNvSpPr txBox="1"/>
          <p:nvPr/>
        </p:nvSpPr>
        <p:spPr>
          <a:xfrm>
            <a:off x="8921578" y="3830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507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uiExpand="1" build="allAtOnce"/>
      <p:bldP spid="29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4A8B8A1-F9FD-744D-B6B8-F72BF74C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595" y="1126684"/>
            <a:ext cx="3507604" cy="435229"/>
          </a:xfrm>
        </p:spPr>
        <p:txBody>
          <a:bodyPr>
            <a:normAutofit/>
          </a:bodyPr>
          <a:lstStyle/>
          <a:p>
            <a:pPr algn="l"/>
            <a:r>
              <a:rPr lang="en-IT" sz="2400" dirty="0">
                <a:solidFill>
                  <a:schemeClr val="tx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@restlessness/cli</a:t>
            </a:r>
          </a:p>
        </p:txBody>
      </p:sp>
      <p:pic>
        <p:nvPicPr>
          <p:cNvPr id="16" name="Picture 15" descr="Arrow&#10;&#10;Description automatically generated">
            <a:extLst>
              <a:ext uri="{FF2B5EF4-FFF2-40B4-BE49-F238E27FC236}">
                <a16:creationId xmlns:a16="http://schemas.microsoft.com/office/drawing/2014/main" id="{48E4E3F2-90DC-FE4C-8885-1E9854ECA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74" y="486352"/>
            <a:ext cx="719046" cy="56624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6C4B620-2160-7E4B-9667-2F0BE021C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040" y="2688597"/>
            <a:ext cx="3673262" cy="2454903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F0F6FFA-5126-AA42-B41B-23101639435D}"/>
              </a:ext>
            </a:extLst>
          </p:cNvPr>
          <p:cNvSpPr txBox="1">
            <a:spLocks/>
          </p:cNvSpPr>
          <p:nvPr/>
        </p:nvSpPr>
        <p:spPr>
          <a:xfrm>
            <a:off x="2036502" y="2805687"/>
            <a:ext cx="3221606" cy="203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Corbel" panose="020B0503020204020204" pitchFamily="34" charset="0"/>
              </a:rPr>
              <a:t>Command Line Interface</a:t>
            </a:r>
          </a:p>
          <a:p>
            <a:r>
              <a:rPr lang="en-IT" dirty="0">
                <a:latin typeface="Corbel" panose="020B0503020204020204" pitchFamily="34" charset="0"/>
              </a:rPr>
              <a:t>Web Interface</a:t>
            </a:r>
          </a:p>
          <a:p>
            <a:r>
              <a:rPr lang="en-IT" dirty="0">
                <a:latin typeface="Corbel" panose="020B0503020204020204" pitchFamily="34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1320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693E78D-4183-8F49-A1F3-1D27249B6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808" y="321733"/>
            <a:ext cx="8814940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row&#10;&#10;Description automatically generated">
            <a:extLst>
              <a:ext uri="{FF2B5EF4-FFF2-40B4-BE49-F238E27FC236}">
                <a16:creationId xmlns:a16="http://schemas.microsoft.com/office/drawing/2014/main" id="{F7323AC8-DD08-324E-9C52-712AD7A05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93" y="500866"/>
            <a:ext cx="719046" cy="56624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914190-0F5F-3642-A0E2-D0452209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175" y="3152496"/>
            <a:ext cx="3403388" cy="1329103"/>
          </a:xfrm>
        </p:spPr>
        <p:txBody>
          <a:bodyPr>
            <a:normAutofit/>
          </a:bodyPr>
          <a:lstStyle/>
          <a:p>
            <a:r>
              <a:rPr lang="en-IT" sz="2400" dirty="0">
                <a:latin typeface="Corbel" panose="020B0503020204020204" pitchFamily="34" charset="0"/>
              </a:rPr>
              <a:t>Data Access Objects</a:t>
            </a:r>
          </a:p>
          <a:p>
            <a:r>
              <a:rPr lang="en-IT" sz="2400" dirty="0">
                <a:latin typeface="Corbel" panose="020B0503020204020204" pitchFamily="34" charset="0"/>
              </a:rPr>
              <a:t>Authentication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02BFC-B8A5-0D47-BF50-1A6FEBF370B0}"/>
              </a:ext>
            </a:extLst>
          </p:cNvPr>
          <p:cNvSpPr txBox="1"/>
          <p:nvPr/>
        </p:nvSpPr>
        <p:spPr>
          <a:xfrm>
            <a:off x="2520289" y="566141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Extensions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110B5C-65F6-FA44-9DF1-D6B9B83A7E44}"/>
              </a:ext>
            </a:extLst>
          </p:cNvPr>
          <p:cNvSpPr txBox="1">
            <a:spLocks/>
          </p:cNvSpPr>
          <p:nvPr/>
        </p:nvSpPr>
        <p:spPr>
          <a:xfrm>
            <a:off x="6534712" y="3152497"/>
            <a:ext cx="4140592" cy="1329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@restlessness/dao-mongo</a:t>
            </a:r>
          </a:p>
          <a:p>
            <a:r>
              <a:rPr lang="en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@restlessness/auth-jwt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AB127-2CAB-BB43-955B-8EDE5398EBB0}"/>
              </a:ext>
            </a:extLst>
          </p:cNvPr>
          <p:cNvSpPr txBox="1"/>
          <p:nvPr/>
        </p:nvSpPr>
        <p:spPr>
          <a:xfrm>
            <a:off x="1659175" y="2497677"/>
            <a:ext cx="2885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latin typeface="Corbel" panose="020B0503020204020204" pitchFamily="34" charset="0"/>
              </a:rPr>
              <a:t>Common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47995-162C-634E-91AD-86ED9B080086}"/>
              </a:ext>
            </a:extLst>
          </p:cNvPr>
          <p:cNvSpPr txBox="1"/>
          <p:nvPr/>
        </p:nvSpPr>
        <p:spPr>
          <a:xfrm>
            <a:off x="6534712" y="2497677"/>
            <a:ext cx="2973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dirty="0">
                <a:latin typeface="Corbel" panose="020B0503020204020204" pitchFamily="34" charset="0"/>
              </a:rPr>
              <a:t>Provided packages</a:t>
            </a:r>
          </a:p>
        </p:txBody>
      </p:sp>
    </p:spTree>
    <p:extLst>
      <p:ext uri="{BB962C8B-B14F-4D97-AF65-F5344CB8AC3E}">
        <p14:creationId xmlns:p14="http://schemas.microsoft.com/office/powerpoint/2010/main" val="18971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rrow&#10;&#10;Description automatically generated">
            <a:extLst>
              <a:ext uri="{FF2B5EF4-FFF2-40B4-BE49-F238E27FC236}">
                <a16:creationId xmlns:a16="http://schemas.microsoft.com/office/drawing/2014/main" id="{F7323AC8-DD08-324E-9C52-712AD7A05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93" y="500866"/>
            <a:ext cx="719046" cy="566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402BFC-B8A5-0D47-BF50-1A6FEBF370B0}"/>
              </a:ext>
            </a:extLst>
          </p:cNvPr>
          <p:cNvSpPr txBox="1"/>
          <p:nvPr/>
        </p:nvSpPr>
        <p:spPr>
          <a:xfrm>
            <a:off x="2520289" y="566141"/>
            <a:ext cx="1601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>
                <a:latin typeface="Corbel" panose="020B0503020204020204" pitchFamily="34" charset="0"/>
              </a:rPr>
              <a:t>Dev Ops</a:t>
            </a:r>
            <a:endParaRPr lang="en-IT" sz="3200" dirty="0">
              <a:latin typeface="Corbel" panose="020B0503020204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B8ABCB-CA48-654A-804A-527868FF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004" y="2364702"/>
            <a:ext cx="2489399" cy="2116899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</a:p>
          <a:p>
            <a:r>
              <a:rPr lang="en-IT" sz="32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CircleCi</a:t>
            </a:r>
          </a:p>
          <a:p>
            <a:r>
              <a:rPr lang="en-IT" sz="3200" dirty="0">
                <a:latin typeface="Corbel" panose="020B05030202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Npm</a:t>
            </a:r>
          </a:p>
        </p:txBody>
      </p:sp>
    </p:spTree>
    <p:extLst>
      <p:ext uri="{BB962C8B-B14F-4D97-AF65-F5344CB8AC3E}">
        <p14:creationId xmlns:p14="http://schemas.microsoft.com/office/powerpoint/2010/main" val="41358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166</Words>
  <Application>Microsoft Macintosh PowerPoint</Application>
  <PresentationFormat>Widescreen</PresentationFormat>
  <Paragraphs>83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Corbel</vt:lpstr>
      <vt:lpstr>Menlo</vt:lpstr>
      <vt:lpstr>MS Shell Dlg 2</vt:lpstr>
      <vt:lpstr>Wingdings</vt:lpstr>
      <vt:lpstr>Wingdings 3</vt:lpstr>
      <vt:lpstr>Madison</vt:lpstr>
      <vt:lpstr>Development, Test and Application of a framework for cloud serverless services</vt:lpstr>
      <vt:lpstr>PowerPoint Presentation</vt:lpstr>
      <vt:lpstr>Serverless Framework</vt:lpstr>
      <vt:lpstr>Restlessness</vt:lpstr>
      <vt:lpstr>@restlessness/core</vt:lpstr>
      <vt:lpstr>@restlessness/cli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Development, Test and Application of a framework for cloud serverless services</dc:title>
  <dc:creator>SANTU ANDREA</dc:creator>
  <cp:lastModifiedBy>SANTU ANDREA</cp:lastModifiedBy>
  <cp:revision>14</cp:revision>
  <dcterms:created xsi:type="dcterms:W3CDTF">2020-12-06T19:14:52Z</dcterms:created>
  <dcterms:modified xsi:type="dcterms:W3CDTF">2020-12-07T17:49:54Z</dcterms:modified>
</cp:coreProperties>
</file>