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08" r:id="rId2"/>
    <p:sldId id="277" r:id="rId3"/>
    <p:sldId id="278" r:id="rId4"/>
    <p:sldId id="279" r:id="rId5"/>
    <p:sldId id="280" r:id="rId6"/>
    <p:sldId id="274" r:id="rId7"/>
    <p:sldId id="275" r:id="rId8"/>
    <p:sldId id="260" r:id="rId9"/>
    <p:sldId id="281" r:id="rId10"/>
  </p:sldIdLst>
  <p:sldSz cx="9144000" cy="6858000" type="screen4x3"/>
  <p:notesSz cx="68580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07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2EFAC1-3517-4BBD-A898-9BE57C678748}" type="datetimeFigureOut">
              <a:rPr lang="es-MX" smtClean="0"/>
              <a:pPr/>
              <a:t>12/08/2018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1487B-B3BD-4B18-AE35-290E4B76EFD9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2667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0E441-937D-4DA7-A683-F6E7BDC69DD7}" type="datetimeFigureOut">
              <a:rPr lang="es-MX" smtClean="0"/>
              <a:pPr/>
              <a:t>12/08/2018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58DC3-2C12-460A-9F70-1FCB0C526C00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145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58DC3-2C12-460A-9F70-1FCB0C526C00}" type="slidenum">
              <a:rPr lang="es-MX" smtClean="0"/>
              <a:pPr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3662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58DC3-2C12-460A-9F70-1FCB0C526C00}" type="slidenum">
              <a:rPr lang="es-MX" smtClean="0"/>
              <a:pPr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9409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32172" indent="-280406" defTabSz="912879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26300" indent="-224325" defTabSz="912879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76508" indent="-224325" defTabSz="912879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28274" indent="-224325" defTabSz="912879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76924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25574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74225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22875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3F2A6FCF-554F-410E-80AC-D57CC57C096A}" type="slidenum">
              <a:rPr lang="en-US" altLang="es-MX" smtClean="0">
                <a:latin typeface="Times New Roman" pitchFamily="18" charset="0"/>
              </a:rPr>
              <a:pPr/>
              <a:t>7</a:t>
            </a:fld>
            <a:endParaRPr lang="en-US" altLang="es-MX">
              <a:latin typeface="Times New Roman" pitchFamily="18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420801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628A-FB68-405A-BDCE-E385E6B835D3}" type="datetime1">
              <a:rPr lang="es-MX" smtClean="0"/>
              <a:t>12/08/2018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864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CCE07-FB6C-45E2-9816-9DC9930A1557}" type="datetime1">
              <a:rPr lang="es-MX" smtClean="0"/>
              <a:t>12/08/2018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694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B3BC-DB7E-4DDA-AFD3-D10FB5AEF994}" type="datetime1">
              <a:rPr lang="es-MX" smtClean="0"/>
              <a:t>12/08/2018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142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28FE-02AF-43B5-B6AC-FF3FE0376F49}" type="datetime1">
              <a:rPr lang="es-MX" smtClean="0"/>
              <a:t>12/08/2018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89694F64-EAC4-420D-80A9-8D186F3C5535}" type="slidenum">
              <a:rPr lang="es-MX" smtClean="0"/>
              <a:pPr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985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3275-8FC3-491C-BA59-D2607D0000E0}" type="datetime1">
              <a:rPr lang="es-MX" smtClean="0"/>
              <a:t>12/08/2018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73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BAB0-17F5-48C8-BB3F-77F5F656BDDA}" type="datetime1">
              <a:rPr lang="es-MX" smtClean="0"/>
              <a:t>12/08/2018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642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29B4-D9CB-4BA7-A2E2-6FA0B4FB8264}" type="datetime1">
              <a:rPr lang="es-MX" smtClean="0"/>
              <a:t>12/08/2018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646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6A379-9FB6-4E38-B530-7AEFD6E8ECA4}" type="datetime1">
              <a:rPr lang="es-MX" smtClean="0"/>
              <a:t>12/08/2018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67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9B33-8541-4F6D-AFA1-9655FAA18DA4}" type="datetime1">
              <a:rPr lang="es-MX" smtClean="0"/>
              <a:t>12/08/2018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050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EC0B-BC0A-4AC1-A332-FF5B9315395F}" type="datetime1">
              <a:rPr lang="es-MX" smtClean="0"/>
              <a:t>12/08/2018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431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A8B63-70DA-458B-B98C-08042E758CE5}" type="datetime1">
              <a:rPr lang="es-MX" smtClean="0"/>
              <a:t>12/08/2018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299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79460-AD24-4857-879C-EE4A5364AF1A}" type="datetime1">
              <a:rPr lang="es-MX" smtClean="0"/>
              <a:t>12/08/2018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MX"/>
              <a:t>OPC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758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i="1" dirty="0"/>
              <a:t>OPC - Early computers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84784"/>
            <a:ext cx="8208912" cy="4754091"/>
          </a:xfrm>
        </p:spPr>
        <p:txBody>
          <a:bodyPr>
            <a:noAutofit/>
          </a:bodyPr>
          <a:lstStyle/>
          <a:p>
            <a:endParaRPr lang="en-US" altLang="es-MX" sz="2400" dirty="0">
              <a:solidFill>
                <a:srgbClr val="0000FF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es-MX" sz="2400" dirty="0">
                <a:solidFill>
                  <a:srgbClr val="0000FF"/>
                </a:solidFill>
              </a:rPr>
              <a:t>PROGRAM-CONTROLLED COMPUTERS</a:t>
            </a:r>
            <a:r>
              <a:rPr lang="en-US" altLang="es-MX" sz="2400" dirty="0"/>
              <a:t> – These computers (1938-1949) were programmed by </a:t>
            </a:r>
            <a:r>
              <a:rPr lang="en-US" altLang="es-MX" sz="2400" i="1" dirty="0"/>
              <a:t>setting switches</a:t>
            </a:r>
            <a:r>
              <a:rPr lang="en-US" altLang="es-MX" sz="2400" dirty="0"/>
              <a:t> and </a:t>
            </a:r>
            <a:r>
              <a:rPr lang="en-US" altLang="es-MX" sz="2400" i="1" dirty="0"/>
              <a:t>inserting patch cables</a:t>
            </a:r>
            <a:r>
              <a:rPr lang="en-US" altLang="es-MX" sz="2400" dirty="0"/>
              <a:t>.</a:t>
            </a:r>
          </a:p>
          <a:p>
            <a:endParaRPr lang="en-US" altLang="es-MX" sz="2400" dirty="0">
              <a:solidFill>
                <a:srgbClr val="0000FF"/>
              </a:solidFill>
            </a:endParaRPr>
          </a:p>
          <a:p>
            <a:r>
              <a:rPr lang="en-US" altLang="es-MX" sz="2400" dirty="0">
                <a:solidFill>
                  <a:srgbClr val="0000FF"/>
                </a:solidFill>
              </a:rPr>
              <a:t>Primitive architecture</a:t>
            </a:r>
            <a:r>
              <a:rPr lang="en-US" altLang="es-MX" sz="2400" dirty="0"/>
              <a:t> –CPU, ALU, registers, I/O devices, storage units?, etc.,….</a:t>
            </a:r>
          </a:p>
          <a:p>
            <a:pPr lvl="1"/>
            <a:r>
              <a:rPr lang="en-US" altLang="es-MX" sz="2000" dirty="0"/>
              <a:t>Every configuration of switches and patch cables conformed an instruction. Each instruction was wired, then the program.</a:t>
            </a:r>
          </a:p>
          <a:p>
            <a:pPr lvl="1"/>
            <a:r>
              <a:rPr lang="en-US" altLang="es-MX" sz="2000" dirty="0"/>
              <a:t>The electric storage units and I/O devices ranged from very primitive to something better, for a short time.</a:t>
            </a:r>
          </a:p>
          <a:p>
            <a:endParaRPr lang="en-US" altLang="es-MX" sz="2400" dirty="0">
              <a:solidFill>
                <a:srgbClr val="0000FF"/>
              </a:solidFill>
            </a:endParaRPr>
          </a:p>
          <a:p>
            <a:pPr lvl="1"/>
            <a:endParaRPr lang="en-US" altLang="es-MX" sz="2400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84578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Context of a current Computer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84784"/>
            <a:ext cx="8136903" cy="5108575"/>
          </a:xfrm>
        </p:spPr>
        <p:txBody>
          <a:bodyPr>
            <a:normAutofit/>
          </a:bodyPr>
          <a:lstStyle/>
          <a:p>
            <a:r>
              <a:rPr lang="en-US" altLang="es-MX" sz="2000" dirty="0">
                <a:solidFill>
                  <a:srgbClr val="0000FF"/>
                </a:solidFill>
              </a:rPr>
              <a:t>Current architecture</a:t>
            </a:r>
            <a:r>
              <a:rPr lang="en-US" altLang="es-MX" sz="2000" dirty="0"/>
              <a:t> –CPU (control unit), ALU, registers, storage unit, I/O devices, etc.,….</a:t>
            </a:r>
            <a:endParaRPr lang="en-US" altLang="es-MX" sz="2000" dirty="0">
              <a:solidFill>
                <a:srgbClr val="0000FF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es-MX" sz="2000" dirty="0">
                <a:solidFill>
                  <a:srgbClr val="0000FF"/>
                </a:solidFill>
              </a:rPr>
              <a:t>VON NEUMANN’S</a:t>
            </a:r>
            <a:r>
              <a:rPr lang="en-US" altLang="es-MX" sz="2000" dirty="0"/>
              <a:t> – </a:t>
            </a:r>
          </a:p>
          <a:p>
            <a:pPr lvl="1"/>
            <a:r>
              <a:rPr lang="en-US" altLang="es-MX" sz="2000" dirty="0"/>
              <a:t>The addition of a </a:t>
            </a:r>
            <a:r>
              <a:rPr lang="en-US" altLang="es-MX" sz="2000" i="1" dirty="0">
                <a:solidFill>
                  <a:srgbClr val="FF0000"/>
                </a:solidFill>
              </a:rPr>
              <a:t>stored-program</a:t>
            </a:r>
            <a:r>
              <a:rPr lang="en-US" altLang="es-MX" sz="2000" dirty="0"/>
              <a:t> in a single separate </a:t>
            </a:r>
            <a:r>
              <a:rPr lang="en-US" altLang="es-MX" sz="2000" i="1" dirty="0"/>
              <a:t>memory structure</a:t>
            </a:r>
            <a:r>
              <a:rPr lang="en-US" altLang="es-MX" sz="2000" dirty="0"/>
              <a:t> that keeps both </a:t>
            </a:r>
            <a:r>
              <a:rPr lang="en-US" altLang="es-MX" sz="2000" i="1" dirty="0">
                <a:solidFill>
                  <a:srgbClr val="0000FF"/>
                </a:solidFill>
              </a:rPr>
              <a:t>instructions</a:t>
            </a:r>
            <a:r>
              <a:rPr lang="en-US" altLang="es-MX" sz="2000" dirty="0"/>
              <a:t> and </a:t>
            </a:r>
            <a:r>
              <a:rPr lang="en-US" altLang="es-MX" sz="2000" i="1" dirty="0">
                <a:solidFill>
                  <a:srgbClr val="0000FF"/>
                </a:solidFill>
              </a:rPr>
              <a:t>data</a:t>
            </a:r>
            <a:r>
              <a:rPr lang="en-US" altLang="es-MX" sz="2000" dirty="0"/>
              <a:t>.</a:t>
            </a:r>
          </a:p>
          <a:p>
            <a:pPr lvl="1"/>
            <a:r>
              <a:rPr lang="en-US" altLang="es-MX" sz="2000" dirty="0"/>
              <a:t>The computers that follow the "von Neumann architecture" are also known as the "stored-program computer“.</a:t>
            </a:r>
          </a:p>
        </p:txBody>
      </p:sp>
      <p:grpSp>
        <p:nvGrpSpPr>
          <p:cNvPr id="4100" name="Group 8"/>
          <p:cNvGrpSpPr>
            <a:grpSpLocks/>
          </p:cNvGrpSpPr>
          <p:nvPr/>
        </p:nvGrpSpPr>
        <p:grpSpPr bwMode="auto">
          <a:xfrm>
            <a:off x="3707904" y="3861048"/>
            <a:ext cx="2667000" cy="2543175"/>
            <a:chOff x="3077" y="2308"/>
            <a:chExt cx="1680" cy="1602"/>
          </a:xfrm>
        </p:grpSpPr>
        <p:pic>
          <p:nvPicPr>
            <p:cNvPr id="4101" name="Picture 5" descr="280px-Von_Neumann_architectur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7" y="2308"/>
              <a:ext cx="1680" cy="1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2" name="Rectangle 6"/>
            <p:cNvSpPr>
              <a:spLocks noChangeArrowheads="1"/>
            </p:cNvSpPr>
            <p:nvPr/>
          </p:nvSpPr>
          <p:spPr bwMode="auto">
            <a:xfrm>
              <a:off x="3214" y="3264"/>
              <a:ext cx="451" cy="1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95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0099"/>
                </a:buClr>
                <a:buSzPct val="90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s-MX" altLang="es-MX" sz="900">
                  <a:solidFill>
                    <a:srgbClr val="333333"/>
                  </a:solidFill>
                </a:rPr>
                <a:t>Registers</a:t>
              </a:r>
              <a:endParaRPr kumimoji="0" lang="es-ES" altLang="es-MX" sz="900">
                <a:solidFill>
                  <a:srgbClr val="333333"/>
                </a:solidFill>
              </a:endParaRPr>
            </a:p>
          </p:txBody>
        </p:sp>
      </p:grp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</a:t>
            </a:fld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00577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MX" altLang="es-MX" dirty="0"/>
              <a:t>Hardware moderno con Bus</a:t>
            </a:r>
            <a:endParaRPr lang="en-US" altLang="es-MX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591" y="5301208"/>
            <a:ext cx="8936038" cy="1416050"/>
          </a:xfrm>
        </p:spPr>
        <p:txBody>
          <a:bodyPr/>
          <a:lstStyle/>
          <a:p>
            <a:r>
              <a:rPr lang="en-US" altLang="es-MX" sz="2400" dirty="0"/>
              <a:t>Component</a:t>
            </a:r>
            <a:r>
              <a:rPr lang="es-MX" altLang="es-MX" sz="2400" dirty="0"/>
              <a:t>es de una computadora básica</a:t>
            </a:r>
          </a:p>
          <a:p>
            <a:pPr lvl="1"/>
            <a:r>
              <a:rPr lang="en-US" altLang="es-MX" sz="1600" dirty="0" err="1"/>
              <a:t>Exceptuando</a:t>
            </a:r>
            <a:r>
              <a:rPr lang="en-US" altLang="es-MX" sz="1600" dirty="0"/>
              <a:t> el CPU, </a:t>
            </a:r>
            <a:r>
              <a:rPr lang="en-US" altLang="es-MX" sz="1600" dirty="0" err="1"/>
              <a:t>cada</a:t>
            </a:r>
            <a:r>
              <a:rPr lang="en-US" altLang="es-MX" sz="1600" dirty="0"/>
              <a:t> </a:t>
            </a:r>
            <a:r>
              <a:rPr lang="en-US" altLang="es-MX" sz="1600" dirty="0" err="1"/>
              <a:t>uno</a:t>
            </a:r>
            <a:r>
              <a:rPr lang="en-US" altLang="es-MX" sz="1600" dirty="0"/>
              <a:t> de </a:t>
            </a:r>
            <a:r>
              <a:rPr lang="en-US" altLang="es-MX" sz="1600" dirty="0" err="1"/>
              <a:t>los</a:t>
            </a:r>
            <a:r>
              <a:rPr lang="en-US" altLang="es-MX" sz="1600" dirty="0"/>
              <a:t> </a:t>
            </a:r>
            <a:r>
              <a:rPr lang="en-US" altLang="es-MX" sz="1600" dirty="0" err="1"/>
              <a:t>componentes</a:t>
            </a:r>
            <a:r>
              <a:rPr lang="en-US" altLang="es-MX" sz="1600" dirty="0"/>
              <a:t> </a:t>
            </a:r>
            <a:r>
              <a:rPr lang="en-US" altLang="es-MX" sz="1600" dirty="0" err="1"/>
              <a:t>tiene</a:t>
            </a:r>
            <a:r>
              <a:rPr lang="en-US" altLang="es-MX" sz="1600" dirty="0"/>
              <a:t> un </a:t>
            </a:r>
            <a:r>
              <a:rPr lang="en-US" altLang="es-MX" sz="1600" dirty="0" err="1"/>
              <a:t>controlador</a:t>
            </a:r>
            <a:endParaRPr lang="en-US" altLang="es-MX" sz="1600" dirty="0"/>
          </a:p>
          <a:p>
            <a:pPr lvl="1"/>
            <a:r>
              <a:rPr lang="en-US" altLang="es-MX" sz="1600" dirty="0" err="1"/>
              <a:t>Cada</a:t>
            </a:r>
            <a:r>
              <a:rPr lang="en-US" altLang="es-MX" sz="1600" dirty="0"/>
              <a:t> </a:t>
            </a:r>
            <a:r>
              <a:rPr lang="en-US" altLang="es-MX" sz="1600" dirty="0" err="1"/>
              <a:t>controlador</a:t>
            </a:r>
            <a:r>
              <a:rPr lang="en-US" altLang="es-MX" sz="1600" dirty="0"/>
              <a:t> </a:t>
            </a:r>
            <a:r>
              <a:rPr lang="en-US" altLang="es-MX" sz="1600" dirty="0" err="1"/>
              <a:t>posee</a:t>
            </a:r>
            <a:r>
              <a:rPr lang="en-US" altLang="es-MX" sz="1600" dirty="0"/>
              <a:t>:  </a:t>
            </a:r>
            <a:r>
              <a:rPr lang="en-US" altLang="es-MX" sz="1600" dirty="0" err="1"/>
              <a:t>registros</a:t>
            </a:r>
            <a:r>
              <a:rPr lang="en-US" altLang="es-MX" sz="1600" dirty="0"/>
              <a:t> y un buffer, para </a:t>
            </a:r>
            <a:r>
              <a:rPr lang="en-US" altLang="es-MX" sz="1600" dirty="0" err="1"/>
              <a:t>realizar</a:t>
            </a:r>
            <a:r>
              <a:rPr lang="en-US" altLang="es-MX" sz="1600" dirty="0"/>
              <a:t> las entradas y / o las </a:t>
            </a:r>
            <a:r>
              <a:rPr lang="en-US" altLang="es-MX" sz="1600" dirty="0" err="1"/>
              <a:t>salidas</a:t>
            </a:r>
            <a:r>
              <a:rPr lang="en-US" altLang="es-MX" sz="1600" dirty="0"/>
              <a:t>.</a:t>
            </a:r>
          </a:p>
          <a:p>
            <a:pPr lvl="1"/>
            <a:r>
              <a:rPr lang="es-MX" altLang="es-MX" sz="1600" dirty="0"/>
              <a:t>El bus tiene tres canales:  datos, direcciones de memoria y señales de control.</a:t>
            </a:r>
            <a:endParaRPr lang="en-US" altLang="es-MX" sz="1600" dirty="0"/>
          </a:p>
          <a:p>
            <a:endParaRPr lang="en-US" altLang="es-MX" sz="2400" dirty="0"/>
          </a:p>
        </p:txBody>
      </p:sp>
      <p:grpSp>
        <p:nvGrpSpPr>
          <p:cNvPr id="5124" name="Group 9"/>
          <p:cNvGrpSpPr>
            <a:grpSpLocks/>
          </p:cNvGrpSpPr>
          <p:nvPr/>
        </p:nvGrpSpPr>
        <p:grpSpPr bwMode="auto">
          <a:xfrm>
            <a:off x="765176" y="1527177"/>
            <a:ext cx="7600950" cy="3532188"/>
            <a:chOff x="485" y="731"/>
            <a:chExt cx="4788" cy="2225"/>
          </a:xfrm>
        </p:grpSpPr>
        <p:pic>
          <p:nvPicPr>
            <p:cNvPr id="5125" name="Picture 5" descr="1-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" y="876"/>
              <a:ext cx="4788" cy="1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6" name="Text Box 7"/>
            <p:cNvSpPr txBox="1">
              <a:spLocks noChangeArrowheads="1"/>
            </p:cNvSpPr>
            <p:nvPr/>
          </p:nvSpPr>
          <p:spPr bwMode="auto">
            <a:xfrm>
              <a:off x="4854" y="2723"/>
              <a:ext cx="416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95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0099"/>
                </a:buClr>
                <a:buSzPct val="90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s-MX" sz="1800" dirty="0">
                  <a:solidFill>
                    <a:srgbClr val="0000CC"/>
                  </a:solidFill>
                  <a:latin typeface="Comic Sans MS" pitchFamily="66" charset="0"/>
                </a:rPr>
                <a:t>BUS</a:t>
              </a:r>
            </a:p>
          </p:txBody>
        </p:sp>
        <p:sp>
          <p:nvSpPr>
            <p:cNvPr id="5127" name="Text Box 6"/>
            <p:cNvSpPr txBox="1">
              <a:spLocks noChangeArrowheads="1"/>
            </p:cNvSpPr>
            <p:nvPr/>
          </p:nvSpPr>
          <p:spPr bwMode="auto">
            <a:xfrm>
              <a:off x="2165" y="731"/>
              <a:ext cx="647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95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0099"/>
                </a:buClr>
                <a:buSzPct val="90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s-MX" sz="1800" dirty="0">
                  <a:latin typeface="Comic Sans MS" pitchFamily="66" charset="0"/>
                </a:rPr>
                <a:t>Monitor</a:t>
              </a:r>
            </a:p>
          </p:txBody>
        </p:sp>
        <p:sp>
          <p:nvSpPr>
            <p:cNvPr id="5128" name="Text Box 8"/>
            <p:cNvSpPr txBox="1">
              <a:spLocks noChangeArrowheads="1"/>
            </p:cNvSpPr>
            <p:nvPr/>
          </p:nvSpPr>
          <p:spPr bwMode="auto">
            <a:xfrm>
              <a:off x="1335" y="2367"/>
              <a:ext cx="625" cy="200"/>
            </a:xfrm>
            <a:prstGeom prst="rect">
              <a:avLst/>
            </a:prstGeom>
            <a:noFill/>
            <a:ln w="12700" cmpd="thinThick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95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0099"/>
                </a:buClr>
                <a:buSzPct val="90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s-MX" altLang="es-MX" sz="1400">
                  <a:latin typeface="Times New Roman" pitchFamily="18" charset="0"/>
                </a:rPr>
                <a:t>controller</a:t>
              </a:r>
              <a:endParaRPr kumimoji="0" lang="es-ES" altLang="es-MX" sz="1400">
                <a:latin typeface="Times New Roman" pitchFamily="18" charset="0"/>
              </a:endParaRPr>
            </a:p>
          </p:txBody>
        </p:sp>
      </p:grp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</a:t>
            </a:fld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76120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s-MX" dirty="0"/>
              <a:t>A Desktop Computer with USB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" t="23608" r="635" b="25000"/>
          <a:stretch>
            <a:fillRect/>
          </a:stretch>
        </p:blipFill>
        <p:spPr bwMode="auto">
          <a:xfrm>
            <a:off x="619125" y="1495425"/>
            <a:ext cx="8039100" cy="31480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5441950" y="3568700"/>
            <a:ext cx="6461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95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0099"/>
              </a:buClr>
              <a:buSzPct val="90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s-MX" altLang="es-MX" sz="1400">
                <a:solidFill>
                  <a:srgbClr val="0000CC"/>
                </a:solidFill>
                <a:latin typeface="Times New Roman" pitchFamily="18" charset="0"/>
              </a:rPr>
              <a:t>BUS</a:t>
            </a:r>
            <a:endParaRPr kumimoji="0" lang="es-ES" altLang="es-MX" sz="140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6149" name="Text Box 8"/>
          <p:cNvSpPr txBox="1">
            <a:spLocks noChangeArrowheads="1"/>
          </p:cNvSpPr>
          <p:nvPr/>
        </p:nvSpPr>
        <p:spPr bwMode="auto">
          <a:xfrm>
            <a:off x="4002088" y="3579813"/>
            <a:ext cx="992187" cy="317500"/>
          </a:xfrm>
          <a:prstGeom prst="rect">
            <a:avLst/>
          </a:prstGeom>
          <a:noFill/>
          <a:ln w="12700" cmpd="thinThick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95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0099"/>
              </a:buClr>
              <a:buSzPct val="90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s-MX" altLang="es-MX" sz="1400">
                <a:latin typeface="Times New Roman" pitchFamily="18" charset="0"/>
              </a:rPr>
              <a:t>controller</a:t>
            </a:r>
            <a:endParaRPr kumimoji="0" lang="es-ES" altLang="es-MX" sz="1400">
              <a:latin typeface="Times New Roman" pitchFamily="18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4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</p:spTree>
    <p:extLst>
      <p:ext uri="{BB962C8B-B14F-4D97-AF65-F5344CB8AC3E}">
        <p14:creationId xmlns:p14="http://schemas.microsoft.com/office/powerpoint/2010/main" val="2487565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D850MD Motherboard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5</a:t>
            </a:fld>
            <a:endParaRPr lang="es-MX" dirty="0"/>
          </a:p>
        </p:txBody>
      </p:sp>
      <p:pic>
        <p:nvPicPr>
          <p:cNvPr id="6" name="Picture 4" descr="d850m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300" y="1263650"/>
            <a:ext cx="49657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6388100" y="4464050"/>
            <a:ext cx="9144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302500" y="4191000"/>
            <a:ext cx="14478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500"/>
              <a:t>dynamic RAM 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>
            <a:off x="5930900" y="3625850"/>
            <a:ext cx="10668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997700" y="3349625"/>
            <a:ext cx="20574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500"/>
              <a:t>Pentium 4 socket</a:t>
            </a: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1739900" y="3016250"/>
            <a:ext cx="9906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92100" y="5562600"/>
            <a:ext cx="11430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500"/>
              <a:t>Speaker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H="1" flipV="1">
            <a:off x="4864100" y="5988050"/>
            <a:ext cx="228600" cy="5334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016500" y="6292850"/>
            <a:ext cx="22860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500"/>
              <a:t>IDE drive connectors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6921500" y="806450"/>
            <a:ext cx="2286000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500"/>
              <a:t>mouse, keyboard, parallel, serial, and USB connectors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1739900" y="3778250"/>
            <a:ext cx="18288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292100" y="3505200"/>
            <a:ext cx="14478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500"/>
              <a:t>AGP slot</a:t>
            </a: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1663700" y="6064250"/>
            <a:ext cx="3810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825500" y="5826125"/>
            <a:ext cx="8382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500"/>
              <a:t>Battery</a:t>
            </a: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1511300" y="1416050"/>
            <a:ext cx="24384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673100" y="1143000"/>
            <a:ext cx="8382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500"/>
              <a:t>Video</a:t>
            </a:r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H="1" flipV="1">
            <a:off x="6007100" y="5911850"/>
            <a:ext cx="9906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6997700" y="5638800"/>
            <a:ext cx="18288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500"/>
              <a:t>Power connector</a:t>
            </a:r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 flipH="1">
            <a:off x="4635500" y="3244850"/>
            <a:ext cx="2362200" cy="2286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6997700" y="2971800"/>
            <a:ext cx="21336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500"/>
              <a:t>memory controller hub</a:t>
            </a:r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 flipH="1">
            <a:off x="6388100" y="4464050"/>
            <a:ext cx="914400" cy="5334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 flipH="1" flipV="1">
            <a:off x="6007100" y="6140450"/>
            <a:ext cx="990600" cy="19685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6997700" y="6064250"/>
            <a:ext cx="18288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500"/>
              <a:t>Diskette connector</a:t>
            </a:r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>
            <a:off x="1435100" y="5835650"/>
            <a:ext cx="9906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292100" y="2730500"/>
            <a:ext cx="14478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500"/>
              <a:t>PCI slots</a:t>
            </a:r>
          </a:p>
        </p:txBody>
      </p:sp>
      <p:sp>
        <p:nvSpPr>
          <p:cNvPr id="31" name="Line 32"/>
          <p:cNvSpPr>
            <a:spLocks noChangeShapeType="1"/>
          </p:cNvSpPr>
          <p:nvPr/>
        </p:nvSpPr>
        <p:spPr bwMode="auto">
          <a:xfrm>
            <a:off x="1435100" y="5530850"/>
            <a:ext cx="18288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32" name="Text Box 33"/>
          <p:cNvSpPr txBox="1">
            <a:spLocks noChangeArrowheads="1"/>
          </p:cNvSpPr>
          <p:nvPr/>
        </p:nvSpPr>
        <p:spPr bwMode="auto">
          <a:xfrm>
            <a:off x="63500" y="5226050"/>
            <a:ext cx="13716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500"/>
              <a:t>I/O Controller</a:t>
            </a:r>
          </a:p>
        </p:txBody>
      </p:sp>
      <p:sp>
        <p:nvSpPr>
          <p:cNvPr id="33" name="Line 34"/>
          <p:cNvSpPr>
            <a:spLocks noChangeShapeType="1"/>
          </p:cNvSpPr>
          <p:nvPr/>
        </p:nvSpPr>
        <p:spPr bwMode="auto">
          <a:xfrm>
            <a:off x="4178300" y="1339850"/>
            <a:ext cx="28194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1663700" y="4845050"/>
            <a:ext cx="12954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35" name="Text Box 36"/>
          <p:cNvSpPr txBox="1">
            <a:spLocks noChangeArrowheads="1"/>
          </p:cNvSpPr>
          <p:nvPr/>
        </p:nvSpPr>
        <p:spPr bwMode="auto">
          <a:xfrm>
            <a:off x="215900" y="4572000"/>
            <a:ext cx="14478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500"/>
              <a:t>Firmware hub</a:t>
            </a:r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663700" y="1873250"/>
            <a:ext cx="6096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auto">
          <a:xfrm>
            <a:off x="520700" y="1600200"/>
            <a:ext cx="11430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500"/>
              <a:t>Audio chip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05878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i="1" dirty="0">
                <a:solidFill>
                  <a:srgbClr val="FF0000"/>
                </a:solidFill>
                <a:latin typeface="Arial" charset="0"/>
              </a:rPr>
              <a:t>Computer System</a:t>
            </a:r>
            <a:r>
              <a:rPr lang="en-US" sz="3200" dirty="0">
                <a:latin typeface="Arial" charset="0"/>
              </a:rPr>
              <a:t> Components (layers)</a:t>
            </a:r>
            <a:endParaRPr lang="en-US" sz="3200" dirty="0"/>
          </a:p>
        </p:txBody>
      </p:sp>
      <p:sp>
        <p:nvSpPr>
          <p:cNvPr id="3078" name="Text Box 22"/>
          <p:cNvSpPr txBox="1">
            <a:spLocks noChangeArrowheads="1"/>
          </p:cNvSpPr>
          <p:nvPr/>
        </p:nvSpPr>
        <p:spPr bwMode="auto">
          <a:xfrm>
            <a:off x="7233170" y="2981326"/>
            <a:ext cx="165931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95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0099"/>
              </a:buClr>
              <a:buSzPct val="90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s-MX" altLang="es-MX" sz="1200" dirty="0"/>
              <a:t>      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kumimoji="0" lang="es-MX" altLang="es-MX" sz="1200" dirty="0"/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s-MX" altLang="es-MX" sz="1200" dirty="0" err="1"/>
              <a:t>Command</a:t>
            </a:r>
            <a:r>
              <a:rPr kumimoji="0" lang="es-MX" altLang="es-MX" sz="1200" dirty="0"/>
              <a:t> </a:t>
            </a:r>
            <a:r>
              <a:rPr kumimoji="0" lang="es-MX" altLang="es-MX" sz="1200" dirty="0" err="1"/>
              <a:t>Interpreter</a:t>
            </a:r>
            <a:r>
              <a:rPr kumimoji="0" lang="es-MX" altLang="es-MX" sz="1200" dirty="0"/>
              <a:t>?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kumimoji="0" lang="es-MX" altLang="es-MX" sz="1200" dirty="0"/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kumimoji="0" lang="es-MX" altLang="es-MX" sz="1200" dirty="0"/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s-MX" altLang="es-MX" sz="1200" dirty="0" err="1"/>
              <a:t>Kernel</a:t>
            </a:r>
            <a:endParaRPr kumimoji="0" lang="es-MX" altLang="es-MX" sz="1200" dirty="0"/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kumimoji="0" lang="es-MX" altLang="es-MX" sz="1200" dirty="0"/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kumimoji="0" lang="es-MX" altLang="es-MX" sz="1200" dirty="0"/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s-MX" altLang="es-MX" sz="1200" dirty="0" err="1"/>
              <a:t>Instructions</a:t>
            </a:r>
            <a:r>
              <a:rPr kumimoji="0" lang="es-MX" altLang="es-MX" sz="1200" dirty="0"/>
              <a:t>?</a:t>
            </a:r>
          </a:p>
        </p:txBody>
      </p:sp>
      <p:sp>
        <p:nvSpPr>
          <p:cNvPr id="3079" name="AutoShape 26"/>
          <p:cNvSpPr>
            <a:spLocks/>
          </p:cNvSpPr>
          <p:nvPr/>
        </p:nvSpPr>
        <p:spPr bwMode="auto">
          <a:xfrm>
            <a:off x="755650" y="2981326"/>
            <a:ext cx="225425" cy="2319338"/>
          </a:xfrm>
          <a:prstGeom prst="leftBrace">
            <a:avLst>
              <a:gd name="adj1" fmla="val 85739"/>
              <a:gd name="adj2" fmla="val 5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95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0099"/>
              </a:buClr>
              <a:buSzPct val="90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s-MX" altLang="es-MX" sz="1800"/>
          </a:p>
        </p:txBody>
      </p:sp>
      <p:sp>
        <p:nvSpPr>
          <p:cNvPr id="3080" name="Text Box 27"/>
          <p:cNvSpPr txBox="1">
            <a:spLocks noChangeArrowheads="1"/>
          </p:cNvSpPr>
          <p:nvPr/>
        </p:nvSpPr>
        <p:spPr bwMode="auto">
          <a:xfrm>
            <a:off x="0" y="4002088"/>
            <a:ext cx="86677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95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0099"/>
              </a:buClr>
              <a:buSzPct val="90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s-MX" altLang="es-MX" sz="1200" b="1" dirty="0"/>
              <a:t>Software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s-MX" altLang="es-MX" sz="1200" b="1" dirty="0"/>
              <a:t>    O.S.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6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1019175" y="1217613"/>
            <a:ext cx="6076950" cy="4975225"/>
            <a:chOff x="1019175" y="1217613"/>
            <a:chExt cx="6076950" cy="4975225"/>
          </a:xfrm>
        </p:grpSpPr>
        <p:pic>
          <p:nvPicPr>
            <p:cNvPr id="3076" name="Picture 2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95" t="7478" r="7574" b="5096"/>
            <a:stretch>
              <a:fillRect/>
            </a:stretch>
          </p:blipFill>
          <p:spPr bwMode="auto">
            <a:xfrm>
              <a:off x="1019175" y="1217613"/>
              <a:ext cx="6076950" cy="4975225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CuadroTexto 2"/>
            <p:cNvSpPr txBox="1"/>
            <p:nvPr/>
          </p:nvSpPr>
          <p:spPr>
            <a:xfrm>
              <a:off x="3265562" y="4286252"/>
              <a:ext cx="1584176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MX" sz="1600" dirty="0"/>
                <a:t>Basic </a:t>
              </a:r>
              <a:r>
                <a:rPr lang="es-MX" sz="1600" dirty="0" err="1"/>
                <a:t>Routines</a:t>
              </a:r>
              <a:endParaRPr lang="es-MX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05674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i="1"/>
              <a:t>Computer System</a:t>
            </a:r>
            <a:r>
              <a:rPr lang="en-US"/>
              <a:t> Components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84784"/>
            <a:ext cx="8218487" cy="4765575"/>
          </a:xfrm>
        </p:spPr>
        <p:txBody>
          <a:bodyPr>
            <a:normAutofit lnSpcReduction="10000"/>
          </a:bodyPr>
          <a:lstStyle/>
          <a:p>
            <a:pPr marL="381000" indent="-381000">
              <a:buClr>
                <a:schemeClr val="tx1"/>
              </a:buClr>
              <a:buSzTx/>
              <a:buFont typeface="Monotype Sorts" pitchFamily="2" charset="2"/>
              <a:buAutoNum type="arabicPeriod" startAt="4"/>
            </a:pPr>
            <a:r>
              <a:rPr lang="en-US" altLang="es-MX" sz="2000" i="1" dirty="0">
                <a:solidFill>
                  <a:srgbClr val="0000FF"/>
                </a:solidFill>
              </a:rPr>
              <a:t>Users</a:t>
            </a:r>
            <a:r>
              <a:rPr lang="en-US" altLang="es-MX" sz="2000" dirty="0"/>
              <a:t> (people, machines, other computers)</a:t>
            </a:r>
          </a:p>
          <a:p>
            <a:pPr marL="381000" indent="-381000">
              <a:buClr>
                <a:schemeClr val="tx1"/>
              </a:buClr>
              <a:buSzTx/>
              <a:buFont typeface="Monotype Sorts" pitchFamily="2" charset="2"/>
              <a:buAutoNum type="arabicPeriod" startAt="4"/>
            </a:pPr>
            <a:endParaRPr lang="en-US" altLang="es-MX" sz="2000" dirty="0"/>
          </a:p>
          <a:p>
            <a:pPr marL="381000" indent="-381000">
              <a:buClr>
                <a:schemeClr val="tx1"/>
              </a:buClr>
              <a:buSzTx/>
              <a:buFont typeface="Monotype Sorts" pitchFamily="2" charset="2"/>
              <a:buAutoNum type="arabicPeriod" startAt="3"/>
            </a:pPr>
            <a:r>
              <a:rPr lang="en-US" altLang="es-MX" sz="2000" i="1" dirty="0">
                <a:solidFill>
                  <a:srgbClr val="0000FF"/>
                </a:solidFill>
              </a:rPr>
              <a:t>System and Applications programs</a:t>
            </a:r>
            <a:r>
              <a:rPr lang="en-US" altLang="es-MX" sz="2000" dirty="0"/>
              <a:t> : </a:t>
            </a:r>
            <a:r>
              <a:rPr lang="en-US" altLang="es-MX" sz="2000" i="1" dirty="0"/>
              <a:t>System programs</a:t>
            </a:r>
            <a:r>
              <a:rPr lang="en-US" altLang="es-MX" sz="2000" dirty="0"/>
              <a:t> – help the users to develop applications (compilers, assemblers, database systems, line text editors, etc.), Command Interpreter.  </a:t>
            </a:r>
            <a:r>
              <a:rPr lang="en-US" altLang="es-MX" sz="2000" i="1" dirty="0"/>
              <a:t>Applications programs</a:t>
            </a:r>
            <a:r>
              <a:rPr lang="en-US" altLang="es-MX" sz="2000" dirty="0"/>
              <a:t> – help the users to solve their computing problems (spreadsheets, web explorers, video games, business programs, word processors, function libraries). </a:t>
            </a:r>
            <a:r>
              <a:rPr lang="en-US" altLang="es-MX" sz="2000" dirty="0">
                <a:solidFill>
                  <a:srgbClr val="FF0000"/>
                </a:solidFill>
              </a:rPr>
              <a:t>-Software-</a:t>
            </a:r>
            <a:r>
              <a:rPr lang="en-US" altLang="es-MX" sz="2000" dirty="0"/>
              <a:t>.</a:t>
            </a:r>
          </a:p>
          <a:p>
            <a:pPr marL="381000" indent="-381000">
              <a:buClr>
                <a:schemeClr val="tx1"/>
              </a:buClr>
              <a:buSzTx/>
              <a:buFont typeface="Monotype Sorts" pitchFamily="2" charset="2"/>
              <a:buAutoNum type="arabicPeriod" startAt="3"/>
            </a:pPr>
            <a:endParaRPr lang="en-US" altLang="es-MX" sz="2000" dirty="0"/>
          </a:p>
          <a:p>
            <a:pPr marL="381000" indent="-381000">
              <a:buClr>
                <a:schemeClr val="tx1"/>
              </a:buClr>
              <a:buSzTx/>
              <a:buFont typeface="Monotype Sorts" pitchFamily="2" charset="2"/>
              <a:buAutoNum type="arabicPeriod" startAt="2"/>
            </a:pPr>
            <a:r>
              <a:rPr lang="en-US" altLang="es-MX" sz="2000" i="1" dirty="0">
                <a:solidFill>
                  <a:srgbClr val="0000FF"/>
                </a:solidFill>
              </a:rPr>
              <a:t>Basic Routines</a:t>
            </a:r>
            <a:r>
              <a:rPr lang="en-US" altLang="es-MX" sz="2000" dirty="0"/>
              <a:t> – controls and coordinates the use of the hardware among the various application programs for the various users. For these tasks contains programs and subprograms (kernel) </a:t>
            </a:r>
            <a:r>
              <a:rPr lang="en-US" altLang="es-MX" sz="2000" dirty="0">
                <a:solidFill>
                  <a:srgbClr val="FF0000"/>
                </a:solidFill>
              </a:rPr>
              <a:t>-Software-</a:t>
            </a:r>
            <a:r>
              <a:rPr lang="en-US" altLang="es-MX" sz="2000" dirty="0"/>
              <a:t>.</a:t>
            </a:r>
          </a:p>
          <a:p>
            <a:pPr marL="381000" indent="-381000">
              <a:buClr>
                <a:schemeClr val="tx1"/>
              </a:buClr>
              <a:buSzTx/>
              <a:buFont typeface="Monotype Sorts" pitchFamily="2" charset="2"/>
              <a:buAutoNum type="arabicPeriod" startAt="2"/>
            </a:pPr>
            <a:endParaRPr lang="en-US" altLang="es-MX" sz="2000" dirty="0"/>
          </a:p>
          <a:p>
            <a:pPr marL="381000" indent="-381000">
              <a:buClr>
                <a:schemeClr val="tx1"/>
              </a:buClr>
              <a:buSzTx/>
              <a:buFont typeface="Monotype Sorts" pitchFamily="2" charset="2"/>
              <a:buAutoNum type="arabicPeriod"/>
            </a:pPr>
            <a:r>
              <a:rPr lang="en-US" altLang="es-MX" sz="2000" i="1" dirty="0">
                <a:solidFill>
                  <a:srgbClr val="0000FF"/>
                </a:solidFill>
              </a:rPr>
              <a:t>Hardware</a:t>
            </a:r>
            <a:r>
              <a:rPr lang="en-US" altLang="es-MX" sz="2000" dirty="0"/>
              <a:t> – provides basic computing resources (CPU, memory, I/O devices)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7</a:t>
            </a:fld>
            <a:endParaRPr lang="es-MX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43006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Computer</a:t>
            </a:r>
            <a:r>
              <a:rPr lang="es-MX" dirty="0"/>
              <a:t> Hardware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ones are the main functions / services of the Computer Hardware?</a:t>
            </a:r>
          </a:p>
          <a:p>
            <a:pPr lvl="1"/>
            <a:r>
              <a:rPr lang="en-US" dirty="0"/>
              <a:t>__________________</a:t>
            </a:r>
          </a:p>
          <a:p>
            <a:pPr lvl="1"/>
            <a:r>
              <a:rPr lang="en-US" dirty="0"/>
              <a:t>__________________</a:t>
            </a:r>
          </a:p>
          <a:p>
            <a:pPr lvl="1"/>
            <a:r>
              <a:rPr lang="en-US" dirty="0"/>
              <a:t>__________________</a:t>
            </a:r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8</a:t>
            </a:fld>
            <a:endParaRPr lang="es-MX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13195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Chapters: Tanenbaum, Operating Systems.</a:t>
            </a:r>
          </a:p>
          <a:p>
            <a:r>
              <a:rPr lang="en-US" dirty="0" err="1"/>
              <a:t>Notas</a:t>
            </a:r>
            <a:r>
              <a:rPr lang="en-US" dirty="0"/>
              <a:t> de Ramón Ríos.</a:t>
            </a:r>
          </a:p>
          <a:p>
            <a:r>
              <a:rPr lang="en-US" dirty="0"/>
              <a:t>13-Ago-2018</a:t>
            </a:r>
          </a:p>
          <a:p>
            <a:endParaRPr lang="en-US" dirty="0"/>
          </a:p>
          <a:p>
            <a:endParaRPr lang="en-US" dirty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9</a:t>
            </a:fld>
            <a:endParaRPr lang="es-MX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72567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</TotalTime>
  <Words>461</Words>
  <Application>Microsoft Office PowerPoint</Application>
  <PresentationFormat>On-screen Show (4:3)</PresentationFormat>
  <Paragraphs>92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Comic Sans MS</vt:lpstr>
      <vt:lpstr>Helvetica</vt:lpstr>
      <vt:lpstr>Monotype Sorts</vt:lpstr>
      <vt:lpstr>Times New Roman</vt:lpstr>
      <vt:lpstr>Wingdings</vt:lpstr>
      <vt:lpstr>Tema de Office</vt:lpstr>
      <vt:lpstr>OPC - Early computers</vt:lpstr>
      <vt:lpstr>Context of a current Computer</vt:lpstr>
      <vt:lpstr>Hardware moderno con Bus</vt:lpstr>
      <vt:lpstr>A Desktop Computer with USB</vt:lpstr>
      <vt:lpstr>Intel D850MD Motherboard</vt:lpstr>
      <vt:lpstr>Computer System Components (layers)</vt:lpstr>
      <vt:lpstr>Computer System Components</vt:lpstr>
      <vt:lpstr>Computer Hardware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</dc:title>
  <dc:creator>instala</dc:creator>
  <cp:lastModifiedBy>My OtherI</cp:lastModifiedBy>
  <cp:revision>118</cp:revision>
  <cp:lastPrinted>2016-08-09T19:09:51Z</cp:lastPrinted>
  <dcterms:created xsi:type="dcterms:W3CDTF">2014-08-28T12:23:32Z</dcterms:created>
  <dcterms:modified xsi:type="dcterms:W3CDTF">2018-08-13T01:56:43Z</dcterms:modified>
</cp:coreProperties>
</file>