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21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24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C29F53-2755-4006-9DEC-6D45D2460DC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8E76C6-EC49-433C-9379-4513E9760F2C}">
      <dgm:prSet/>
      <dgm:spPr/>
      <dgm:t>
        <a:bodyPr/>
        <a:lstStyle/>
        <a:p>
          <a:r>
            <a:rPr lang="en-US" b="0" i="0"/>
            <a:t>Análisis del tablero y jugadas predefinidas</a:t>
          </a:r>
          <a:endParaRPr lang="en-US"/>
        </a:p>
      </dgm:t>
    </dgm:pt>
    <dgm:pt modelId="{9F2FDE86-638A-4455-A098-FEFE37595FB3}" type="parTrans" cxnId="{CE8D6755-FE16-4EF9-A9FD-90797B8A08D3}">
      <dgm:prSet/>
      <dgm:spPr/>
      <dgm:t>
        <a:bodyPr/>
        <a:lstStyle/>
        <a:p>
          <a:endParaRPr lang="en-US"/>
        </a:p>
      </dgm:t>
    </dgm:pt>
    <dgm:pt modelId="{558DCC95-9802-47B8-BE1C-7A0583BC0C6F}" type="sibTrans" cxnId="{CE8D6755-FE16-4EF9-A9FD-90797B8A08D3}">
      <dgm:prSet/>
      <dgm:spPr/>
      <dgm:t>
        <a:bodyPr/>
        <a:lstStyle/>
        <a:p>
          <a:endParaRPr lang="en-US"/>
        </a:p>
      </dgm:t>
    </dgm:pt>
    <dgm:pt modelId="{D7576DD9-F689-471D-84CC-885E13BBB94E}">
      <dgm:prSet/>
      <dgm:spPr/>
      <dgm:t>
        <a:bodyPr/>
        <a:lstStyle/>
        <a:p>
          <a:r>
            <a:rPr lang="en-US" b="0" i="0"/>
            <a:t>Muestreo de fichas desconocidas ( Determinization )</a:t>
          </a:r>
          <a:endParaRPr lang="en-US"/>
        </a:p>
      </dgm:t>
    </dgm:pt>
    <dgm:pt modelId="{858017D8-BEA9-464E-A35B-46D4053C4BD6}" type="parTrans" cxnId="{045F39BF-EAA1-4B60-8159-BA0802372729}">
      <dgm:prSet/>
      <dgm:spPr/>
      <dgm:t>
        <a:bodyPr/>
        <a:lstStyle/>
        <a:p>
          <a:endParaRPr lang="en-US"/>
        </a:p>
      </dgm:t>
    </dgm:pt>
    <dgm:pt modelId="{817BB7A3-95E7-443C-8BC8-238AE543655F}" type="sibTrans" cxnId="{045F39BF-EAA1-4B60-8159-BA0802372729}">
      <dgm:prSet/>
      <dgm:spPr/>
      <dgm:t>
        <a:bodyPr/>
        <a:lstStyle/>
        <a:p>
          <a:endParaRPr lang="en-US"/>
        </a:p>
      </dgm:t>
    </dgm:pt>
    <dgm:pt modelId="{A4315779-527A-425F-9EBE-E7738B7C5C54}">
      <dgm:prSet/>
      <dgm:spPr/>
      <dgm:t>
        <a:bodyPr/>
        <a:lstStyle/>
        <a:p>
          <a:r>
            <a:rPr lang="en-US" b="0" i="0"/>
            <a:t>Busqueda en árbol de juego con información perfecta</a:t>
          </a:r>
          <a:endParaRPr lang="en-US"/>
        </a:p>
      </dgm:t>
    </dgm:pt>
    <dgm:pt modelId="{2A3C147A-209B-4F50-96AA-74D6971F4E2B}" type="parTrans" cxnId="{81B09928-D5C0-4214-AABD-5B30B50A569B}">
      <dgm:prSet/>
      <dgm:spPr/>
      <dgm:t>
        <a:bodyPr/>
        <a:lstStyle/>
        <a:p>
          <a:endParaRPr lang="en-US"/>
        </a:p>
      </dgm:t>
    </dgm:pt>
    <dgm:pt modelId="{3DA01B50-9661-4CC4-B3B6-56305994EE99}" type="sibTrans" cxnId="{81B09928-D5C0-4214-AABD-5B30B50A569B}">
      <dgm:prSet/>
      <dgm:spPr/>
      <dgm:t>
        <a:bodyPr/>
        <a:lstStyle/>
        <a:p>
          <a:endParaRPr lang="en-US"/>
        </a:p>
      </dgm:t>
    </dgm:pt>
    <dgm:pt modelId="{3498ECB1-EC4D-664F-9CA6-FDB4A775D458}" type="pres">
      <dgm:prSet presAssocID="{38C29F53-2755-4006-9DEC-6D45D2460DCF}" presName="outerComposite" presStyleCnt="0">
        <dgm:presLayoutVars>
          <dgm:chMax val="5"/>
          <dgm:dir/>
          <dgm:resizeHandles val="exact"/>
        </dgm:presLayoutVars>
      </dgm:prSet>
      <dgm:spPr/>
    </dgm:pt>
    <dgm:pt modelId="{B18190C4-2CEF-8945-8400-D18162FDC069}" type="pres">
      <dgm:prSet presAssocID="{38C29F53-2755-4006-9DEC-6D45D2460DCF}" presName="dummyMaxCanvas" presStyleCnt="0">
        <dgm:presLayoutVars/>
      </dgm:prSet>
      <dgm:spPr/>
    </dgm:pt>
    <dgm:pt modelId="{3FCEB056-7C3C-454E-B2D9-CB739996481F}" type="pres">
      <dgm:prSet presAssocID="{38C29F53-2755-4006-9DEC-6D45D2460DCF}" presName="ThreeNodes_1" presStyleLbl="node1" presStyleIdx="0" presStyleCnt="3">
        <dgm:presLayoutVars>
          <dgm:bulletEnabled val="1"/>
        </dgm:presLayoutVars>
      </dgm:prSet>
      <dgm:spPr/>
    </dgm:pt>
    <dgm:pt modelId="{C731AFE9-E43C-BD4B-B031-1896DAF06496}" type="pres">
      <dgm:prSet presAssocID="{38C29F53-2755-4006-9DEC-6D45D2460DCF}" presName="ThreeNodes_2" presStyleLbl="node1" presStyleIdx="1" presStyleCnt="3">
        <dgm:presLayoutVars>
          <dgm:bulletEnabled val="1"/>
        </dgm:presLayoutVars>
      </dgm:prSet>
      <dgm:spPr/>
    </dgm:pt>
    <dgm:pt modelId="{5B86ACA9-9991-5B4C-9FC0-34DAEA9D81EB}" type="pres">
      <dgm:prSet presAssocID="{38C29F53-2755-4006-9DEC-6D45D2460DCF}" presName="ThreeNodes_3" presStyleLbl="node1" presStyleIdx="2" presStyleCnt="3">
        <dgm:presLayoutVars>
          <dgm:bulletEnabled val="1"/>
        </dgm:presLayoutVars>
      </dgm:prSet>
      <dgm:spPr/>
    </dgm:pt>
    <dgm:pt modelId="{B3F79EF3-2ED1-BC43-AC30-CF86539500F8}" type="pres">
      <dgm:prSet presAssocID="{38C29F53-2755-4006-9DEC-6D45D2460DCF}" presName="ThreeConn_1-2" presStyleLbl="fgAccFollowNode1" presStyleIdx="0" presStyleCnt="2">
        <dgm:presLayoutVars>
          <dgm:bulletEnabled val="1"/>
        </dgm:presLayoutVars>
      </dgm:prSet>
      <dgm:spPr/>
    </dgm:pt>
    <dgm:pt modelId="{7DD7173A-CB72-F044-825C-9CA983EB018C}" type="pres">
      <dgm:prSet presAssocID="{38C29F53-2755-4006-9DEC-6D45D2460DCF}" presName="ThreeConn_2-3" presStyleLbl="fgAccFollowNode1" presStyleIdx="1" presStyleCnt="2">
        <dgm:presLayoutVars>
          <dgm:bulletEnabled val="1"/>
        </dgm:presLayoutVars>
      </dgm:prSet>
      <dgm:spPr/>
    </dgm:pt>
    <dgm:pt modelId="{C672D3DA-7C5D-C141-9838-D3B0835F14FF}" type="pres">
      <dgm:prSet presAssocID="{38C29F53-2755-4006-9DEC-6D45D2460DCF}" presName="ThreeNodes_1_text" presStyleLbl="node1" presStyleIdx="2" presStyleCnt="3">
        <dgm:presLayoutVars>
          <dgm:bulletEnabled val="1"/>
        </dgm:presLayoutVars>
      </dgm:prSet>
      <dgm:spPr/>
    </dgm:pt>
    <dgm:pt modelId="{294683E7-DD50-D94A-B2EA-2F1A962D0BE5}" type="pres">
      <dgm:prSet presAssocID="{38C29F53-2755-4006-9DEC-6D45D2460DCF}" presName="ThreeNodes_2_text" presStyleLbl="node1" presStyleIdx="2" presStyleCnt="3">
        <dgm:presLayoutVars>
          <dgm:bulletEnabled val="1"/>
        </dgm:presLayoutVars>
      </dgm:prSet>
      <dgm:spPr/>
    </dgm:pt>
    <dgm:pt modelId="{99E24776-DB3A-B94E-897C-5384C6CE7EE5}" type="pres">
      <dgm:prSet presAssocID="{38C29F53-2755-4006-9DEC-6D45D2460DC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D0B1009-57A5-F24D-BB28-7B7FA882B9BB}" type="presOf" srcId="{817BB7A3-95E7-443C-8BC8-238AE543655F}" destId="{7DD7173A-CB72-F044-825C-9CA983EB018C}" srcOrd="0" destOrd="0" presId="urn:microsoft.com/office/officeart/2005/8/layout/vProcess5"/>
    <dgm:cxn modelId="{EB96CE0B-8048-4847-A3B6-FCD99AC0FBE9}" type="presOf" srcId="{A4315779-527A-425F-9EBE-E7738B7C5C54}" destId="{5B86ACA9-9991-5B4C-9FC0-34DAEA9D81EB}" srcOrd="0" destOrd="0" presId="urn:microsoft.com/office/officeart/2005/8/layout/vProcess5"/>
    <dgm:cxn modelId="{3E640B20-5FD5-E64F-9B0F-9826B81D65E2}" type="presOf" srcId="{D7576DD9-F689-471D-84CC-885E13BBB94E}" destId="{C731AFE9-E43C-BD4B-B031-1896DAF06496}" srcOrd="0" destOrd="0" presId="urn:microsoft.com/office/officeart/2005/8/layout/vProcess5"/>
    <dgm:cxn modelId="{7274A120-A642-424E-84FE-3C7222F14832}" type="presOf" srcId="{D7576DD9-F689-471D-84CC-885E13BBB94E}" destId="{294683E7-DD50-D94A-B2EA-2F1A962D0BE5}" srcOrd="1" destOrd="0" presId="urn:microsoft.com/office/officeart/2005/8/layout/vProcess5"/>
    <dgm:cxn modelId="{2111DD22-AAC6-6E44-B4BE-C0184FC25D6C}" type="presOf" srcId="{B18E76C6-EC49-433C-9379-4513E9760F2C}" destId="{C672D3DA-7C5D-C141-9838-D3B0835F14FF}" srcOrd="1" destOrd="0" presId="urn:microsoft.com/office/officeart/2005/8/layout/vProcess5"/>
    <dgm:cxn modelId="{81B09928-D5C0-4214-AABD-5B30B50A569B}" srcId="{38C29F53-2755-4006-9DEC-6D45D2460DCF}" destId="{A4315779-527A-425F-9EBE-E7738B7C5C54}" srcOrd="2" destOrd="0" parTransId="{2A3C147A-209B-4F50-96AA-74D6971F4E2B}" sibTransId="{3DA01B50-9661-4CC4-B3B6-56305994EE99}"/>
    <dgm:cxn modelId="{CE8D6755-FE16-4EF9-A9FD-90797B8A08D3}" srcId="{38C29F53-2755-4006-9DEC-6D45D2460DCF}" destId="{B18E76C6-EC49-433C-9379-4513E9760F2C}" srcOrd="0" destOrd="0" parTransId="{9F2FDE86-638A-4455-A098-FEFE37595FB3}" sibTransId="{558DCC95-9802-47B8-BE1C-7A0583BC0C6F}"/>
    <dgm:cxn modelId="{6745E358-A7C6-D84E-A61A-15C65BD9961B}" type="presOf" srcId="{B18E76C6-EC49-433C-9379-4513E9760F2C}" destId="{3FCEB056-7C3C-454E-B2D9-CB739996481F}" srcOrd="0" destOrd="0" presId="urn:microsoft.com/office/officeart/2005/8/layout/vProcess5"/>
    <dgm:cxn modelId="{A4D86375-0F7D-E14A-86AB-D26CB5CD2822}" type="presOf" srcId="{558DCC95-9802-47B8-BE1C-7A0583BC0C6F}" destId="{B3F79EF3-2ED1-BC43-AC30-CF86539500F8}" srcOrd="0" destOrd="0" presId="urn:microsoft.com/office/officeart/2005/8/layout/vProcess5"/>
    <dgm:cxn modelId="{B20B7D90-229E-E74E-8398-B0F9A2CD767E}" type="presOf" srcId="{A4315779-527A-425F-9EBE-E7738B7C5C54}" destId="{99E24776-DB3A-B94E-897C-5384C6CE7EE5}" srcOrd="1" destOrd="0" presId="urn:microsoft.com/office/officeart/2005/8/layout/vProcess5"/>
    <dgm:cxn modelId="{617DBDB2-91B1-EB45-A9E0-99BC2407E3FF}" type="presOf" srcId="{38C29F53-2755-4006-9DEC-6D45D2460DCF}" destId="{3498ECB1-EC4D-664F-9CA6-FDB4A775D458}" srcOrd="0" destOrd="0" presId="urn:microsoft.com/office/officeart/2005/8/layout/vProcess5"/>
    <dgm:cxn modelId="{045F39BF-EAA1-4B60-8159-BA0802372729}" srcId="{38C29F53-2755-4006-9DEC-6D45D2460DCF}" destId="{D7576DD9-F689-471D-84CC-885E13BBB94E}" srcOrd="1" destOrd="0" parTransId="{858017D8-BEA9-464E-A35B-46D4053C4BD6}" sibTransId="{817BB7A3-95E7-443C-8BC8-238AE543655F}"/>
    <dgm:cxn modelId="{928C82EC-A411-7A41-9A23-D7F393107D74}" type="presParOf" srcId="{3498ECB1-EC4D-664F-9CA6-FDB4A775D458}" destId="{B18190C4-2CEF-8945-8400-D18162FDC069}" srcOrd="0" destOrd="0" presId="urn:microsoft.com/office/officeart/2005/8/layout/vProcess5"/>
    <dgm:cxn modelId="{BDF54DB1-C8E1-5549-AF46-718E027C0AB1}" type="presParOf" srcId="{3498ECB1-EC4D-664F-9CA6-FDB4A775D458}" destId="{3FCEB056-7C3C-454E-B2D9-CB739996481F}" srcOrd="1" destOrd="0" presId="urn:microsoft.com/office/officeart/2005/8/layout/vProcess5"/>
    <dgm:cxn modelId="{F2F81195-251E-BD4E-8472-971750FA9718}" type="presParOf" srcId="{3498ECB1-EC4D-664F-9CA6-FDB4A775D458}" destId="{C731AFE9-E43C-BD4B-B031-1896DAF06496}" srcOrd="2" destOrd="0" presId="urn:microsoft.com/office/officeart/2005/8/layout/vProcess5"/>
    <dgm:cxn modelId="{C1D39E1C-CC9D-824E-BA24-B99AA573F667}" type="presParOf" srcId="{3498ECB1-EC4D-664F-9CA6-FDB4A775D458}" destId="{5B86ACA9-9991-5B4C-9FC0-34DAEA9D81EB}" srcOrd="3" destOrd="0" presId="urn:microsoft.com/office/officeart/2005/8/layout/vProcess5"/>
    <dgm:cxn modelId="{C3F4F6ED-8EDE-2B4D-A905-A84DA3BD83C7}" type="presParOf" srcId="{3498ECB1-EC4D-664F-9CA6-FDB4A775D458}" destId="{B3F79EF3-2ED1-BC43-AC30-CF86539500F8}" srcOrd="4" destOrd="0" presId="urn:microsoft.com/office/officeart/2005/8/layout/vProcess5"/>
    <dgm:cxn modelId="{3CCD76C6-65D4-D843-A848-1F340BD8164C}" type="presParOf" srcId="{3498ECB1-EC4D-664F-9CA6-FDB4A775D458}" destId="{7DD7173A-CB72-F044-825C-9CA983EB018C}" srcOrd="5" destOrd="0" presId="urn:microsoft.com/office/officeart/2005/8/layout/vProcess5"/>
    <dgm:cxn modelId="{74836A77-4847-4B4A-8007-2A125A86C6DB}" type="presParOf" srcId="{3498ECB1-EC4D-664F-9CA6-FDB4A775D458}" destId="{C672D3DA-7C5D-C141-9838-D3B0835F14FF}" srcOrd="6" destOrd="0" presId="urn:microsoft.com/office/officeart/2005/8/layout/vProcess5"/>
    <dgm:cxn modelId="{11239666-0EC9-0D43-875F-F60374A84C21}" type="presParOf" srcId="{3498ECB1-EC4D-664F-9CA6-FDB4A775D458}" destId="{294683E7-DD50-D94A-B2EA-2F1A962D0BE5}" srcOrd="7" destOrd="0" presId="urn:microsoft.com/office/officeart/2005/8/layout/vProcess5"/>
    <dgm:cxn modelId="{7EE0CE56-2907-F149-AF7E-A8220253E8E1}" type="presParOf" srcId="{3498ECB1-EC4D-664F-9CA6-FDB4A775D458}" destId="{99E24776-DB3A-B94E-897C-5384C6CE7EE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EB056-7C3C-454E-B2D9-CB739996481F}">
      <dsp:nvSpPr>
        <dsp:cNvPr id="0" name=""/>
        <dsp:cNvSpPr/>
      </dsp:nvSpPr>
      <dsp:spPr>
        <a:xfrm>
          <a:off x="0" y="0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Análisis del tablero y jugadas predefinidas</a:t>
          </a:r>
          <a:endParaRPr lang="en-US" sz="3000" kern="1200"/>
        </a:p>
      </dsp:txBody>
      <dsp:txXfrm>
        <a:off x="35643" y="35643"/>
        <a:ext cx="6680535" cy="1145644"/>
      </dsp:txXfrm>
    </dsp:sp>
    <dsp:sp modelId="{C731AFE9-E43C-BD4B-B031-1896DAF06496}">
      <dsp:nvSpPr>
        <dsp:cNvPr id="0" name=""/>
        <dsp:cNvSpPr/>
      </dsp:nvSpPr>
      <dsp:spPr>
        <a:xfrm>
          <a:off x="705326" y="1419751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Muestreo de fichas desconocidas ( Determinization )</a:t>
          </a:r>
          <a:endParaRPr lang="en-US" sz="3000" kern="1200"/>
        </a:p>
      </dsp:txBody>
      <dsp:txXfrm>
        <a:off x="740969" y="1455394"/>
        <a:ext cx="6426082" cy="1145644"/>
      </dsp:txXfrm>
    </dsp:sp>
    <dsp:sp modelId="{5B86ACA9-9991-5B4C-9FC0-34DAEA9D81EB}">
      <dsp:nvSpPr>
        <dsp:cNvPr id="0" name=""/>
        <dsp:cNvSpPr/>
      </dsp:nvSpPr>
      <dsp:spPr>
        <a:xfrm>
          <a:off x="1410652" y="2839503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Busqueda en árbol de juego con información perfecta</a:t>
          </a:r>
          <a:endParaRPr lang="en-US" sz="3000" kern="1200"/>
        </a:p>
      </dsp:txBody>
      <dsp:txXfrm>
        <a:off x="1446295" y="2875146"/>
        <a:ext cx="6426082" cy="1145644"/>
      </dsp:txXfrm>
    </dsp:sp>
    <dsp:sp modelId="{B3F79EF3-2ED1-BC43-AC30-CF86539500F8}">
      <dsp:nvSpPr>
        <dsp:cNvPr id="0" name=""/>
        <dsp:cNvSpPr/>
      </dsp:nvSpPr>
      <dsp:spPr>
        <a:xfrm>
          <a:off x="7202694" y="922838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380670" y="922838"/>
        <a:ext cx="435052" cy="595231"/>
      </dsp:txXfrm>
    </dsp:sp>
    <dsp:sp modelId="{7DD7173A-CB72-F044-825C-9CA983EB018C}">
      <dsp:nvSpPr>
        <dsp:cNvPr id="0" name=""/>
        <dsp:cNvSpPr/>
      </dsp:nvSpPr>
      <dsp:spPr>
        <a:xfrm>
          <a:off x="7908020" y="2334477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085996" y="2334477"/>
        <a:ext cx="435052" cy="595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8096-0CB4-5747-B41E-522141C27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X" sz="5400" dirty="0"/>
              <a:t>Jugador artificial de dominó basado en Árbol de Búsqueda Monte Carlo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10322-7793-CD44-8EAC-316904C68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70847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11A4-3524-C540-863B-898B6BA3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Requerimientos funcionales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E47EF-2B5E-8340-858D-D4BA5682F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Generar jugadas a partir del estado del juego</a:t>
            </a:r>
          </a:p>
          <a:p>
            <a:r>
              <a:rPr lang="en-MX" dirty="0"/>
              <a:t>Selección de niveles de dificultad</a:t>
            </a:r>
          </a:p>
        </p:txBody>
      </p:sp>
    </p:spTree>
    <p:extLst>
      <p:ext uri="{BB962C8B-B14F-4D97-AF65-F5344CB8AC3E}">
        <p14:creationId xmlns:p14="http://schemas.microsoft.com/office/powerpoint/2010/main" val="87384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4595-35EE-AB4B-8E4A-AE7EFEEB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Requerimientos no funcionales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7389C-D2C0-A549-8453-A136372E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Generar partidas dentro de un lapso predeterminado</a:t>
            </a:r>
          </a:p>
          <a:p>
            <a:r>
              <a:rPr lang="en-MX" dirty="0"/>
              <a:t>Desempeño mínimo: Debe ganar X% de veces contra un equipo de jugadores débiles</a:t>
            </a:r>
          </a:p>
          <a:p>
            <a:r>
              <a:rPr lang="en-MX" dirty="0"/>
              <a:t>Desempeño máximo: Debe ganar Y% de veces contra un equipo de jugadores oráculo</a:t>
            </a:r>
          </a:p>
          <a:p>
            <a:r>
              <a:rPr lang="en-MX" dirty="0"/>
              <a:t>Exponer API sencilla para poder ser integrado con facilidad</a:t>
            </a:r>
          </a:p>
        </p:txBody>
      </p:sp>
    </p:spTree>
    <p:extLst>
      <p:ext uri="{BB962C8B-B14F-4D97-AF65-F5344CB8AC3E}">
        <p14:creationId xmlns:p14="http://schemas.microsoft.com/office/powerpoint/2010/main" val="152648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CD72-C940-BB49-A4FE-02065448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Restricciones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01F8-4D76-674B-AD80-8ADF594A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Debe correr en un servidor con las siguientes características: </a:t>
            </a:r>
          </a:p>
        </p:txBody>
      </p:sp>
    </p:spTree>
    <p:extLst>
      <p:ext uri="{BB962C8B-B14F-4D97-AF65-F5344CB8AC3E}">
        <p14:creationId xmlns:p14="http://schemas.microsoft.com/office/powerpoint/2010/main" val="276026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DE1B-C2E0-034B-888D-0260E8DF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Trabajos relacionados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862F3-13A6-6149-8E2C-88310E9B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Jugador de Bridge nivel experto. Ginsberg (2001) </a:t>
            </a:r>
          </a:p>
          <a:p>
            <a:r>
              <a:rPr lang="en-MX" dirty="0"/>
              <a:t>Aprendizaje profundo + aprendizaje por refuerzo para atari. Mnih et al. (2013)</a:t>
            </a:r>
          </a:p>
          <a:p>
            <a:r>
              <a:rPr lang="en-MX" dirty="0"/>
              <a:t>Indicadores estadísticos para desempeño de MCTS. Frank y Basin (1998)</a:t>
            </a:r>
          </a:p>
          <a:p>
            <a:r>
              <a:rPr lang="en-MX" dirty="0"/>
              <a:t>Proyecto de licenciatura sobre un jugador artificial de dominó. Angeris y Li (2016)</a:t>
            </a:r>
          </a:p>
        </p:txBody>
      </p:sp>
    </p:spTree>
    <p:extLst>
      <p:ext uri="{BB962C8B-B14F-4D97-AF65-F5344CB8AC3E}">
        <p14:creationId xmlns:p14="http://schemas.microsoft.com/office/powerpoint/2010/main" val="82936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A84-BABE-4546-A022-46655A30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MX" dirty="0"/>
              <a:t>Arquitectura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CA110F-6624-4BC6-B5D7-AC02F4A76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173395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96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1858-E95A-B848-860E-01DAC36B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Hay situaciones en donde es mejor una jugada predefinida a una búsqueda costosa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AE6A-8103-6144-BE72-2323451F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767739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7CAC-05D5-184E-8A44-EE1979D9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El estado del juego tiene información que se puede usar para inferir las fichas de los demás jugadores</a:t>
            </a:r>
            <a:br>
              <a:rPr lang="en-MX" dirty="0"/>
            </a:b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009E4-B699-2D44-8CDE-112592A7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4696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AF8D-ADF8-6F44-B3B1-ABC525EF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Al muestrear sobre las posibles manos de los demás jugadores podemos transformar el juego en un conjunto de juegos de información perfecta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5ED5-EFE0-F844-BFB8-E00B1203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475137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EF01-0A9D-E944-9933-CD362006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En cada juego calculamos la tirada óptima y promediamos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36F7-28A2-D44D-8FE9-B8B754A43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32156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A6C4-C011-7641-A09A-B87E87CB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Soluciones alternativas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3153-35EE-CE41-935B-3A05BE15A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Métodos de aprendizaje por refuerzo: Q-learning o Counterfactual Regret Minimization</a:t>
            </a:r>
          </a:p>
          <a:p>
            <a:r>
              <a:rPr lang="en-MX" dirty="0"/>
              <a:t>Distintos algoritmos de busqueda en árboles de juego</a:t>
            </a:r>
          </a:p>
        </p:txBody>
      </p:sp>
    </p:spTree>
    <p:extLst>
      <p:ext uri="{BB962C8B-B14F-4D97-AF65-F5344CB8AC3E}">
        <p14:creationId xmlns:p14="http://schemas.microsoft.com/office/powerpoint/2010/main" val="285913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429B-24A1-1449-945C-BDF48BD4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9436-0F53-A440-8B0A-C6A14D31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MX" dirty="0"/>
              <a:t>Introducción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Contexto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Identificación del problema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Objetivos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Metodología</a:t>
            </a:r>
          </a:p>
          <a:p>
            <a:pPr marL="457200" indent="-457200">
              <a:buFont typeface="+mj-lt"/>
              <a:buAutoNum type="arabicPeriod"/>
            </a:pPr>
            <a:r>
              <a:rPr lang="en-MX" dirty="0"/>
              <a:t>Análisis de requisitos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Requerimientos funcionales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Restricciones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Trabajos relacionados</a:t>
            </a:r>
          </a:p>
        </p:txBody>
      </p:sp>
    </p:spTree>
    <p:extLst>
      <p:ext uri="{BB962C8B-B14F-4D97-AF65-F5344CB8AC3E}">
        <p14:creationId xmlns:p14="http://schemas.microsoft.com/office/powerpoint/2010/main" val="819113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CDE5-C076-8844-B218-E057ED2B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MCTS es un algoritmo anytime que no necesita heurística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637C9-425B-C449-B8A1-7D8D8836F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77813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3FE5-C745-ED4A-98A0-A50DAF9C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Estandares utilizados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A06F-CCBA-194F-9AC5-D33A4B4A6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JSON (ECMA-404)</a:t>
            </a:r>
          </a:p>
          <a:p>
            <a:r>
              <a:rPr lang="en-MX" dirty="0"/>
              <a:t>PEP8</a:t>
            </a:r>
          </a:p>
        </p:txBody>
      </p:sp>
    </p:spTree>
    <p:extLst>
      <p:ext uri="{BB962C8B-B14F-4D97-AF65-F5344CB8AC3E}">
        <p14:creationId xmlns:p14="http://schemas.microsoft.com/office/powerpoint/2010/main" val="179135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0C5D-8F7E-AC42-B8AC-DAD823DA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1AC11-1B04-844D-AF52-5C349807D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MX" dirty="0"/>
              <a:t>Diseño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Arquitectura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MX" dirty="0"/>
              <a:t>Análisis de tablero y jugadas predefinidas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MX" dirty="0"/>
              <a:t>Muestreo de fichas desconocidas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MX" dirty="0"/>
              <a:t>Busqueda en árbol de juego con información perfecta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Soluciones alternativas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Estandares utilizados</a:t>
            </a:r>
          </a:p>
          <a:p>
            <a:pPr marL="857250" lvl="1" indent="-457200">
              <a:buFont typeface="+mj-lt"/>
              <a:buAutoNum type="arabicPeriod"/>
            </a:pP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00750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2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2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2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2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BDFFFD78-D904-BC42-AB30-2837CD3B6E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l="9091" t="15790" b="76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Rectangle 28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F5B88-2C9A-3647-BAF9-83837C58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9" y="1447800"/>
            <a:ext cx="4562452" cy="21545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La industria de los videojuegos tiene sus inicios en la década de los cincuenta</a:t>
            </a:r>
          </a:p>
        </p:txBody>
      </p:sp>
    </p:spTree>
    <p:extLst>
      <p:ext uri="{BB962C8B-B14F-4D97-AF65-F5344CB8AC3E}">
        <p14:creationId xmlns:p14="http://schemas.microsoft.com/office/powerpoint/2010/main" val="132294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BE89B6-0B1E-074F-BDDC-766B42261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alphaModFix amt="40000"/>
          </a:blip>
          <a:srcRect t="10551" b="67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42C874-52CA-7A46-B8D4-F7CE9188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chemeClr val="tx1"/>
                </a:solidFill>
              </a:rPr>
              <a:t>En la decada de los setenta sale a la venta Pong , el primer videojuego con exito comercial</a:t>
            </a:r>
          </a:p>
        </p:txBody>
      </p:sp>
    </p:spTree>
    <p:extLst>
      <p:ext uri="{BB962C8B-B14F-4D97-AF65-F5344CB8AC3E}">
        <p14:creationId xmlns:p14="http://schemas.microsoft.com/office/powerpoint/2010/main" val="342599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60D20E4-587B-2043-9552-DDEDEDA50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alphaModFix amt="40000"/>
          </a:blip>
          <a:srcRect t="9091" r="1515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47EC57-9F0C-6E4F-AAE9-BA535649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>
                <a:solidFill>
                  <a:schemeClr val="tx1"/>
                </a:solidFill>
              </a:rPr>
              <a:t>Space Invaders es considerada la primer “killer app”.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154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person, table, person, front&#10;&#10;Description automatically generated">
            <a:extLst>
              <a:ext uri="{FF2B5EF4-FFF2-40B4-BE49-F238E27FC236}">
                <a16:creationId xmlns:a16="http://schemas.microsoft.com/office/drawing/2014/main" id="{32D9F9B6-C4FF-654A-9BAD-C44DED975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alphaModFix/>
          </a:blip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EB272-7B69-8C43-ADA8-35A702DC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9" y="1447800"/>
            <a:ext cx="4562452" cy="21545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Los </a:t>
            </a:r>
            <a:r>
              <a:rPr lang="en-US" sz="3100" dirty="0" err="1"/>
              <a:t>juegos</a:t>
            </a:r>
            <a:r>
              <a:rPr lang="en-US" sz="3100" dirty="0"/>
              <a:t> de mesa </a:t>
            </a:r>
            <a:r>
              <a:rPr lang="en-US" sz="3100" dirty="0" err="1"/>
              <a:t>han</a:t>
            </a:r>
            <a:r>
              <a:rPr lang="en-US" sz="3100" dirty="0"/>
              <a:t> </a:t>
            </a:r>
            <a:r>
              <a:rPr lang="en-US" sz="3100" dirty="0" err="1"/>
              <a:t>sido</a:t>
            </a:r>
            <a:r>
              <a:rPr lang="en-US" sz="3100" dirty="0"/>
              <a:t> un campo </a:t>
            </a:r>
            <a:r>
              <a:rPr lang="en-US" sz="3100" dirty="0" err="1"/>
              <a:t>fructífero</a:t>
            </a:r>
            <a:r>
              <a:rPr lang="en-US" sz="3100" dirty="0"/>
              <a:t> para la </a:t>
            </a:r>
            <a:r>
              <a:rPr lang="en-US" sz="3100" dirty="0" err="1"/>
              <a:t>inteligencia</a:t>
            </a:r>
            <a:r>
              <a:rPr lang="en-US" sz="3100" dirty="0"/>
              <a:t> </a:t>
            </a:r>
            <a:r>
              <a:rPr lang="en-US" sz="3100" dirty="0" err="1"/>
              <a:t>artifical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73451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outdoor, person, sign, street&#10;&#10;Description automatically generated">
            <a:extLst>
              <a:ext uri="{FF2B5EF4-FFF2-40B4-BE49-F238E27FC236}">
                <a16:creationId xmlns:a16="http://schemas.microsoft.com/office/drawing/2014/main" id="{EA43FD70-7D54-1C4C-AAA9-6B1BF8E2D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alphaModFix/>
          </a:blip>
          <a:srcRect l="5930" r="-1" b="954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BC626-2FF5-F341-BBEC-C4DFCCE8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9" y="1447800"/>
            <a:ext cx="4562452" cy="21545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Los </a:t>
            </a:r>
            <a:r>
              <a:rPr lang="en-US" sz="2800" dirty="0" err="1"/>
              <a:t>jugadores</a:t>
            </a:r>
            <a:r>
              <a:rPr lang="en-US" sz="2800" dirty="0"/>
              <a:t> </a:t>
            </a:r>
            <a:r>
              <a:rPr lang="en-US" sz="2800" dirty="0" err="1"/>
              <a:t>artificiales</a:t>
            </a:r>
            <a:r>
              <a:rPr lang="en-US" sz="2800" dirty="0"/>
              <a:t> ( o bots) </a:t>
            </a:r>
            <a:r>
              <a:rPr lang="en-US" sz="2800" dirty="0" err="1"/>
              <a:t>tienen</a:t>
            </a:r>
            <a:r>
              <a:rPr lang="en-US" sz="2800" dirty="0"/>
              <a:t> un </a:t>
            </a:r>
            <a:r>
              <a:rPr lang="en-US" sz="2800" dirty="0" err="1"/>
              <a:t>papel</a:t>
            </a:r>
            <a:r>
              <a:rPr lang="en-US" sz="2800" dirty="0"/>
              <a:t> </a:t>
            </a:r>
            <a:r>
              <a:rPr lang="en-US" sz="2800" dirty="0" err="1"/>
              <a:t>importante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el </a:t>
            </a:r>
            <a:r>
              <a:rPr lang="en-US" sz="2800" dirty="0" err="1"/>
              <a:t>desarrollo</a:t>
            </a:r>
            <a:r>
              <a:rPr lang="en-US" sz="2800" dirty="0"/>
              <a:t> de un </a:t>
            </a:r>
            <a:r>
              <a:rPr lang="en-US" sz="2800" dirty="0" err="1"/>
              <a:t>videojuego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888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video game remote control&#10;&#10;Description automatically generated">
            <a:extLst>
              <a:ext uri="{FF2B5EF4-FFF2-40B4-BE49-F238E27FC236}">
                <a16:creationId xmlns:a16="http://schemas.microsoft.com/office/drawing/2014/main" id="{71DF445B-1127-824A-8D21-2AF0F1599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alphaModFix/>
          </a:blip>
          <a:srcRect l="995" r="-1" b="5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1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E6E50-1A7C-0C45-88D1-3EF654EC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068" y="1416424"/>
            <a:ext cx="4609013" cy="307937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El </a:t>
            </a:r>
            <a:r>
              <a:rPr lang="en-US" sz="2800" dirty="0" err="1"/>
              <a:t>objetivo</a:t>
            </a:r>
            <a:r>
              <a:rPr lang="en-US" sz="2800" dirty="0"/>
              <a:t> de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trabajo</a:t>
            </a:r>
            <a:r>
              <a:rPr lang="en-US" sz="2800" dirty="0"/>
              <a:t> es </a:t>
            </a:r>
            <a:r>
              <a:rPr lang="en-US" sz="2800" dirty="0" err="1"/>
              <a:t>Implementar</a:t>
            </a:r>
            <a:r>
              <a:rPr lang="en-US" sz="2800" dirty="0"/>
              <a:t> un </a:t>
            </a:r>
            <a:r>
              <a:rPr lang="en-US" sz="2800" dirty="0" err="1"/>
              <a:t>jugador</a:t>
            </a:r>
            <a:r>
              <a:rPr lang="en-US" sz="2800" dirty="0"/>
              <a:t> artificial para un </a:t>
            </a:r>
            <a:r>
              <a:rPr lang="en-US" sz="2800" dirty="0" err="1"/>
              <a:t>juego</a:t>
            </a:r>
            <a:r>
              <a:rPr lang="en-US" sz="2800" dirty="0"/>
              <a:t> online de </a:t>
            </a:r>
            <a:r>
              <a:rPr lang="en-US" sz="2800" dirty="0" err="1"/>
              <a:t>dominó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8581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394</Words>
  <Application>Microsoft Macintosh PowerPoint</Application>
  <PresentationFormat>Widescreen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Jugador artificial de dominó basado en Árbol de Búsqueda Monte Carlo</vt:lpstr>
      <vt:lpstr>Contenido</vt:lpstr>
      <vt:lpstr>PowerPoint Presentation</vt:lpstr>
      <vt:lpstr>La industria de los videojuegos tiene sus inicios en la década de los cincuenta</vt:lpstr>
      <vt:lpstr>En la decada de los setenta sale a la venta Pong , el primer videojuego con exito comercial</vt:lpstr>
      <vt:lpstr>Space Invaders es considerada la primer “killer app”.</vt:lpstr>
      <vt:lpstr>Los juegos de mesa han sido un campo fructífero para la inteligencia artifical</vt:lpstr>
      <vt:lpstr>Los jugadores artificiales ( o bots) tienen un papel importante en el desarrollo de un videojuego</vt:lpstr>
      <vt:lpstr>El objetivo de este trabajo es Implementar un jugador artificial para un juego online de dominó </vt:lpstr>
      <vt:lpstr>Requerimientos funcionales</vt:lpstr>
      <vt:lpstr>Requerimientos no funcionales</vt:lpstr>
      <vt:lpstr>Restricciones</vt:lpstr>
      <vt:lpstr>Trabajos relacionados</vt:lpstr>
      <vt:lpstr>Arquitectura</vt:lpstr>
      <vt:lpstr>Hay situaciones en donde es mejor una jugada predefinida a una búsqueda costosa</vt:lpstr>
      <vt:lpstr>El estado del juego tiene información que se puede usar para inferir las fichas de los demás jugadores </vt:lpstr>
      <vt:lpstr>Al muestrear sobre las posibles manos de los demás jugadores podemos transformar el juego en un conjunto de juegos de información perfecta</vt:lpstr>
      <vt:lpstr>En cada juego calculamos la tirada óptima y promediamos</vt:lpstr>
      <vt:lpstr>Soluciones alternativas</vt:lpstr>
      <vt:lpstr>MCTS es un algoritmo anytime que no necesita heurística</vt:lpstr>
      <vt:lpstr>Estandares utilizados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Jugador artificial de dominó basado en Árbol de Búsqueda Monte Carlo</dc:title>
  <dc:creator>ANDRES CRUZ Y VERA</dc:creator>
  <cp:lastModifiedBy>ANDRES CRUZ Y VERA</cp:lastModifiedBy>
  <cp:revision>6</cp:revision>
  <dcterms:created xsi:type="dcterms:W3CDTF">2020-11-05T20:52:13Z</dcterms:created>
  <dcterms:modified xsi:type="dcterms:W3CDTF">2020-12-10T01:30:22Z</dcterms:modified>
</cp:coreProperties>
</file>