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75" r:id="rId9"/>
    <p:sldId id="266" r:id="rId10"/>
    <p:sldId id="276" r:id="rId11"/>
    <p:sldId id="263" r:id="rId12"/>
    <p:sldId id="262" r:id="rId13"/>
    <p:sldId id="264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20"/>
    <p:restoredTop sz="92220"/>
  </p:normalViewPr>
  <p:slideViewPr>
    <p:cSldViewPr snapToGrid="0" snapToObjects="1">
      <p:cViewPr varScale="1">
        <p:scale>
          <a:sx n="98" d="100"/>
          <a:sy n="98" d="100"/>
        </p:scale>
        <p:origin x="224" y="1128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D62FF-01A9-934D-86AA-EFDA16E16EDE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56714-19E0-4A44-8D08-7066FDC12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1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Coincidence of wants.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Primitive economies were more complicated than that however and dependent on the credit and vocal contracts.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7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Direction does not prevent branching out, which means the same money could be spent twice.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4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Keeps track of all transactions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Can</a:t>
            </a:r>
            <a:r>
              <a:rPr lang="en-US" baseline="0" dirty="0" smtClean="0"/>
              <a:t> decide which one is correct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Defeats the whole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7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Two</a:t>
            </a:r>
            <a:r>
              <a:rPr lang="en-US" baseline="0" dirty="0" smtClean="0"/>
              <a:t> double-spend transactions in the same block are discarded.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Block with timestamp guarantees that the first confirmed transaction is served.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53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Generating blocks must be expensive in order to prevent one actor taking over the network.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Difficulty</a:t>
            </a:r>
            <a:r>
              <a:rPr lang="en-US" baseline="0" dirty="0" smtClean="0"/>
              <a:t> can be adjusted with time.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10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Attacker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25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Nodes can join</a:t>
            </a:r>
            <a:r>
              <a:rPr lang="en-US" baseline="0" dirty="0" smtClean="0"/>
              <a:t> and leave the network at any time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Nodes and clients broadcast transactions on best effort basis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49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6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48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Transaction fees will reach</a:t>
            </a:r>
            <a:r>
              <a:rPr lang="en-US" baseline="0" dirty="0" smtClean="0"/>
              <a:t> the actual cost of transaction when inflation stops.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Miners are </a:t>
            </a:r>
            <a:r>
              <a:rPr lang="en-US" baseline="0" dirty="0" smtClean="0"/>
              <a:t>incentivized </a:t>
            </a:r>
            <a:r>
              <a:rPr lang="en-US" baseline="0" dirty="0" smtClean="0"/>
              <a:t>to optimize their mining equipment and reduce costs.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07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Medium of exchange.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Traditional currencies</a:t>
            </a:r>
            <a:r>
              <a:rPr lang="en-US" baseline="0" dirty="0" smtClean="0"/>
              <a:t> were based on the most traded commodity (rice, cattle, gold,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00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dirty="0" err="1" smtClean="0"/>
              <a:t>Keypairs</a:t>
            </a:r>
            <a:r>
              <a:rPr lang="en-US" baseline="0" dirty="0" smtClean="0"/>
              <a:t> could be uniquely generated for each 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Money transfer over communication channel.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2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bln</a:t>
            </a:r>
            <a:r>
              <a:rPr lang="en-US" baseline="0" dirty="0" smtClean="0"/>
              <a:t> (40%) adults don’t have access to banking services.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”Too</a:t>
            </a:r>
            <a:r>
              <a:rPr lang="en-US" baseline="0" dirty="0" smtClean="0"/>
              <a:t> big to fail” Lehman Brothers bankrupted with $600 </a:t>
            </a:r>
            <a:r>
              <a:rPr lang="en-US" baseline="0" dirty="0" err="1" smtClean="0"/>
              <a:t>bln</a:t>
            </a:r>
            <a:r>
              <a:rPr lang="en-US" baseline="0" dirty="0" smtClean="0"/>
              <a:t> in assets.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Freedom</a:t>
            </a:r>
            <a:r>
              <a:rPr lang="en-US" baseline="0" dirty="0" smtClean="0"/>
              <a:t> of speech, </a:t>
            </a:r>
            <a:r>
              <a:rPr lang="en-US" baseline="0" dirty="0" err="1" smtClean="0"/>
              <a:t>Wikileaks</a:t>
            </a:r>
            <a:r>
              <a:rPr lang="en-US" baseline="0" dirty="0" smtClean="0"/>
              <a:t> Banking Blockade destroyed 95% of the revenue.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Bookkeeping,</a:t>
            </a:r>
            <a:r>
              <a:rPr lang="en-US" baseline="0" dirty="0" smtClean="0"/>
              <a:t> accountants.</a:t>
            </a:r>
            <a:endParaRPr lang="en-US" dirty="0" smtClean="0"/>
          </a:p>
          <a:p>
            <a:r>
              <a:rPr lang="en-US" dirty="0" smtClean="0"/>
              <a:t>* How do you keep balance with fiat currency?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7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Each</a:t>
            </a:r>
            <a:r>
              <a:rPr lang="en-US" baseline="0" dirty="0" smtClean="0"/>
              <a:t> ledger row is transaction.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Physical</a:t>
            </a:r>
            <a:r>
              <a:rPr lang="en-US" baseline="0" dirty="0" smtClean="0"/>
              <a:t> authentication (identity card).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3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Message </a:t>
            </a:r>
            <a:r>
              <a:rPr lang="en-US" baseline="0" dirty="0" smtClean="0"/>
              <a:t>encryption is done with public key, decrypted by private </a:t>
            </a:r>
            <a:r>
              <a:rPr lang="en-US" baseline="0" dirty="0" smtClean="0"/>
              <a:t>key.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</a:t>
            </a:r>
            <a:r>
              <a:rPr lang="en-US" baseline="0" dirty="0" smtClean="0"/>
              <a:t>can not lose private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66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Money can not be spent before they’re received.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BankID</a:t>
            </a:r>
            <a:r>
              <a:rPr lang="en-US" baseline="0" dirty="0" smtClean="0"/>
              <a:t> works that way, your personal ID has private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8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Algorithms, distribution,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* Address becomes public key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Hash is “unique” digest of the previous transaction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Provides direction, ability to verify spender, and anonymity.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56714-19E0-4A44-8D08-7066FDC123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4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3454-14B0-2347-9BFA-EDC642FCD556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5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F815-5434-A241-A410-1FDBB6775B7B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7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F862-B1DB-F04C-903E-C436CCBC3D82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6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19FA-771B-6E4F-8D68-7CF8D92A562E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4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9C1D-7346-1648-A5B6-E516596E5451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2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A528-6001-E04B-BEDA-EA2646A12B06}" type="datetime1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4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DE34-1E97-5B44-803B-9CCEEB9C33C5}" type="datetime1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A54D-27DD-9140-BC98-2EF52E174209}" type="datetime1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A91B-1BCF-F841-8A34-7EE5DD3BD9C6}" type="datetime1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9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8C7B-976A-BD43-BE86-C072A8848172}" type="datetime1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EE8C-F1F7-6142-9A5D-48DCF3626289}" type="datetime1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1CD8-6312-A14C-8EBD-2BC3B8751F6C}" type="datetime1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F513-645D-4245-8DF6-335196DB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283" y="1740928"/>
            <a:ext cx="10282517" cy="23876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Comic Sans MS" charset="0"/>
                <a:ea typeface="Comic Sans MS" charset="0"/>
                <a:cs typeface="Comic Sans MS" charset="0"/>
              </a:rPr>
              <a:t>You Could Have Invented </a:t>
            </a:r>
            <a:r>
              <a:rPr lang="en-US" sz="7200" dirty="0" err="1" smtClean="0">
                <a:latin typeface="Comic Sans MS" charset="0"/>
                <a:ea typeface="Comic Sans MS" charset="0"/>
                <a:cs typeface="Comic Sans MS" charset="0"/>
              </a:rPr>
              <a:t>Blockchain</a:t>
            </a:r>
            <a:r>
              <a:rPr lang="en-US" sz="7200" dirty="0" smtClean="0">
                <a:latin typeface="Comic Sans MS" charset="0"/>
                <a:ea typeface="Comic Sans MS" charset="0"/>
                <a:cs typeface="Comic Sans MS" charset="0"/>
              </a:rPr>
              <a:t>!</a:t>
            </a:r>
            <a:endParaRPr lang="en-US" sz="72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35388" y="4343681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(but you didn’t)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3681"/>
            <a:ext cx="10515600" cy="513281"/>
          </a:xfrm>
        </p:spPr>
        <p:txBody>
          <a:bodyPr/>
          <a:lstStyle/>
          <a:p>
            <a:r>
              <a:rPr lang="en-US" dirty="0" smtClean="0"/>
              <a:t>What if I sign two transactions for the same output?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1700" y="1870075"/>
            <a:ext cx="2283980" cy="2093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38142" y="2041106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To: PubKey2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38142" y="2509529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From: PubKey1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38142" y="3454585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90542" y="4573786"/>
            <a:ext cx="1597152" cy="4632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PrivKey1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438142" y="2976025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18" idx="0"/>
            <a:endCxn id="6" idx="2"/>
          </p:cNvCxnSpPr>
          <p:nvPr/>
        </p:nvCxnSpPr>
        <p:spPr>
          <a:xfrm flipV="1">
            <a:off x="2389118" y="3963442"/>
            <a:ext cx="4572" cy="6103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03594" y="408394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Sign</a:t>
            </a:r>
            <a:endParaRPr lang="en-US"/>
          </a:p>
        </p:txBody>
      </p:sp>
      <p:cxnSp>
        <p:nvCxnSpPr>
          <p:cNvPr id="49" name="Straight Arrow Connector 48"/>
          <p:cNvCxnSpPr>
            <a:endCxn id="44" idx="1"/>
          </p:cNvCxnSpPr>
          <p:nvPr/>
        </p:nvCxnSpPr>
        <p:spPr>
          <a:xfrm>
            <a:off x="402336" y="3171097"/>
            <a:ext cx="103580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72970" y="1870075"/>
            <a:ext cx="2283980" cy="2093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359412" y="2041106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To: PubKey3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359412" y="2520944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From: PubKey2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359412" y="3454585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511812" y="4573786"/>
            <a:ext cx="1597152" cy="4632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PrivKey2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359412" y="2976025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cxnSp>
        <p:nvCxnSpPr>
          <p:cNvPr id="57" name="Straight Arrow Connector 56"/>
          <p:cNvCxnSpPr>
            <a:endCxn id="55" idx="2"/>
          </p:cNvCxnSpPr>
          <p:nvPr/>
        </p:nvCxnSpPr>
        <p:spPr>
          <a:xfrm flipV="1">
            <a:off x="6310388" y="3963442"/>
            <a:ext cx="4572" cy="6103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24864" y="408394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Sign</a:t>
            </a: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089668" y="1864404"/>
            <a:ext cx="2283980" cy="2093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9276110" y="2035435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To: PubKey4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9276110" y="2515273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From: PubKey3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9276110" y="3448914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9428510" y="4568115"/>
            <a:ext cx="1597152" cy="4632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PrivKey3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276110" y="2970354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cxnSp>
        <p:nvCxnSpPr>
          <p:cNvPr id="65" name="Straight Arrow Connector 64"/>
          <p:cNvCxnSpPr>
            <a:endCxn id="63" idx="2"/>
          </p:cNvCxnSpPr>
          <p:nvPr/>
        </p:nvCxnSpPr>
        <p:spPr>
          <a:xfrm flipV="1">
            <a:off x="10227086" y="3957771"/>
            <a:ext cx="4572" cy="6103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341562" y="40782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Sign</a:t>
            </a:r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535680" y="3154200"/>
            <a:ext cx="1823732" cy="168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4" idx="1"/>
          </p:cNvCxnSpPr>
          <p:nvPr/>
        </p:nvCxnSpPr>
        <p:spPr>
          <a:xfrm>
            <a:off x="7456950" y="3151365"/>
            <a:ext cx="1819160" cy="140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>
            <a:off x="3340094" y="2243328"/>
            <a:ext cx="2019318" cy="1402080"/>
          </a:xfrm>
          <a:prstGeom prst="bentConnector3">
            <a:avLst/>
          </a:prstGeom>
          <a:ln w="508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35799" y="1769017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Verify</a:t>
            </a:r>
            <a:endParaRPr lang="en-US"/>
          </a:p>
        </p:txBody>
      </p:sp>
      <p:cxnSp>
        <p:nvCxnSpPr>
          <p:cNvPr id="78" name="Elbow Connector 77"/>
          <p:cNvCxnSpPr/>
          <p:nvPr/>
        </p:nvCxnSpPr>
        <p:spPr>
          <a:xfrm>
            <a:off x="7261364" y="2259179"/>
            <a:ext cx="2019318" cy="1402080"/>
          </a:xfrm>
          <a:prstGeom prst="bentConnector3">
            <a:avLst/>
          </a:prstGeom>
          <a:ln w="508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857069" y="1784868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Verify</a:t>
            </a:r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1353800" y="3165426"/>
            <a:ext cx="629653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3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spending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41755"/>
            <a:ext cx="10515600" cy="535208"/>
          </a:xfrm>
        </p:spPr>
        <p:txBody>
          <a:bodyPr/>
          <a:lstStyle/>
          <a:p>
            <a:r>
              <a:rPr lang="en-US" dirty="0" smtClean="0"/>
              <a:t>How to guarantee uniqueness?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5928" y="2504340"/>
            <a:ext cx="2283980" cy="1161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66942" y="2675369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To: PubKey2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6942" y="3143792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From: PubKey1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70149" y="1342459"/>
            <a:ext cx="2283980" cy="1161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161163" y="1513488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To: PubKey3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161163" y="1981911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From: PubKey2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970149" y="3100024"/>
            <a:ext cx="2283980" cy="1161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161163" y="3271053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To: PubKey4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161163" y="3739476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From: PubKey2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5" idx="1"/>
          </p:cNvCxnSpPr>
          <p:nvPr/>
        </p:nvCxnSpPr>
        <p:spPr>
          <a:xfrm>
            <a:off x="1467853" y="3065513"/>
            <a:ext cx="1608075" cy="197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  <a:endCxn id="37" idx="1"/>
          </p:cNvCxnSpPr>
          <p:nvPr/>
        </p:nvCxnSpPr>
        <p:spPr>
          <a:xfrm flipV="1">
            <a:off x="5359908" y="1923400"/>
            <a:ext cx="1610241" cy="116188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  <a:endCxn id="40" idx="1"/>
          </p:cNvCxnSpPr>
          <p:nvPr/>
        </p:nvCxnSpPr>
        <p:spPr>
          <a:xfrm>
            <a:off x="5359908" y="3085281"/>
            <a:ext cx="1610241" cy="59568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authority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82653"/>
            <a:ext cx="10515600" cy="594310"/>
          </a:xfrm>
        </p:spPr>
        <p:txBody>
          <a:bodyPr/>
          <a:lstStyle/>
          <a:p>
            <a:r>
              <a:rPr lang="en-US" smtClean="0"/>
              <a:t>Wait, what?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74389" y="2011045"/>
            <a:ext cx="2283980" cy="1161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65403" y="2182074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To: PubKey2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65403" y="2650497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From: PubKey1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68610" y="849164"/>
            <a:ext cx="2283980" cy="1161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59624" y="1020193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To: PubKey3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59624" y="1488616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From: PubKey2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68610" y="2606729"/>
            <a:ext cx="2283980" cy="1161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59624" y="2777758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To: PubKey4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59624" y="3246181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From: PubKey2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1966314" y="2572218"/>
            <a:ext cx="1608075" cy="197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5858369" y="1430105"/>
            <a:ext cx="1610241" cy="116188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5858369" y="2591986"/>
            <a:ext cx="1610241" cy="59568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3627521" y="3911272"/>
            <a:ext cx="2177716" cy="13510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Mint</a:t>
            </a:r>
            <a:endParaRPr lang="en-US"/>
          </a:p>
        </p:txBody>
      </p:sp>
      <p:cxnSp>
        <p:nvCxnSpPr>
          <p:cNvPr id="19" name="Straight Arrow Connector 18"/>
          <p:cNvCxnSpPr>
            <a:stCxn id="5" idx="2"/>
            <a:endCxn id="17" idx="3"/>
          </p:cNvCxnSpPr>
          <p:nvPr/>
        </p:nvCxnSpPr>
        <p:spPr>
          <a:xfrm>
            <a:off x="4716379" y="3172926"/>
            <a:ext cx="0" cy="815592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17" idx="0"/>
          </p:cNvCxnSpPr>
          <p:nvPr/>
        </p:nvCxnSpPr>
        <p:spPr>
          <a:xfrm flipH="1">
            <a:off x="5803422" y="3768610"/>
            <a:ext cx="2807178" cy="818174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7" idx="3"/>
          </p:cNvCxnSpPr>
          <p:nvPr/>
        </p:nvCxnSpPr>
        <p:spPr>
          <a:xfrm flipH="1">
            <a:off x="4716379" y="2011045"/>
            <a:ext cx="3894221" cy="1977473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66428" y="4353333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Can be spent?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72789"/>
            <a:ext cx="10515600" cy="13041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Timestamp guarantees ordering of transactions</a:t>
            </a:r>
          </a:p>
          <a:p>
            <a:r>
              <a:rPr lang="en-US" dirty="0" smtClean="0"/>
              <a:t>Blocks create ordered chain propagated through the network</a:t>
            </a:r>
          </a:p>
          <a:p>
            <a:r>
              <a:rPr lang="en-US" dirty="0" smtClean="0"/>
              <a:t>What if somebody submits block faster than others and win the network?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7112" y="2034471"/>
            <a:ext cx="4118811" cy="199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8628" y="2451076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Timestamp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6894" y="2451076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Hash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6894" y="3000762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Transaction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78628" y="3000762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Transaction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78628" y="3498708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Transaction 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65825" y="3527020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86523" y="2034471"/>
            <a:ext cx="4118811" cy="199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488039" y="2451076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Timestamp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86305" y="2451076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Hash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86305" y="3000762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Transaction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488039" y="3000762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Transaction 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88039" y="3498708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Transaction 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75236" y="3527020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mtClean="0"/>
              <a:t>…</a:t>
            </a:r>
            <a:endParaRPr lang="en-US" dirty="0"/>
          </a:p>
        </p:txBody>
      </p:sp>
      <p:cxnSp>
        <p:nvCxnSpPr>
          <p:cNvPr id="24" name="Elbow Connector 23"/>
          <p:cNvCxnSpPr>
            <a:stCxn id="5" idx="3"/>
            <a:endCxn id="15" idx="1"/>
          </p:cNvCxnSpPr>
          <p:nvPr/>
        </p:nvCxnSpPr>
        <p:spPr>
          <a:xfrm flipV="1">
            <a:off x="5395923" y="2646148"/>
            <a:ext cx="1090382" cy="383810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275443" y="2693542"/>
            <a:ext cx="1090382" cy="383810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10516403" y="2679077"/>
            <a:ext cx="1090382" cy="383810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Proof-of-Work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60735"/>
            <a:ext cx="10515600" cy="10162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Guess </a:t>
            </a:r>
            <a:r>
              <a:rPr lang="en-US" dirty="0" smtClean="0"/>
              <a:t>“Nonce” </a:t>
            </a:r>
            <a:r>
              <a:rPr lang="en-US" dirty="0"/>
              <a:t>until hash matches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Finding hash with X ”0” bits is equals to making 2</a:t>
            </a:r>
            <a:r>
              <a:rPr lang="en-US" baseline="30000" dirty="0" smtClean="0"/>
              <a:t>x</a:t>
            </a:r>
            <a:r>
              <a:rPr lang="en-US" baseline="30000" dirty="0"/>
              <a:t> </a:t>
            </a:r>
            <a:r>
              <a:rPr lang="en-US" dirty="0" smtClean="0"/>
              <a:t>tries.</a:t>
            </a:r>
          </a:p>
          <a:p>
            <a:r>
              <a:rPr lang="en-US" dirty="0" smtClean="0"/>
              <a:t>Blocks can not be changed without redoing the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0810"/>
              </p:ext>
            </p:extLst>
          </p:nvPr>
        </p:nvGraphicFramePr>
        <p:xfrm>
          <a:off x="1897888" y="168465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897888" y="2647486"/>
            <a:ext cx="3003296" cy="1219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62552" y="2210686"/>
            <a:ext cx="67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Fixed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01184" y="2659678"/>
            <a:ext cx="5124704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48010" y="2222878"/>
            <a:ext cx="13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Bruteforcing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17976" y="3010219"/>
            <a:ext cx="4118811" cy="199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19492" y="3426824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Timestamp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7758" y="3426824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Hash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17758" y="3976510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Nonce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19492" y="4474456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Transaction 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06689" y="4502768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28033"/>
            <a:ext cx="10515600" cy="13489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One-CPU-one-vote. Majority decision is longest chain.</a:t>
            </a:r>
          </a:p>
          <a:p>
            <a:r>
              <a:rPr lang="en-US" dirty="0" smtClean="0"/>
              <a:t>If majority (50% + 1) is honest nodes, then honest chain will grow fastest.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12757" y="23449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02142" y="23449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03821" y="3033044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03821" y="14305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35053" y="14305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24438" y="776288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24438" y="20622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3823" y="2062275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8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2727157" y="2802160"/>
            <a:ext cx="37498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 flipV="1">
            <a:off x="4016542" y="1887760"/>
            <a:ext cx="487279" cy="914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4016542" y="2802160"/>
            <a:ext cx="487279" cy="6880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5418221" y="1887760"/>
            <a:ext cx="31683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1"/>
          </p:cNvCxnSpPr>
          <p:nvPr/>
        </p:nvCxnSpPr>
        <p:spPr>
          <a:xfrm flipV="1">
            <a:off x="6649453" y="1233488"/>
            <a:ext cx="374985" cy="6542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1" idx="1"/>
          </p:cNvCxnSpPr>
          <p:nvPr/>
        </p:nvCxnSpPr>
        <p:spPr>
          <a:xfrm>
            <a:off x="6649453" y="1887760"/>
            <a:ext cx="374985" cy="6317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12" idx="1"/>
          </p:cNvCxnSpPr>
          <p:nvPr/>
        </p:nvCxnSpPr>
        <p:spPr>
          <a:xfrm>
            <a:off x="7938838" y="2519475"/>
            <a:ext cx="37498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35053" y="3042039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9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7" idx="3"/>
            <a:endCxn id="28" idx="1"/>
          </p:cNvCxnSpPr>
          <p:nvPr/>
        </p:nvCxnSpPr>
        <p:spPr>
          <a:xfrm>
            <a:off x="5418221" y="3490244"/>
            <a:ext cx="316832" cy="899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71432"/>
            <a:ext cx="10515600" cy="22055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User broadcasts transaction to all nodes</a:t>
            </a:r>
          </a:p>
          <a:p>
            <a:r>
              <a:rPr lang="en-US" dirty="0" smtClean="0"/>
              <a:t>Nodes collect transactions into blocks</a:t>
            </a:r>
          </a:p>
          <a:p>
            <a:r>
              <a:rPr lang="en-US" dirty="0" smtClean="0"/>
              <a:t>Nodes work on </a:t>
            </a:r>
            <a:r>
              <a:rPr lang="en-US" dirty="0" err="1" smtClean="0"/>
              <a:t>PoW</a:t>
            </a:r>
            <a:r>
              <a:rPr lang="en-US" dirty="0" smtClean="0"/>
              <a:t> and broadcast solved block to all other nodes</a:t>
            </a:r>
          </a:p>
          <a:p>
            <a:r>
              <a:rPr lang="en-US" dirty="0" smtClean="0"/>
              <a:t>Nodes always work on the longest chain of blocks</a:t>
            </a:r>
          </a:p>
          <a:p>
            <a:r>
              <a:rPr lang="en-US" dirty="0"/>
              <a:t>Nodes </a:t>
            </a:r>
            <a:r>
              <a:rPr lang="en-US" dirty="0" smtClean="0"/>
              <a:t>accept only valid blocks, acceptance = working on next block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16</a:t>
            </a:fld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988598" y="224989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2913648" y="2249892"/>
            <a:ext cx="163629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Network</a:t>
            </a:r>
            <a:endParaRPr lang="en-US"/>
          </a:p>
        </p:txBody>
      </p: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>
            <a:off x="1902998" y="2707092"/>
            <a:ext cx="101572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69087" y="1939720"/>
            <a:ext cx="126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29138" y="975703"/>
            <a:ext cx="914400" cy="34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522369" y="975704"/>
            <a:ext cx="914400" cy="34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98958" y="2442940"/>
            <a:ext cx="914400" cy="34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11979" y="3573392"/>
            <a:ext cx="914400" cy="34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436769" y="2442939"/>
            <a:ext cx="914400" cy="343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</a:t>
            </a:r>
            <a:endParaRPr lang="en-US"/>
          </a:p>
        </p:txBody>
      </p:sp>
      <p:cxnSp>
        <p:nvCxnSpPr>
          <p:cNvPr id="32" name="Straight Arrow Connector 31"/>
          <p:cNvCxnSpPr>
            <a:stCxn id="14" idx="2"/>
            <a:endCxn id="17" idx="0"/>
          </p:cNvCxnSpPr>
          <p:nvPr/>
        </p:nvCxnSpPr>
        <p:spPr>
          <a:xfrm>
            <a:off x="6986338" y="1318854"/>
            <a:ext cx="1082841" cy="225453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  <a:endCxn id="17" idx="0"/>
          </p:cNvCxnSpPr>
          <p:nvPr/>
        </p:nvCxnSpPr>
        <p:spPr>
          <a:xfrm flipH="1">
            <a:off x="8069179" y="1318855"/>
            <a:ext cx="910390" cy="225453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 flipV="1">
            <a:off x="6613358" y="2614515"/>
            <a:ext cx="2823411" cy="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3"/>
            <a:endCxn id="15" idx="2"/>
          </p:cNvCxnSpPr>
          <p:nvPr/>
        </p:nvCxnSpPr>
        <p:spPr>
          <a:xfrm flipV="1">
            <a:off x="6613358" y="1318855"/>
            <a:ext cx="2366211" cy="129566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8" idx="1"/>
          </p:cNvCxnSpPr>
          <p:nvPr/>
        </p:nvCxnSpPr>
        <p:spPr>
          <a:xfrm>
            <a:off x="6986338" y="1318854"/>
            <a:ext cx="2450431" cy="129566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81860" y="21428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Block</a:t>
            </a:r>
            <a:endParaRPr lang="en-US"/>
          </a:p>
        </p:txBody>
      </p:sp>
      <p:cxnSp>
        <p:nvCxnSpPr>
          <p:cNvPr id="58" name="Straight Arrow Connector 57"/>
          <p:cNvCxnSpPr>
            <a:stCxn id="14" idx="2"/>
            <a:endCxn id="16" idx="3"/>
          </p:cNvCxnSpPr>
          <p:nvPr/>
        </p:nvCxnSpPr>
        <p:spPr>
          <a:xfrm flipH="1">
            <a:off x="6613358" y="1318854"/>
            <a:ext cx="372980" cy="129566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3"/>
            <a:endCxn id="17" idx="0"/>
          </p:cNvCxnSpPr>
          <p:nvPr/>
        </p:nvCxnSpPr>
        <p:spPr>
          <a:xfrm>
            <a:off x="6613358" y="2614516"/>
            <a:ext cx="1455821" cy="95887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7" idx="0"/>
            <a:endCxn id="18" idx="1"/>
          </p:cNvCxnSpPr>
          <p:nvPr/>
        </p:nvCxnSpPr>
        <p:spPr>
          <a:xfrm flipV="1">
            <a:off x="8069179" y="2614515"/>
            <a:ext cx="1367590" cy="95887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5" idx="2"/>
            <a:endCxn id="18" idx="1"/>
          </p:cNvCxnSpPr>
          <p:nvPr/>
        </p:nvCxnSpPr>
        <p:spPr>
          <a:xfrm>
            <a:off x="8979569" y="1318855"/>
            <a:ext cx="457200" cy="129566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15" idx="2"/>
          </p:cNvCxnSpPr>
          <p:nvPr/>
        </p:nvCxnSpPr>
        <p:spPr>
          <a:xfrm>
            <a:off x="6986338" y="1318854"/>
            <a:ext cx="1993231" cy="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940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Congratulations! </a:t>
            </a:r>
            <a:br>
              <a:rPr lang="en-US" sz="6000" dirty="0" smtClean="0"/>
            </a:br>
            <a:r>
              <a:rPr lang="en-US" sz="6000" dirty="0" smtClean="0"/>
              <a:t>You’ve invented the </a:t>
            </a:r>
            <a:r>
              <a:rPr lang="en-US" sz="6000" dirty="0" err="1" smtClean="0"/>
              <a:t>blockchain</a:t>
            </a:r>
            <a:r>
              <a:rPr lang="en-US" sz="6000" dirty="0" smtClean="0"/>
              <a:t>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183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But wait! </a:t>
            </a:r>
            <a:br>
              <a:rPr lang="en-US" sz="6000" dirty="0" smtClean="0"/>
            </a:br>
            <a:r>
              <a:rPr lang="en-US" sz="6000" dirty="0" smtClean="0"/>
              <a:t>There is more!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96063"/>
            <a:ext cx="10515600" cy="1580899"/>
          </a:xfrm>
        </p:spPr>
        <p:txBody>
          <a:bodyPr>
            <a:normAutofit/>
          </a:bodyPr>
          <a:lstStyle/>
          <a:p>
            <a:r>
              <a:rPr lang="en-US" dirty="0" smtClean="0"/>
              <a:t>Each block produces the reward, i.e. inflation or issuing currency</a:t>
            </a:r>
          </a:p>
          <a:p>
            <a:r>
              <a:rPr lang="en-US" dirty="0" smtClean="0"/>
              <a:t>Transaction fee is unspent coins in the block</a:t>
            </a:r>
          </a:p>
          <a:p>
            <a:r>
              <a:rPr lang="en-US" dirty="0" smtClean="0"/>
              <a:t>Block reward gets smaller with time, fees gets higher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4118811" cy="199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39716" y="2107293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Timestamp</a:t>
            </a:r>
          </a:p>
        </p:txBody>
      </p:sp>
      <p:sp>
        <p:nvSpPr>
          <p:cNvPr id="7" name="Rectangle 6"/>
          <p:cNvSpPr/>
          <p:nvPr/>
        </p:nvSpPr>
        <p:spPr>
          <a:xfrm>
            <a:off x="937982" y="2107293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Hash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37982" y="2656979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39716" y="3154925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Transaction 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6913" y="3183237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39716" y="2645514"/>
            <a:ext cx="190195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Reward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91698"/>
            <a:ext cx="5157058" cy="38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0517"/>
            <a:ext cx="10515600" cy="46644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What </a:t>
            </a:r>
            <a:r>
              <a:rPr lang="en-US" dirty="0" smtClean="0"/>
              <a:t>if </a:t>
            </a:r>
            <a:r>
              <a:rPr lang="en-US" dirty="0" err="1" smtClean="0"/>
              <a:t>Arash</a:t>
            </a:r>
            <a:r>
              <a:rPr lang="en-US" dirty="0" smtClean="0"/>
              <a:t> doesn’t like techno?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2</a:t>
            </a:fld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4285130" y="2438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7073153" y="2438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>
            <a:off x="5199530" y="2886635"/>
            <a:ext cx="1873623" cy="896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1250" y="3477869"/>
            <a:ext cx="1562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Have: Coffee</a:t>
            </a:r>
          </a:p>
          <a:p>
            <a:r>
              <a:rPr lang="en-US" dirty="0" smtClean="0"/>
              <a:t>Needs: Techno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79763" y="3477869"/>
            <a:ext cx="1501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Have: Techno</a:t>
            </a:r>
          </a:p>
          <a:p>
            <a:r>
              <a:rPr lang="en-US" dirty="0" smtClean="0"/>
              <a:t>Needs: Coffee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84603" y="2006534"/>
            <a:ext cx="7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Arash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49809" y="2006534"/>
            <a:ext cx="116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Mandrean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and merging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93105"/>
            <a:ext cx="10515600" cy="1183858"/>
          </a:xfrm>
        </p:spPr>
        <p:txBody>
          <a:bodyPr/>
          <a:lstStyle/>
          <a:p>
            <a:r>
              <a:rPr lang="en-US" dirty="0" smtClean="0"/>
              <a:t>Transaction fee = Sum(In) </a:t>
            </a:r>
            <a:r>
              <a:rPr lang="mr-IN" dirty="0" smtClean="0"/>
              <a:t>–</a:t>
            </a:r>
            <a:r>
              <a:rPr lang="en-US" dirty="0" smtClean="0"/>
              <a:t> Sum(Out)</a:t>
            </a:r>
          </a:p>
          <a:p>
            <a:r>
              <a:rPr lang="en-US" dirty="0" smtClean="0"/>
              <a:t>Wallet or recipient address is computed from Public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36639" y="1515979"/>
            <a:ext cx="2718722" cy="303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Transaction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36630" y="1988488"/>
            <a:ext cx="926429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07584" y="2005016"/>
            <a:ext cx="83929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97893" y="4029840"/>
            <a:ext cx="2365166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97892" y="3568050"/>
            <a:ext cx="2365166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07584" y="2494959"/>
            <a:ext cx="83929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07584" y="2973747"/>
            <a:ext cx="839292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6629" y="2493392"/>
            <a:ext cx="926429" cy="39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3501189" y="2200088"/>
            <a:ext cx="1406395" cy="1933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01188" y="2678798"/>
            <a:ext cx="1406395" cy="1933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91497" y="3184905"/>
            <a:ext cx="1406395" cy="1933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284416" y="2183560"/>
            <a:ext cx="1406395" cy="1933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263058" y="2677544"/>
            <a:ext cx="1406395" cy="1933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9200"/>
            <a:ext cx="10515600" cy="1147762"/>
          </a:xfrm>
        </p:spPr>
        <p:txBody>
          <a:bodyPr/>
          <a:lstStyle/>
          <a:p>
            <a:r>
              <a:rPr lang="en-US" dirty="0" smtClean="0"/>
              <a:t>All transactions are publicly announced. (addresses, amounts, time)</a:t>
            </a:r>
          </a:p>
          <a:p>
            <a:r>
              <a:rPr lang="en-US" dirty="0" smtClean="0"/>
              <a:t>Transactions are private as long as public key is private.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21</a:t>
            </a:fld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1101213" y="1690688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05236" y="2646919"/>
            <a:ext cx="9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Identity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4710" y="1837941"/>
            <a:ext cx="1435510" cy="619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Transactions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0490" y="1837940"/>
            <a:ext cx="1435510" cy="619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Trusted</a:t>
            </a:r>
          </a:p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43368" y="1837939"/>
            <a:ext cx="1435510" cy="619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Countreparty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8617975" y="1693885"/>
            <a:ext cx="1602658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Public</a:t>
            </a:r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5294671" y="3430372"/>
            <a:ext cx="1602658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Public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13213" y="128922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Banking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13213" y="3009301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54710" y="3584023"/>
            <a:ext cx="1435510" cy="619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Transactions</a:t>
            </a:r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1084790" y="343037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88813" y="4386603"/>
            <a:ext cx="9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Identity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281410" y="3227752"/>
            <a:ext cx="0" cy="1528183"/>
          </a:xfrm>
          <a:prstGeom prst="line">
            <a:avLst/>
          </a:prstGeom>
          <a:ln w="50800"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2" idx="2"/>
          </p:cNvCxnSpPr>
          <p:nvPr/>
        </p:nvCxnSpPr>
        <p:spPr>
          <a:xfrm flipV="1">
            <a:off x="4090220" y="3887572"/>
            <a:ext cx="1209422" cy="639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6"/>
            <a:endCxn id="7" idx="1"/>
          </p:cNvCxnSpPr>
          <p:nvPr/>
        </p:nvCxnSpPr>
        <p:spPr>
          <a:xfrm>
            <a:off x="2015613" y="2147888"/>
            <a:ext cx="63909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8" idx="1"/>
          </p:cNvCxnSpPr>
          <p:nvPr/>
        </p:nvCxnSpPr>
        <p:spPr>
          <a:xfrm flipV="1">
            <a:off x="4090220" y="2147887"/>
            <a:ext cx="570270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9" idx="1"/>
          </p:cNvCxnSpPr>
          <p:nvPr/>
        </p:nvCxnSpPr>
        <p:spPr>
          <a:xfrm flipV="1">
            <a:off x="6096000" y="2147886"/>
            <a:ext cx="447368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1" idx="2"/>
          </p:cNvCxnSpPr>
          <p:nvPr/>
        </p:nvCxnSpPr>
        <p:spPr>
          <a:xfrm>
            <a:off x="7978878" y="2147886"/>
            <a:ext cx="644068" cy="319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is distributed trust.</a:t>
            </a:r>
          </a:p>
          <a:p>
            <a:r>
              <a:rPr lang="en-US" dirty="0" err="1"/>
              <a:t>Blockchain</a:t>
            </a:r>
            <a:r>
              <a:rPr lang="en-US" dirty="0"/>
              <a:t> evolves via majority consensus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Blockchain</a:t>
            </a:r>
            <a:r>
              <a:rPr lang="en-US" dirty="0" smtClean="0"/>
              <a:t> is immutable, robust, and tamper-proof.</a:t>
            </a:r>
          </a:p>
          <a:p>
            <a:r>
              <a:rPr lang="en-US" dirty="0" err="1" smtClean="0"/>
              <a:t>Blockchain</a:t>
            </a:r>
            <a:r>
              <a:rPr lang="en-US" dirty="0" smtClean="0"/>
              <a:t> solves double-spending problem.</a:t>
            </a:r>
          </a:p>
          <a:p>
            <a:r>
              <a:rPr lang="en-US" dirty="0" err="1" smtClean="0"/>
              <a:t>Blockchain</a:t>
            </a:r>
            <a:r>
              <a:rPr lang="en-US" dirty="0" smtClean="0"/>
              <a:t> is private and inclusive.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en-US" sz="8800" dirty="0" smtClean="0"/>
              <a:t>Done</a:t>
            </a:r>
            <a:endParaRPr lang="en-US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02147"/>
            <a:ext cx="10515600" cy="574816"/>
          </a:xfrm>
        </p:spPr>
        <p:txBody>
          <a:bodyPr/>
          <a:lstStyle/>
          <a:p>
            <a:r>
              <a:rPr lang="en-US" smtClean="0"/>
              <a:t>What if Nikita moves back to Russia?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3</a:t>
            </a:fld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3851476" y="2547351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5543309" y="2547351"/>
            <a:ext cx="1375458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4765876" y="3004551"/>
            <a:ext cx="781699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>
            <a:off x="6917621" y="3004551"/>
            <a:ext cx="778579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44409" y="2178019"/>
            <a:ext cx="72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Nikita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00728" y="2178019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Market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96200" y="2178019"/>
            <a:ext cx="88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Haglofs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96200" y="25473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10633" y="3538048"/>
            <a:ext cx="1646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Produces: Code</a:t>
            </a:r>
          </a:p>
          <a:p>
            <a:r>
              <a:rPr lang="en-US" dirty="0" smtClean="0"/>
              <a:t>Buys: Gore-Tex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88047" y="3538048"/>
            <a:ext cx="213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Produces: Gore-Tex</a:t>
            </a:r>
          </a:p>
          <a:p>
            <a:r>
              <a:rPr lang="en-US" dirty="0" smtClean="0"/>
              <a:t>Buys: Labor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48445"/>
            <a:ext cx="10515600" cy="528517"/>
          </a:xfrm>
        </p:spPr>
        <p:txBody>
          <a:bodyPr/>
          <a:lstStyle/>
          <a:p>
            <a:r>
              <a:rPr lang="en-US" dirty="0" smtClean="0"/>
              <a:t>What if you can’t trust your bank?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4</a:t>
            </a:fld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3668211" y="2329379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09389" y="232937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5487924" y="2021055"/>
            <a:ext cx="1216152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5308516" y="3827874"/>
            <a:ext cx="1262451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6"/>
            <a:endCxn id="7" idx="2"/>
          </p:cNvCxnSpPr>
          <p:nvPr/>
        </p:nvCxnSpPr>
        <p:spPr>
          <a:xfrm flipV="1">
            <a:off x="4582611" y="2781150"/>
            <a:ext cx="905313" cy="542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6" idx="1"/>
          </p:cNvCxnSpPr>
          <p:nvPr/>
        </p:nvCxnSpPr>
        <p:spPr>
          <a:xfrm>
            <a:off x="6400038" y="2781150"/>
            <a:ext cx="1209351" cy="542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3"/>
          </p:cNvCxnSpPr>
          <p:nvPr/>
        </p:nvCxnSpPr>
        <p:spPr>
          <a:xfrm flipH="1">
            <a:off x="5939742" y="3237207"/>
            <a:ext cx="4239" cy="64294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2834" y="15141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Bank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509431" y="4789451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Market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84093" y="196532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Benjamin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61574" y="1960047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Disney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56186"/>
              </p:ext>
            </p:extLst>
          </p:nvPr>
        </p:nvGraphicFramePr>
        <p:xfrm>
          <a:off x="1854200" y="260508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2017-02-09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Kanelbulle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SEK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SEK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-100 SEK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2017-02-10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Motorbike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 SEK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SEK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-50100 SEK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2017-02-25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SEK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r>
                        <a:rPr lang="en-US" baseline="0" dirty="0" smtClean="0"/>
                        <a:t> SEK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49900 SEK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5648445"/>
            <a:ext cx="10515600" cy="528517"/>
          </a:xfrm>
        </p:spPr>
        <p:txBody>
          <a:bodyPr/>
          <a:lstStyle/>
          <a:p>
            <a:r>
              <a:rPr lang="en-US" dirty="0" smtClean="0"/>
              <a:t>Balance = Sum(Credit) </a:t>
            </a:r>
            <a:r>
              <a:rPr lang="mr-IN" dirty="0" smtClean="0"/>
              <a:t>–</a:t>
            </a:r>
            <a:r>
              <a:rPr lang="en-US" dirty="0" smtClean="0"/>
              <a:t> Sum(Debit)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3681"/>
            <a:ext cx="10515600" cy="513281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smtClean="0"/>
              <a:t>do you authorize transaction?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9353" y="2471655"/>
            <a:ext cx="2352808" cy="144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To: Trump</a:t>
            </a:r>
          </a:p>
          <a:p>
            <a:r>
              <a:rPr lang="en-US" dirty="0" smtClean="0"/>
              <a:t>From: Putin</a:t>
            </a:r>
          </a:p>
          <a:p>
            <a:r>
              <a:rPr lang="en-US" dirty="0" smtClean="0"/>
              <a:t>Amount: 42 SEK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65601" y="2471655"/>
            <a:ext cx="2352808" cy="144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To: Kim Jong Un</a:t>
            </a:r>
          </a:p>
          <a:p>
            <a:r>
              <a:rPr lang="en-US" dirty="0" smtClean="0"/>
              <a:t>From: Putin</a:t>
            </a:r>
          </a:p>
          <a:p>
            <a:r>
              <a:rPr lang="en-US" dirty="0" smtClean="0"/>
              <a:t>Amount: 13 SEK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11849" y="2471655"/>
            <a:ext cx="2352808" cy="144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To: Dennis Rodman</a:t>
            </a:r>
          </a:p>
          <a:p>
            <a:r>
              <a:rPr lang="en-US" dirty="0" smtClean="0"/>
              <a:t>From: Kim Jong Un</a:t>
            </a:r>
          </a:p>
          <a:p>
            <a:r>
              <a:rPr lang="en-US" dirty="0" smtClean="0"/>
              <a:t>Amount: 37 SEK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37632"/>
            <a:ext cx="10515600" cy="73933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Security through computational complexity (</a:t>
            </a:r>
            <a:r>
              <a:rPr lang="en-US" dirty="0" err="1" smtClean="0"/>
              <a:t>eg</a:t>
            </a:r>
            <a:r>
              <a:rPr lang="en-US" dirty="0" smtClean="0"/>
              <a:t> factorization)</a:t>
            </a:r>
          </a:p>
          <a:p>
            <a:r>
              <a:rPr lang="en-US" dirty="0" smtClean="0"/>
              <a:t>Key exchange is 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13176" y="1690688"/>
            <a:ext cx="1780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</a:t>
            </a:r>
          </a:p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54624" y="1690688"/>
            <a:ext cx="13289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4968" y="1690688"/>
            <a:ext cx="1597152" cy="4632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Public Key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4968" y="2243328"/>
            <a:ext cx="1597152" cy="4632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5093208" y="2147888"/>
            <a:ext cx="66141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7083552" y="1922336"/>
            <a:ext cx="661416" cy="2255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>
          <a:xfrm>
            <a:off x="7083552" y="2147888"/>
            <a:ext cx="661416" cy="3270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13176" y="3688334"/>
            <a:ext cx="1597152" cy="4632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Key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24144" y="3454432"/>
            <a:ext cx="10546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Message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10272" y="3671634"/>
            <a:ext cx="1597152" cy="4632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Public Key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37426" y="445531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Sign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23916" y="4467543"/>
            <a:ext cx="1648968" cy="40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Signature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6" idx="2"/>
            <a:endCxn id="24" idx="1"/>
          </p:cNvCxnSpPr>
          <p:nvPr/>
        </p:nvCxnSpPr>
        <p:spPr>
          <a:xfrm>
            <a:off x="4111752" y="4151630"/>
            <a:ext cx="1312164" cy="5205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4" idx="3"/>
          </p:cNvCxnSpPr>
          <p:nvPr/>
        </p:nvCxnSpPr>
        <p:spPr>
          <a:xfrm flipH="1">
            <a:off x="7072884" y="4134930"/>
            <a:ext cx="1235964" cy="5372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90866" y="4456232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Verify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7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3681"/>
            <a:ext cx="10515600" cy="6907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How do you verify that the signature is correct?</a:t>
            </a:r>
          </a:p>
          <a:p>
            <a:r>
              <a:rPr lang="en-US" dirty="0" smtClean="0"/>
              <a:t>How do you know the order of transactions?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31384" y="1870076"/>
            <a:ext cx="2352808" cy="144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To: Trump</a:t>
            </a:r>
          </a:p>
          <a:p>
            <a:r>
              <a:rPr lang="en-US" dirty="0" smtClean="0"/>
              <a:t>From: Putin</a:t>
            </a:r>
          </a:p>
          <a:p>
            <a:r>
              <a:rPr lang="en-US" dirty="0" smtClean="0"/>
              <a:t>Amount: 42 SEK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7632" y="1870076"/>
            <a:ext cx="2352808" cy="144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To: Kim Jong Un</a:t>
            </a:r>
          </a:p>
          <a:p>
            <a:r>
              <a:rPr lang="en-US" dirty="0" smtClean="0"/>
              <a:t>From: Putin</a:t>
            </a:r>
          </a:p>
          <a:p>
            <a:r>
              <a:rPr lang="en-US" dirty="0" smtClean="0"/>
              <a:t>Amount: 13 SEK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23880" y="1870076"/>
            <a:ext cx="2352808" cy="144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To: Dennis Rodman</a:t>
            </a:r>
          </a:p>
          <a:p>
            <a:r>
              <a:rPr lang="en-US" dirty="0" smtClean="0"/>
              <a:t>From: Kim Jong Un</a:t>
            </a:r>
          </a:p>
          <a:p>
            <a:r>
              <a:rPr lang="en-US" dirty="0" smtClean="0"/>
              <a:t>Amount: 37 SEK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2950588" y="378125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455276" y="377933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0"/>
            <a:endCxn id="6" idx="2"/>
          </p:cNvCxnSpPr>
          <p:nvPr/>
        </p:nvCxnSpPr>
        <p:spPr>
          <a:xfrm flipV="1">
            <a:off x="3407788" y="3314474"/>
            <a:ext cx="0" cy="4667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7"/>
            <a:endCxn id="7" idx="2"/>
          </p:cNvCxnSpPr>
          <p:nvPr/>
        </p:nvCxnSpPr>
        <p:spPr>
          <a:xfrm flipV="1">
            <a:off x="3731077" y="3314474"/>
            <a:ext cx="2422959" cy="60069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8" idx="2"/>
          </p:cNvCxnSpPr>
          <p:nvPr/>
        </p:nvCxnSpPr>
        <p:spPr>
          <a:xfrm flipH="1" flipV="1">
            <a:off x="8900284" y="3314474"/>
            <a:ext cx="12192" cy="4648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09212" y="4733602"/>
            <a:ext cx="1597152" cy="4632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Key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13900" y="4735529"/>
            <a:ext cx="1597152" cy="4632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Key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24080" y="340999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Sign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493815" y="369648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Sign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54289" y="516962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Putin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300482" y="520465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Kim Jong Un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16951"/>
            <a:ext cx="10515600" cy="8600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Uniformly distributed mapping between arbitrary long and fixed size values.</a:t>
            </a:r>
          </a:p>
          <a:p>
            <a:r>
              <a:rPr lang="en-US" sz="2400" dirty="0" smtClean="0"/>
              <a:t>Verify that given value is correct knowing hash.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F513-645D-4245-8DF6-335196DBDAB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810" y="2088419"/>
            <a:ext cx="4216806" cy="26355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7552" y="2212880"/>
            <a:ext cx="115824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7552" y="2799112"/>
            <a:ext cx="115824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87552" y="3406171"/>
            <a:ext cx="115824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7552" y="4013230"/>
            <a:ext cx="115824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Jump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15996" y="1873535"/>
            <a:ext cx="1443939" cy="2966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Hash Function</a:t>
            </a:r>
            <a:endParaRPr lang="en-US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71201"/>
              </p:ext>
            </p:extLst>
          </p:nvPr>
        </p:nvGraphicFramePr>
        <p:xfrm>
          <a:off x="4676038" y="1873535"/>
          <a:ext cx="92242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4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>
            <a:stCxn id="6" idx="3"/>
          </p:cNvCxnSpPr>
          <p:nvPr/>
        </p:nvCxnSpPr>
        <p:spPr>
          <a:xfrm>
            <a:off x="2145792" y="2456720"/>
            <a:ext cx="2530246" cy="1437131"/>
          </a:xfrm>
          <a:prstGeom prst="bentConnector3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</p:cNvCxnSpPr>
          <p:nvPr/>
        </p:nvCxnSpPr>
        <p:spPr>
          <a:xfrm flipV="1">
            <a:off x="2145792" y="2789728"/>
            <a:ext cx="2530246" cy="253224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2145792" y="3576808"/>
            <a:ext cx="2530246" cy="98657"/>
          </a:xfrm>
          <a:prstGeom prst="bentConnector3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</p:cNvCxnSpPr>
          <p:nvPr/>
        </p:nvCxnSpPr>
        <p:spPr>
          <a:xfrm>
            <a:off x="2145792" y="4257070"/>
            <a:ext cx="2530246" cy="402813"/>
          </a:xfrm>
          <a:prstGeom prst="bentConnector3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7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1090</Words>
  <Application>Microsoft Macintosh PowerPoint</Application>
  <PresentationFormat>Widescreen</PresentationFormat>
  <Paragraphs>334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Comic Sans MS</vt:lpstr>
      <vt:lpstr>Mangal</vt:lpstr>
      <vt:lpstr>Arial</vt:lpstr>
      <vt:lpstr>Office Theme</vt:lpstr>
      <vt:lpstr>You Could Have Invented Blockchain!</vt:lpstr>
      <vt:lpstr>Barter</vt:lpstr>
      <vt:lpstr>Money</vt:lpstr>
      <vt:lpstr>Banking</vt:lpstr>
      <vt:lpstr>Ledger</vt:lpstr>
      <vt:lpstr>Transactions</vt:lpstr>
      <vt:lpstr>Public key cryptography</vt:lpstr>
      <vt:lpstr>Authentication</vt:lpstr>
      <vt:lpstr>Hashing</vt:lpstr>
      <vt:lpstr>Chaining</vt:lpstr>
      <vt:lpstr>Double spending</vt:lpstr>
      <vt:lpstr>Central authority</vt:lpstr>
      <vt:lpstr>Timeserver</vt:lpstr>
      <vt:lpstr>Proof-of-Work</vt:lpstr>
      <vt:lpstr>Consensus</vt:lpstr>
      <vt:lpstr>Network</vt:lpstr>
      <vt:lpstr>Congratulations!  You’ve invented the blockchain.</vt:lpstr>
      <vt:lpstr>But wait!  There is more!</vt:lpstr>
      <vt:lpstr>Incentive</vt:lpstr>
      <vt:lpstr>Splitting and merging value</vt:lpstr>
      <vt:lpstr>Privacy</vt:lpstr>
      <vt:lpstr>Recap</vt:lpstr>
      <vt:lpstr>Done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Андрей Коржуев</dc:creator>
  <cp:lastModifiedBy>Андрей Коржуев</cp:lastModifiedBy>
  <cp:revision>100</cp:revision>
  <dcterms:created xsi:type="dcterms:W3CDTF">2017-09-18T20:05:51Z</dcterms:created>
  <dcterms:modified xsi:type="dcterms:W3CDTF">2017-10-05T21:43:38Z</dcterms:modified>
</cp:coreProperties>
</file>