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россплатформенное веб-приложение ведения бюджета “il budgetto”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Кроссплатформенное веб-приложение ведения бюджета “il budgetto”</a:t>
            </a:r>
          </a:p>
        </p:txBody>
      </p:sp>
      <p:sp>
        <p:nvSpPr>
          <p:cNvPr id="120" name="Козяков Андрей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Козяков Андрей</a:t>
            </a:r>
          </a:p>
          <a:p>
            <a:pPr/>
            <a:r>
              <a:t>группа 350531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упорядочить жизн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упорядочить жизнь</a:t>
            </a:r>
          </a:p>
        </p:txBody>
      </p:sp>
      <p:pic>
        <p:nvPicPr>
          <p:cNvPr id="153" name="iw0jzd.jpg" descr="iw0jz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9069" y="118291"/>
            <a:ext cx="8006662" cy="6672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Где вести бюджет?"/>
          <p:cNvSpPr txBox="1"/>
          <p:nvPr>
            <p:ph type="title"/>
          </p:nvPr>
        </p:nvSpPr>
        <p:spPr>
          <a:xfrm>
            <a:off x="1270000" y="281305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Где вести бюджет?</a:t>
            </a:r>
          </a:p>
        </p:txBody>
      </p:sp>
      <p:sp>
        <p:nvSpPr>
          <p:cNvPr id="156" name="В ГОЛОВЕ?"/>
          <p:cNvSpPr txBox="1"/>
          <p:nvPr>
            <p:ph type="body" sz="quarter" idx="1"/>
          </p:nvPr>
        </p:nvSpPr>
        <p:spPr>
          <a:xfrm>
            <a:off x="1270000" y="44577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В ГОЛОВЕ?</a:t>
            </a:r>
          </a:p>
        </p:txBody>
      </p:sp>
      <p:sp>
        <p:nvSpPr>
          <p:cNvPr id="157" name="НА БУМАГЕ?"/>
          <p:cNvSpPr txBox="1"/>
          <p:nvPr/>
        </p:nvSpPr>
        <p:spPr>
          <a:xfrm>
            <a:off x="1270000" y="53721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buClr>
                <a:srgbClr val="535353"/>
              </a:buClr>
              <a:defRPr sz="3800"/>
            </a:lvl1pPr>
          </a:lstStyle>
          <a:p>
            <a:pPr/>
            <a:r>
              <a:t>НА БУМАГЕ?</a:t>
            </a:r>
          </a:p>
        </p:txBody>
      </p:sp>
      <p:sp>
        <p:nvSpPr>
          <p:cNvPr id="158" name="МОБИЛЬНЫЕ ПРИЛОЖЕНИЯ"/>
          <p:cNvSpPr txBox="1"/>
          <p:nvPr/>
        </p:nvSpPr>
        <p:spPr>
          <a:xfrm>
            <a:off x="1270000" y="63500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buClr>
                <a:srgbClr val="535353"/>
              </a:buClr>
              <a:defRPr sz="3800"/>
            </a:lvl1pPr>
          </a:lstStyle>
          <a:p>
            <a:pPr/>
            <a:r>
              <a:t>МОБИЛЬНЫЕ ПРИЛОЖЕНИЯ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whole" bldLvl="1" animBg="1" rev="0" advAuto="0" spid="158" grpId="3"/>
      <p:bldP build="whole" bldLvl="1" animBg="1" rev="0" advAuto="0" spid="15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Большое число…"/>
          <p:cNvSpPr txBox="1"/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/>
          <a:lstStyle/>
          <a:p>
            <a:pPr defTabSz="496570">
              <a:defRPr sz="6120"/>
            </a:pPr>
            <a:r>
              <a:t>Большое число </a:t>
            </a:r>
          </a:p>
          <a:p>
            <a:pPr defTabSz="496570">
              <a:defRPr sz="6120"/>
            </a:pPr>
            <a:r>
              <a:t>вариантов выбора</a:t>
            </a:r>
          </a:p>
        </p:txBody>
      </p:sp>
      <p:pic>
        <p:nvPicPr>
          <p:cNvPr id="161" name="vybor-tortov.jpg" descr="vybor-torto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491638"/>
            <a:ext cx="10464800" cy="5925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од любую платформу"/>
          <p:cNvSpPr txBox="1"/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/>
          <a:lstStyle>
            <a:lvl1pPr defTabSz="519937">
              <a:defRPr sz="6408"/>
            </a:lvl1pPr>
          </a:lstStyle>
          <a:p>
            <a:pPr/>
            <a:r>
              <a:t>под любую платформу</a:t>
            </a:r>
          </a:p>
        </p:txBody>
      </p:sp>
      <p:pic>
        <p:nvPicPr>
          <p:cNvPr id="164" name="android-to-ios-contacts.jpg" descr="android-to-ios-contac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344" y="1028476"/>
            <a:ext cx="9954112" cy="485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латные и бесплатные"/>
          <p:cNvSpPr txBox="1"/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платные и бесплатные</a:t>
            </a:r>
          </a:p>
        </p:txBody>
      </p:sp>
      <p:pic>
        <p:nvPicPr>
          <p:cNvPr id="167" name="whats-platat-net.jpg" descr="whats-platat-ne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308" y="1635081"/>
            <a:ext cx="10188184" cy="363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Что же выбрать?"/>
          <p:cNvSpPr txBox="1"/>
          <p:nvPr>
            <p:ph type="title"/>
          </p:nvPr>
        </p:nvSpPr>
        <p:spPr>
          <a:xfrm>
            <a:off x="666537" y="7327900"/>
            <a:ext cx="11671726" cy="1772396"/>
          </a:xfrm>
          <a:prstGeom prst="rect">
            <a:avLst/>
          </a:prstGeom>
        </p:spPr>
        <p:txBody>
          <a:bodyPr/>
          <a:lstStyle/>
          <a:p>
            <a:pPr/>
            <a:r>
              <a:t>Что же выбрать?</a:t>
            </a:r>
          </a:p>
        </p:txBody>
      </p:sp>
      <p:pic>
        <p:nvPicPr>
          <p:cNvPr id="170" name="vibor-professii.jpg" descr="vibor-professi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581" y="352082"/>
            <a:ext cx="10849638" cy="6204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давайте разбиратьс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давайте разбираться</a:t>
            </a:r>
          </a:p>
        </p:txBody>
      </p:sp>
      <p:sp>
        <p:nvSpPr>
          <p:cNvPr id="173" name="что не так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pPr/>
            <a:r>
              <a:t>что не так?</a:t>
            </a:r>
          </a:p>
        </p:txBody>
      </p:sp>
      <p:pic>
        <p:nvPicPr>
          <p:cNvPr id="174" name="Razbor-poletov-v1-619x233.jpg" descr="Razbor-poletov-v1-619x23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50" y="1288836"/>
            <a:ext cx="11506300" cy="433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од каждую платформу?…"/>
          <p:cNvSpPr txBox="1"/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/>
          <a:lstStyle/>
          <a:p>
            <a:pPr defTabSz="484886">
              <a:defRPr sz="5976"/>
            </a:pPr>
            <a:r>
              <a:t>под каждую платформу?</a:t>
            </a:r>
          </a:p>
          <a:p>
            <a:pPr defTabSz="484886">
              <a:defRPr sz="5976"/>
            </a:pPr>
            <a:r>
              <a:t>НЕТ :(</a:t>
            </a:r>
          </a:p>
        </p:txBody>
      </p:sp>
      <p:pic>
        <p:nvPicPr>
          <p:cNvPr id="177" name="android-to-ios-contacts.jpg" descr="android-to-ios-contac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344" y="1028476"/>
            <a:ext cx="9954112" cy="485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латные vs бесплатные"/>
          <p:cNvSpPr txBox="1"/>
          <p:nvPr>
            <p:ph type="title"/>
          </p:nvPr>
        </p:nvSpPr>
        <p:spPr>
          <a:xfrm>
            <a:off x="1270000" y="7010400"/>
            <a:ext cx="10464800" cy="1890068"/>
          </a:xfrm>
          <a:prstGeom prst="rect">
            <a:avLst/>
          </a:prstGeom>
        </p:spPr>
        <p:txBody>
          <a:bodyPr/>
          <a:lstStyle/>
          <a:p>
            <a:pPr defTabSz="514095">
              <a:defRPr sz="6336"/>
            </a:pPr>
            <a:r>
              <a:t>платные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vs </a:t>
            </a:r>
            <a:r>
              <a:t>бесплатные</a:t>
            </a:r>
          </a:p>
        </p:txBody>
      </p:sp>
      <p:pic>
        <p:nvPicPr>
          <p:cNvPr id="180" name="whats-platat-net.jpg" descr="whats-platat-ne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308" y="1635081"/>
            <a:ext cx="10188184" cy="363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Бесплатны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Бесплатные</a:t>
            </a:r>
          </a:p>
        </p:txBody>
      </p:sp>
      <p:sp>
        <p:nvSpPr>
          <p:cNvPr id="183" name="Их мало…"/>
          <p:cNvSpPr txBox="1"/>
          <p:nvPr>
            <p:ph type="body" idx="1"/>
          </p:nvPr>
        </p:nvSpPr>
        <p:spPr>
          <a:xfrm>
            <a:off x="1944910" y="2730500"/>
            <a:ext cx="9114980" cy="6299200"/>
          </a:xfrm>
          <a:prstGeom prst="rect">
            <a:avLst/>
          </a:prstGeom>
        </p:spPr>
        <p:txBody>
          <a:bodyPr/>
          <a:lstStyle/>
          <a:p>
            <a:pPr/>
            <a:r>
              <a:t>Их мало</a:t>
            </a:r>
          </a:p>
          <a:p>
            <a:pPr/>
            <a:r>
              <a:t>Как правило скудный функционал</a:t>
            </a:r>
          </a:p>
          <a:p>
            <a:pPr/>
            <a:r>
              <a:t>Для начала может сойти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1511192560__98090975_042106636.jpg"/>
          <p:cNvGrpSpPr/>
          <p:nvPr/>
        </p:nvGrpSpPr>
        <p:grpSpPr>
          <a:xfrm>
            <a:off x="2540000" y="739725"/>
            <a:ext cx="7924800" cy="5422901"/>
            <a:chOff x="0" y="0"/>
            <a:chExt cx="7924800" cy="5422900"/>
          </a:xfrm>
        </p:grpSpPr>
        <p:pic>
          <p:nvPicPr>
            <p:cNvPr id="123" name="1511192560__98090975_042106636.jpg" descr="1511192560__98090975_042106636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00" y="50800"/>
              <a:ext cx="7747000" cy="5181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2" name="1511192560__98090975_042106636.jpg" descr="1511192560__98090975_042106636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24800" cy="5422900"/>
            </a:xfrm>
            <a:prstGeom prst="rect">
              <a:avLst/>
            </a:prstGeom>
            <a:effectLst/>
          </p:spPr>
        </p:pic>
      </p:grpSp>
      <p:sp>
        <p:nvSpPr>
          <p:cNvPr id="125" name="бюджет"/>
          <p:cNvSpPr txBox="1"/>
          <p:nvPr>
            <p:ph type="title"/>
          </p:nvPr>
        </p:nvSpPr>
        <p:spPr>
          <a:xfrm>
            <a:off x="355600" y="621665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бюджет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Платны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Платные</a:t>
            </a:r>
          </a:p>
        </p:txBody>
      </p:sp>
      <p:sp>
        <p:nvSpPr>
          <p:cNvPr id="186" name="Их много…"/>
          <p:cNvSpPr txBox="1"/>
          <p:nvPr>
            <p:ph type="body" idx="1"/>
          </p:nvPr>
        </p:nvSpPr>
        <p:spPr>
          <a:xfrm>
            <a:off x="1944910" y="2730500"/>
            <a:ext cx="9114980" cy="6299200"/>
          </a:xfrm>
          <a:prstGeom prst="rect">
            <a:avLst/>
          </a:prstGeom>
        </p:spPr>
        <p:txBody>
          <a:bodyPr/>
          <a:lstStyle/>
          <a:p>
            <a:pPr/>
            <a:r>
              <a:t>Их много</a:t>
            </a:r>
          </a:p>
          <a:p>
            <a:pPr/>
            <a:r>
              <a:t>Хорошая функциональность</a:t>
            </a:r>
          </a:p>
          <a:p>
            <a:pPr/>
            <a:r>
              <a:t>Оценить до покупки сложно</a:t>
            </a:r>
          </a:p>
          <a:p>
            <a:pPr/>
            <a:r>
              <a:t>Некоторые неоправданно дорогие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МЕтод проб и ошиб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6840"/>
            </a:lvl1pPr>
          </a:lstStyle>
          <a:p>
            <a:pPr/>
            <a:r>
              <a:t>МЕтод проб и ошибок</a:t>
            </a:r>
          </a:p>
        </p:txBody>
      </p:sp>
      <p:sp>
        <p:nvSpPr>
          <p:cNvPr id="189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</a:pPr>
          </a:p>
        </p:txBody>
      </p:sp>
      <p:pic>
        <p:nvPicPr>
          <p:cNvPr id="190" name="1821301.jpg" descr="18213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289" y="454974"/>
            <a:ext cx="10094222" cy="5998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Нашел что нужн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Нашел что нужно</a:t>
            </a:r>
          </a:p>
        </p:txBody>
      </p:sp>
      <p:sp>
        <p:nvSpPr>
          <p:cNvPr id="193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</a:pPr>
          </a:p>
        </p:txBody>
      </p:sp>
      <p:pic>
        <p:nvPicPr>
          <p:cNvPr id="194" name="ktokatitmir0.0.jpg" descr="ktokatitmir0.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865" y="207377"/>
            <a:ext cx="9741070" cy="6494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жизнь налаживается"/>
          <p:cNvSpPr txBox="1"/>
          <p:nvPr>
            <p:ph type="title"/>
          </p:nvPr>
        </p:nvSpPr>
        <p:spPr>
          <a:xfrm>
            <a:off x="126057" y="3914030"/>
            <a:ext cx="6351886" cy="192554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жизнь налаживается</a:t>
            </a:r>
          </a:p>
        </p:txBody>
      </p:sp>
      <p:pic>
        <p:nvPicPr>
          <p:cNvPr id="197" name="990789b5d6a81f3f5ec0dcb679dc6851--robert-jr-robert-downey-jr.jpg" descr="990789b5d6a81f3f5ec0dcb679dc6851--robert-jr-robert-downey-j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3989" y="1612965"/>
            <a:ext cx="4662622" cy="6527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отеря данных за полго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5472"/>
            </a:lvl1pPr>
          </a:lstStyle>
          <a:p>
            <a:pPr/>
            <a:r>
              <a:t>Потеря данных за полгода</a:t>
            </a:r>
          </a:p>
        </p:txBody>
      </p:sp>
      <p:sp>
        <p:nvSpPr>
          <p:cNvPr id="200" name="и много бесполезных разговоров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buClrTx/>
              <a:defRPr sz="3534"/>
            </a:pPr>
            <a:r>
              <a:t>и много бесполезных разговоров</a:t>
            </a:r>
          </a:p>
          <a:p>
            <a:pPr defTabSz="543305">
              <a:buClrTx/>
              <a:defRPr sz="3534"/>
            </a:pPr>
            <a:r>
              <a:t>со службой поддержки</a:t>
            </a:r>
          </a:p>
        </p:txBody>
      </p:sp>
      <p:pic>
        <p:nvPicPr>
          <p:cNvPr id="201" name="pechal.jpg" descr="pech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244" y="266895"/>
            <a:ext cx="8672312" cy="6375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жизнь продолжаетс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911"/>
            </a:lvl1pPr>
          </a:lstStyle>
          <a:p>
            <a:pPr/>
            <a:r>
              <a:t>жизнь продолжается</a:t>
            </a:r>
          </a:p>
        </p:txBody>
      </p:sp>
      <p:sp>
        <p:nvSpPr>
          <p:cNvPr id="204" name="но осадочек остался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pPr/>
            <a:r>
              <a:t>но осадочек остался</a:t>
            </a:r>
          </a:p>
        </p:txBody>
      </p:sp>
      <p:pic>
        <p:nvPicPr>
          <p:cNvPr id="205" name="a50d3a4a01.jpg" descr="a50d3a4a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500" y="245574"/>
            <a:ext cx="8575800" cy="6417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идея прилож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идея приложения</a:t>
            </a:r>
          </a:p>
        </p:txBody>
      </p:sp>
      <p:sp>
        <p:nvSpPr>
          <p:cNvPr id="208" name="идеального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buClrTx/>
              <a:defRPr sz="3534"/>
            </a:pPr>
            <a:r>
              <a:t>идеального</a:t>
            </a:r>
          </a:p>
          <a:p>
            <a:pPr defTabSz="543305">
              <a:buClrTx/>
              <a:defRPr sz="3534"/>
            </a:pPr>
            <a:r>
              <a:t>(по моему мнению)</a:t>
            </a:r>
          </a:p>
        </p:txBody>
      </p:sp>
      <p:pic>
        <p:nvPicPr>
          <p:cNvPr id="209" name="emprendedores-y-pymes.png" descr="emprendedores-y-pym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782" y="305814"/>
            <a:ext cx="9613236" cy="6297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Что нужно сделат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нужно сделать?</a:t>
            </a:r>
          </a:p>
        </p:txBody>
      </p:sp>
      <p:sp>
        <p:nvSpPr>
          <p:cNvPr id="212" name="Кроссплатформенное веб-приложение…"/>
          <p:cNvSpPr txBox="1"/>
          <p:nvPr>
            <p:ph type="body" idx="1"/>
          </p:nvPr>
        </p:nvSpPr>
        <p:spPr>
          <a:xfrm>
            <a:off x="1944910" y="2730500"/>
            <a:ext cx="9114980" cy="6299200"/>
          </a:xfrm>
          <a:prstGeom prst="rect">
            <a:avLst/>
          </a:prstGeom>
        </p:spPr>
        <p:txBody>
          <a:bodyPr/>
          <a:lstStyle/>
          <a:p>
            <a:pPr marL="468629" indent="-468629" defTabSz="525779">
              <a:spcBef>
                <a:spcPts val="4100"/>
              </a:spcBef>
              <a:defRPr sz="4140"/>
            </a:pPr>
            <a:r>
              <a:t>Кроссплатформенное веб-приложение</a:t>
            </a:r>
          </a:p>
          <a:p>
            <a:pPr marL="468629" indent="-468629" defTabSz="525779">
              <a:spcBef>
                <a:spcPts val="4100"/>
              </a:spcBef>
              <a:defRPr sz="4140"/>
            </a:pPr>
            <a:r>
              <a:t>Бесплатное до самой последней функции</a:t>
            </a:r>
          </a:p>
          <a:p>
            <a:pPr marL="468629" indent="-468629" defTabSz="525779">
              <a:spcBef>
                <a:spcPts val="4100"/>
              </a:spcBef>
              <a:defRPr sz="4140"/>
            </a:pPr>
            <a:r>
              <a:t>Разработчик в ответе за данные</a:t>
            </a:r>
          </a:p>
          <a:p>
            <a:pPr marL="468629" indent="-468629" defTabSz="525779">
              <a:spcBef>
                <a:spcPts val="4100"/>
              </a:spcBef>
              <a:defRPr sz="4140"/>
            </a:pPr>
            <a:r>
              <a:t>+ свои функции из опыта эксплуатации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Кроссплатформенно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768"/>
            </a:lvl1pPr>
          </a:lstStyle>
          <a:p>
            <a:pPr/>
            <a:r>
              <a:t>Кроссплатформенное</a:t>
            </a:r>
          </a:p>
        </p:txBody>
      </p:sp>
      <p:sp>
        <p:nvSpPr>
          <p:cNvPr id="215" name="браузер + iOS + Android"/>
          <p:cNvSpPr txBox="1"/>
          <p:nvPr>
            <p:ph type="body" sz="quarter" idx="1"/>
          </p:nvPr>
        </p:nvSpPr>
        <p:spPr>
          <a:xfrm>
            <a:off x="1270000" y="8191500"/>
            <a:ext cx="10464800" cy="674539"/>
          </a:xfrm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pPr/>
            <a:r>
              <a:t>браузер + iOS + Android</a:t>
            </a:r>
          </a:p>
        </p:txBody>
      </p:sp>
      <p:pic>
        <p:nvPicPr>
          <p:cNvPr id="216" name="preview.png" descr="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850" y="-196850"/>
            <a:ext cx="10325100" cy="730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как это работае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это работает</a:t>
            </a:r>
          </a:p>
        </p:txBody>
      </p:sp>
      <p:pic>
        <p:nvPicPr>
          <p:cNvPr id="219" name="cordova.png" descr="cordo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790" y="1581609"/>
            <a:ext cx="10215220" cy="374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Бюджет – это своеобразный план использования и формирования денежных средств для реализации необходимых функций и задач"/>
          <p:cNvSpPr txBox="1"/>
          <p:nvPr>
            <p:ph type="ctrTitle"/>
          </p:nvPr>
        </p:nvSpPr>
        <p:spPr>
          <a:xfrm>
            <a:off x="355600" y="3257550"/>
            <a:ext cx="12293600" cy="3238500"/>
          </a:xfrm>
          <a:prstGeom prst="rect">
            <a:avLst/>
          </a:prstGeom>
        </p:spPr>
        <p:txBody>
          <a:bodyPr/>
          <a:lstStyle>
            <a:lvl1pPr defTabSz="374904">
              <a:defRPr cap="none" sz="533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Бюджет – это своеобразный план использования и формирования денежных средств для реализации необходимых функций и задач</a:t>
            </a:r>
          </a:p>
        </p:txBody>
      </p:sp>
      <p:sp>
        <p:nvSpPr>
          <p:cNvPr id="128" name="Конституция РБ"/>
          <p:cNvSpPr txBox="1"/>
          <p:nvPr>
            <p:ph type="subTitle" sz="quarter" idx="1"/>
          </p:nvPr>
        </p:nvSpPr>
        <p:spPr>
          <a:xfrm>
            <a:off x="355600" y="6997700"/>
            <a:ext cx="12293600" cy="1295400"/>
          </a:xfrm>
          <a:prstGeom prst="rect">
            <a:avLst/>
          </a:prstGeom>
        </p:spPr>
        <p:txBody>
          <a:bodyPr/>
          <a:lstStyle/>
          <a:p>
            <a:pPr/>
            <a:r>
              <a:t>Конституция РБ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В чем выигрыш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чем выигрыш?</a:t>
            </a:r>
          </a:p>
        </p:txBody>
      </p:sp>
      <p:sp>
        <p:nvSpPr>
          <p:cNvPr id="222" name="Один язык разработки"/>
          <p:cNvSpPr txBox="1"/>
          <p:nvPr>
            <p:ph type="body" sz="quarter" idx="1"/>
          </p:nvPr>
        </p:nvSpPr>
        <p:spPr>
          <a:xfrm>
            <a:off x="355600" y="2730500"/>
            <a:ext cx="12293600" cy="1081237"/>
          </a:xfrm>
          <a:prstGeom prst="rect">
            <a:avLst/>
          </a:prstGeom>
        </p:spPr>
        <p:txBody>
          <a:bodyPr/>
          <a:lstStyle/>
          <a:p>
            <a:pPr/>
            <a:r>
              <a:t>Один язык разработки</a:t>
            </a:r>
          </a:p>
        </p:txBody>
      </p:sp>
      <p:sp>
        <p:nvSpPr>
          <p:cNvPr id="223" name="Экономия времени разработки"/>
          <p:cNvSpPr txBox="1"/>
          <p:nvPr/>
        </p:nvSpPr>
        <p:spPr>
          <a:xfrm>
            <a:off x="355600" y="3849836"/>
            <a:ext cx="12293600" cy="10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Экономия времени разработки</a:t>
            </a:r>
          </a:p>
        </p:txBody>
      </p:sp>
      <p:sp>
        <p:nvSpPr>
          <p:cNvPr id="224" name="Легкость дальнейшей поддержки приложения"/>
          <p:cNvSpPr txBox="1"/>
          <p:nvPr/>
        </p:nvSpPr>
        <p:spPr>
          <a:xfrm>
            <a:off x="355600" y="4927376"/>
            <a:ext cx="12293600" cy="1073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Легкость дальнейшей поддержки приложения </a:t>
            </a:r>
          </a:p>
        </p:txBody>
      </p:sp>
      <p:sp>
        <p:nvSpPr>
          <p:cNvPr id="225" name="Хорошая производительность"/>
          <p:cNvSpPr txBox="1"/>
          <p:nvPr/>
        </p:nvSpPr>
        <p:spPr>
          <a:xfrm>
            <a:off x="355600" y="6043017"/>
            <a:ext cx="12293600" cy="108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Хорошая производительность</a:t>
            </a:r>
          </a:p>
        </p:txBody>
      </p:sp>
      <p:sp>
        <p:nvSpPr>
          <p:cNvPr id="226" name="Удобное тестировать"/>
          <p:cNvSpPr txBox="1"/>
          <p:nvPr/>
        </p:nvSpPr>
        <p:spPr>
          <a:xfrm>
            <a:off x="355600" y="7166049"/>
            <a:ext cx="12293600" cy="10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/>
            <a:r>
              <a:t>Удобное тестировать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5"/>
      <p:bldP build="whole" bldLvl="1" animBg="1" rev="0" advAuto="0" spid="224" grpId="3"/>
      <p:bldP build="whole" bldLvl="1" animBg="1" rev="0" advAuto="0" spid="223" grpId="2"/>
      <p:bldP build="whole" bldLvl="1" animBg="1" rev="0" advAuto="0" spid="222" grpId="1"/>
      <p:bldP build="whole" bldLvl="1" animBg="1" rev="0" advAuto="0" spid="225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люсы ведения бюджета"/>
          <p:cNvSpPr txBox="1"/>
          <p:nvPr>
            <p:ph type="title"/>
          </p:nvPr>
        </p:nvSpPr>
        <p:spPr>
          <a:xfrm>
            <a:off x="1270000" y="6915150"/>
            <a:ext cx="10464800" cy="1282700"/>
          </a:xfrm>
          <a:prstGeom prst="rect">
            <a:avLst/>
          </a:prstGeom>
        </p:spPr>
        <p:txBody>
          <a:bodyPr/>
          <a:lstStyle>
            <a:lvl1pPr defTabSz="490727">
              <a:defRPr sz="6048"/>
            </a:lvl1pPr>
          </a:lstStyle>
          <a:p>
            <a:pPr/>
            <a:r>
              <a:t>Плюсы ведения бюджета</a:t>
            </a:r>
          </a:p>
        </p:txBody>
      </p:sp>
      <p:pic>
        <p:nvPicPr>
          <p:cNvPr id="131" name="c82306cc0fe42f02dc07652fc00f6.jpg" descr="c82306cc0fe42f02dc07652fc00f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5055" y="813254"/>
            <a:ext cx="9254690" cy="5282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Навести порядок в голов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5688"/>
            </a:lvl1pPr>
          </a:lstStyle>
          <a:p>
            <a:pPr/>
            <a:r>
              <a:t>Навести порядок в голове</a:t>
            </a:r>
          </a:p>
        </p:txBody>
      </p:sp>
      <p:sp>
        <p:nvSpPr>
          <p:cNvPr id="134" name="сколько человек зарабатывает и тратит, в каком направлении расходуется его бюджет и в каком направлении он должен идти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buClrTx/>
              <a:defRPr sz="3040"/>
            </a:lvl1pPr>
          </a:lstStyle>
          <a:p>
            <a:pPr/>
            <a:r>
              <a:t>сколько человек зарабатывает и тратит, в каком направлении расходуется его бюджет и в каком направлении он должен идти</a:t>
            </a:r>
          </a:p>
        </p:txBody>
      </p:sp>
      <p:pic>
        <p:nvPicPr>
          <p:cNvPr id="135" name="%D1%87%D0%B8%D1%81%D1%82%D0%BA%D0%B0-%D0%BC%D0%BE%D0%B7%D0%B3%D0%B0-257852.png" descr="%D1%87%D0%B8%D1%81%D1%82%D0%BA%D0%B0-%D0%BC%D0%BE%D0%B7%D0%B3%D0%B0-2578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648" y="129023"/>
            <a:ext cx="8987504" cy="6650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крыть дыры в бюджет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Закрыть дыры в бюджете</a:t>
            </a:r>
          </a:p>
        </p:txBody>
      </p:sp>
      <p:sp>
        <p:nvSpPr>
          <p:cNvPr id="138" name="через которые финансы уходят в неизвестном направлении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buClrTx/>
              <a:defRPr sz="3534"/>
            </a:lvl1pPr>
          </a:lstStyle>
          <a:p>
            <a:pPr/>
            <a:r>
              <a:t>через которые финансы уходят в неизвестном направлении</a:t>
            </a:r>
          </a:p>
        </p:txBody>
      </p:sp>
      <p:pic>
        <p:nvPicPr>
          <p:cNvPr id="139" name="f42053cbc43599f424e568c2cf34ecd6.jpg" descr="f42053cbc43599f424e568c2cf34ecd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853" y="670438"/>
            <a:ext cx="7795094" cy="5567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онять важность затра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5688"/>
            </a:lvl1pPr>
          </a:lstStyle>
          <a:p>
            <a:pPr/>
            <a:r>
              <a:t>понять важность затраты</a:t>
            </a:r>
          </a:p>
        </p:txBody>
      </p:sp>
      <p:sp>
        <p:nvSpPr>
          <p:cNvPr id="142" name="которую он сегодня совершил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pPr/>
            <a:r>
              <a:t>которую он сегодня совершил</a:t>
            </a:r>
          </a:p>
        </p:txBody>
      </p:sp>
      <p:pic>
        <p:nvPicPr>
          <p:cNvPr id="143" name="319000_800.jpg" descr="319000_8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31750"/>
            <a:ext cx="10160000" cy="684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стать умнее, эффективнее…"/>
          <p:cNvSpPr txBox="1"/>
          <p:nvPr>
            <p:ph type="title"/>
          </p:nvPr>
        </p:nvSpPr>
        <p:spPr>
          <a:xfrm>
            <a:off x="666537" y="7327900"/>
            <a:ext cx="11671726" cy="1772396"/>
          </a:xfrm>
          <a:prstGeom prst="rect">
            <a:avLst/>
          </a:prstGeom>
        </p:spPr>
        <p:txBody>
          <a:bodyPr/>
          <a:lstStyle/>
          <a:p>
            <a:pPr defTabSz="473201">
              <a:defRPr sz="5832"/>
            </a:pPr>
            <a:r>
              <a:t>стать умнее, эффективнее</a:t>
            </a:r>
          </a:p>
          <a:p>
            <a:pPr defTabSz="473201">
              <a:defRPr sz="5832"/>
            </a:pPr>
            <a:r>
              <a:t>и успешнее</a:t>
            </a:r>
          </a:p>
        </p:txBody>
      </p:sp>
      <p:pic>
        <p:nvPicPr>
          <p:cNvPr id="146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537" y="151302"/>
            <a:ext cx="11671726" cy="6606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реализовать меч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реализовать мечты</a:t>
            </a:r>
          </a:p>
        </p:txBody>
      </p:sp>
      <p:sp>
        <p:nvSpPr>
          <p:cNvPr id="149" name="сделать это как можно раньше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pPr/>
            <a:r>
              <a:t>сделать это как можно раньше</a:t>
            </a:r>
          </a:p>
        </p:txBody>
      </p:sp>
      <p:pic>
        <p:nvPicPr>
          <p:cNvPr id="150" name="151263520717983166.jpg" descr="15126352071798316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443" y="209378"/>
            <a:ext cx="8115914" cy="6490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