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4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7" r:id="rId50"/>
    <p:sldId id="306" r:id="rId51"/>
    <p:sldId id="305" r:id="rId52"/>
    <p:sldId id="304" r:id="rId5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58754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2-10-superquadro_1631x2178.jpeg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Кроссплатформенное веб-приложение ведения бюджета “il budgetto”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r>
              <a:t>Кроссплатформенное веб-приложение ведения бюджета “il budgetto”</a:t>
            </a:r>
          </a:p>
        </p:txBody>
      </p:sp>
      <p:sp>
        <p:nvSpPr>
          <p:cNvPr id="120" name="Козяков Андрей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Козяков Андрей</a:t>
            </a:r>
          </a:p>
          <a:p>
            <a:r>
              <a:t>группа 350531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упорядочить жизнь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упорядочить жизнь</a:t>
            </a:r>
          </a:p>
        </p:txBody>
      </p:sp>
      <p:pic>
        <p:nvPicPr>
          <p:cNvPr id="153" name="iw0jzd.jpg" descr="iw0jz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9069" y="118291"/>
            <a:ext cx="8006662" cy="6672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Где вести бюджет?"/>
          <p:cNvSpPr txBox="1">
            <a:spLocks noGrp="1"/>
          </p:cNvSpPr>
          <p:nvPr>
            <p:ph type="title"/>
          </p:nvPr>
        </p:nvSpPr>
        <p:spPr>
          <a:xfrm>
            <a:off x="1270000" y="281305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Где вести бюджет?</a:t>
            </a:r>
          </a:p>
        </p:txBody>
      </p:sp>
      <p:sp>
        <p:nvSpPr>
          <p:cNvPr id="156" name="В ГОЛОВЕ?"/>
          <p:cNvSpPr txBox="1">
            <a:spLocks noGrp="1"/>
          </p:cNvSpPr>
          <p:nvPr>
            <p:ph type="body" sz="quarter" idx="1"/>
          </p:nvPr>
        </p:nvSpPr>
        <p:spPr>
          <a:xfrm>
            <a:off x="1270000" y="4457700"/>
            <a:ext cx="10464800" cy="1130300"/>
          </a:xfrm>
          <a:prstGeom prst="rect">
            <a:avLst/>
          </a:prstGeom>
        </p:spPr>
        <p:txBody>
          <a:bodyPr/>
          <a:lstStyle/>
          <a:p>
            <a:r>
              <a:t>В ГОЛОВЕ?</a:t>
            </a:r>
          </a:p>
        </p:txBody>
      </p:sp>
      <p:sp>
        <p:nvSpPr>
          <p:cNvPr id="157" name="НА БУМАГЕ?"/>
          <p:cNvSpPr txBox="1"/>
          <p:nvPr/>
        </p:nvSpPr>
        <p:spPr>
          <a:xfrm>
            <a:off x="1270000" y="53721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buClr>
                <a:srgbClr val="535353"/>
              </a:buClr>
              <a:defRPr sz="3800"/>
            </a:lvl1pPr>
          </a:lstStyle>
          <a:p>
            <a:r>
              <a:t>НА БУМАГЕ?</a:t>
            </a:r>
          </a:p>
        </p:txBody>
      </p:sp>
      <p:sp>
        <p:nvSpPr>
          <p:cNvPr id="158" name="МОБИЛЬНЫЕ ПРИЛОЖЕНИЯ"/>
          <p:cNvSpPr txBox="1"/>
          <p:nvPr/>
        </p:nvSpPr>
        <p:spPr>
          <a:xfrm>
            <a:off x="1270000" y="63500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buClr>
                <a:srgbClr val="535353"/>
              </a:buClr>
              <a:defRPr sz="3800"/>
            </a:lvl1pPr>
          </a:lstStyle>
          <a:p>
            <a:r>
              <a:t>МОБИЛЬНЫЕ ПРИЛОЖЕНИЯ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  <p:bldP spid="157" grpId="2" animBg="1" advAuto="0"/>
      <p:bldP spid="158" grpId="3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Большое число…"/>
          <p:cNvSpPr txBox="1">
            <a:spLocks noGrp="1"/>
          </p:cNvSpPr>
          <p:nvPr>
            <p:ph type="title"/>
          </p:nvPr>
        </p:nvSpPr>
        <p:spPr>
          <a:xfrm>
            <a:off x="1270000" y="7010400"/>
            <a:ext cx="10464800" cy="189006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96570">
              <a:defRPr sz="6120"/>
            </a:pPr>
            <a:r>
              <a:t>Большое число </a:t>
            </a:r>
          </a:p>
          <a:p>
            <a:pPr defTabSz="496570">
              <a:defRPr sz="6120"/>
            </a:pPr>
            <a:r>
              <a:t>вариантов выбора</a:t>
            </a:r>
          </a:p>
        </p:txBody>
      </p:sp>
      <p:pic>
        <p:nvPicPr>
          <p:cNvPr id="161" name="vybor-tortov.jpg" descr="vybor-tortov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491638"/>
            <a:ext cx="10464800" cy="5925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под любую платформу"/>
          <p:cNvSpPr txBox="1">
            <a:spLocks noGrp="1"/>
          </p:cNvSpPr>
          <p:nvPr>
            <p:ph type="title"/>
          </p:nvPr>
        </p:nvSpPr>
        <p:spPr>
          <a:xfrm>
            <a:off x="1270000" y="7010400"/>
            <a:ext cx="10464800" cy="189006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19937">
              <a:defRPr sz="6408"/>
            </a:lvl1pPr>
          </a:lstStyle>
          <a:p>
            <a:r>
              <a:t>под любую платформу</a:t>
            </a:r>
          </a:p>
        </p:txBody>
      </p:sp>
      <p:pic>
        <p:nvPicPr>
          <p:cNvPr id="164" name="android-to-ios-contacts.jpg" descr="android-to-ios-contact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5344" y="1028476"/>
            <a:ext cx="9954112" cy="4851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платные и бесплатные"/>
          <p:cNvSpPr txBox="1">
            <a:spLocks noGrp="1"/>
          </p:cNvSpPr>
          <p:nvPr>
            <p:ph type="title"/>
          </p:nvPr>
        </p:nvSpPr>
        <p:spPr>
          <a:xfrm>
            <a:off x="1270000" y="7010400"/>
            <a:ext cx="10464800" cy="189006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37463">
              <a:defRPr sz="6624"/>
            </a:lvl1pPr>
          </a:lstStyle>
          <a:p>
            <a:r>
              <a:t>платные и бесплатные</a:t>
            </a:r>
          </a:p>
        </p:txBody>
      </p:sp>
      <p:pic>
        <p:nvPicPr>
          <p:cNvPr id="167" name="whats-platat-net.jpg" descr="whats-platat-ne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8308" y="1635081"/>
            <a:ext cx="10188184" cy="3638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Что же выбрать?"/>
          <p:cNvSpPr txBox="1">
            <a:spLocks noGrp="1"/>
          </p:cNvSpPr>
          <p:nvPr>
            <p:ph type="title"/>
          </p:nvPr>
        </p:nvSpPr>
        <p:spPr>
          <a:xfrm>
            <a:off x="666537" y="7327900"/>
            <a:ext cx="11671726" cy="1772396"/>
          </a:xfrm>
          <a:prstGeom prst="rect">
            <a:avLst/>
          </a:prstGeom>
        </p:spPr>
        <p:txBody>
          <a:bodyPr/>
          <a:lstStyle/>
          <a:p>
            <a:r>
              <a:t>Что же выбрать?</a:t>
            </a:r>
          </a:p>
        </p:txBody>
      </p:sp>
      <p:pic>
        <p:nvPicPr>
          <p:cNvPr id="170" name="vibor-professii.jpg" descr="vibor-professii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581" y="352082"/>
            <a:ext cx="10849638" cy="6204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давайте разбиратьс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давайте разбираться</a:t>
            </a:r>
          </a:p>
        </p:txBody>
      </p:sp>
      <p:sp>
        <p:nvSpPr>
          <p:cNvPr id="173" name="что не так?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</a:lstStyle>
          <a:p>
            <a:r>
              <a:t>что не так?</a:t>
            </a:r>
          </a:p>
        </p:txBody>
      </p:sp>
      <p:pic>
        <p:nvPicPr>
          <p:cNvPr id="174" name="Razbor-poletov-v1-619x233.jpg" descr="Razbor-poletov-v1-619x23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250" y="1288836"/>
            <a:ext cx="11506300" cy="4331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под каждую платформу?…"/>
          <p:cNvSpPr txBox="1">
            <a:spLocks noGrp="1"/>
          </p:cNvSpPr>
          <p:nvPr>
            <p:ph type="title"/>
          </p:nvPr>
        </p:nvSpPr>
        <p:spPr>
          <a:xfrm>
            <a:off x="1270000" y="7010400"/>
            <a:ext cx="10464800" cy="189006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84886">
              <a:defRPr sz="5976"/>
            </a:pPr>
            <a:r>
              <a:t>под каждую платформу?</a:t>
            </a:r>
          </a:p>
          <a:p>
            <a:pPr defTabSz="484886">
              <a:defRPr sz="5976"/>
            </a:pPr>
            <a:r>
              <a:t>НЕТ :(</a:t>
            </a:r>
          </a:p>
        </p:txBody>
      </p:sp>
      <p:pic>
        <p:nvPicPr>
          <p:cNvPr id="177" name="android-to-ios-contacts.jpg" descr="android-to-ios-contact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5344" y="1028476"/>
            <a:ext cx="9954112" cy="4851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платные vs бесплатные"/>
          <p:cNvSpPr txBox="1">
            <a:spLocks noGrp="1"/>
          </p:cNvSpPr>
          <p:nvPr>
            <p:ph type="title"/>
          </p:nvPr>
        </p:nvSpPr>
        <p:spPr>
          <a:xfrm>
            <a:off x="1270000" y="7010400"/>
            <a:ext cx="10464800" cy="189006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14095">
              <a:defRPr sz="6336"/>
            </a:pPr>
            <a:r>
              <a:t>платные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vs </a:t>
            </a:r>
            <a:r>
              <a:t>бесплатные</a:t>
            </a:r>
          </a:p>
        </p:txBody>
      </p:sp>
      <p:pic>
        <p:nvPicPr>
          <p:cNvPr id="180" name="whats-platat-net.jpg" descr="whats-platat-ne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8308" y="1635081"/>
            <a:ext cx="10188184" cy="3638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Бесплатны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Бесплатные</a:t>
            </a:r>
          </a:p>
        </p:txBody>
      </p:sp>
      <p:sp>
        <p:nvSpPr>
          <p:cNvPr id="183" name="Их мало…"/>
          <p:cNvSpPr txBox="1">
            <a:spLocks noGrp="1"/>
          </p:cNvSpPr>
          <p:nvPr>
            <p:ph type="body" idx="1"/>
          </p:nvPr>
        </p:nvSpPr>
        <p:spPr>
          <a:xfrm>
            <a:off x="1944910" y="2730500"/>
            <a:ext cx="9114980" cy="6299200"/>
          </a:xfrm>
          <a:prstGeom prst="rect">
            <a:avLst/>
          </a:prstGeom>
        </p:spPr>
        <p:txBody>
          <a:bodyPr/>
          <a:lstStyle/>
          <a:p>
            <a:r>
              <a:t>Их мало</a:t>
            </a:r>
          </a:p>
          <a:p>
            <a:r>
              <a:t>Как правило скудный функционал</a:t>
            </a:r>
          </a:p>
          <a:p>
            <a:r>
              <a:t>Для начала может сойти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1511192560__98090975_042106636.jpg"/>
          <p:cNvGrpSpPr/>
          <p:nvPr/>
        </p:nvGrpSpPr>
        <p:grpSpPr>
          <a:xfrm>
            <a:off x="2540000" y="739725"/>
            <a:ext cx="7924800" cy="5422901"/>
            <a:chOff x="0" y="0"/>
            <a:chExt cx="7924800" cy="5422900"/>
          </a:xfrm>
        </p:grpSpPr>
        <p:pic>
          <p:nvPicPr>
            <p:cNvPr id="123" name="1511192560__98090975_042106636.jpg" descr="1511192560__98090975_042106636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900" y="50800"/>
              <a:ext cx="7747000" cy="51816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2" name="1511192560__98090975_042106636.jpg" descr="1511192560__98090975_042106636.jpg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924800" cy="5422900"/>
            </a:xfrm>
            <a:prstGeom prst="rect">
              <a:avLst/>
            </a:prstGeom>
            <a:effectLst/>
          </p:spPr>
        </p:pic>
      </p:grpSp>
      <p:sp>
        <p:nvSpPr>
          <p:cNvPr id="125" name="бюджет"/>
          <p:cNvSpPr txBox="1">
            <a:spLocks noGrp="1"/>
          </p:cNvSpPr>
          <p:nvPr>
            <p:ph type="title"/>
          </p:nvPr>
        </p:nvSpPr>
        <p:spPr>
          <a:xfrm>
            <a:off x="355600" y="621665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бюджет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Платны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Платные</a:t>
            </a:r>
          </a:p>
        </p:txBody>
      </p:sp>
      <p:sp>
        <p:nvSpPr>
          <p:cNvPr id="186" name="Их много…"/>
          <p:cNvSpPr txBox="1">
            <a:spLocks noGrp="1"/>
          </p:cNvSpPr>
          <p:nvPr>
            <p:ph type="body" idx="1"/>
          </p:nvPr>
        </p:nvSpPr>
        <p:spPr>
          <a:xfrm>
            <a:off x="1944910" y="2730500"/>
            <a:ext cx="9114980" cy="6299200"/>
          </a:xfrm>
          <a:prstGeom prst="rect">
            <a:avLst/>
          </a:prstGeom>
        </p:spPr>
        <p:txBody>
          <a:bodyPr/>
          <a:lstStyle/>
          <a:p>
            <a:r>
              <a:t>Их много</a:t>
            </a:r>
          </a:p>
          <a:p>
            <a:r>
              <a:t>Хорошая функциональность</a:t>
            </a:r>
          </a:p>
          <a:p>
            <a:r>
              <a:t>Оценить до покупки сложно</a:t>
            </a:r>
          </a:p>
          <a:p>
            <a:r>
              <a:t>Некоторые неоправданно дорогие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МЕтод проб и ошибо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54990">
              <a:defRPr sz="6840"/>
            </a:lvl1pPr>
          </a:lstStyle>
          <a:p>
            <a:r>
              <a:t>МЕтод проб и ошибок</a:t>
            </a:r>
          </a:p>
        </p:txBody>
      </p:sp>
      <p:sp>
        <p:nvSpPr>
          <p:cNvPr id="189" name="Bod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</a:pPr>
            <a:endParaRPr/>
          </a:p>
        </p:txBody>
      </p:sp>
      <p:pic>
        <p:nvPicPr>
          <p:cNvPr id="190" name="1821301.jpg" descr="18213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5289" y="454974"/>
            <a:ext cx="10094222" cy="5998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Нашел что нужн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Нашел что нужно</a:t>
            </a:r>
          </a:p>
        </p:txBody>
      </p:sp>
      <p:sp>
        <p:nvSpPr>
          <p:cNvPr id="193" name="Bod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</a:pPr>
            <a:endParaRPr/>
          </a:p>
        </p:txBody>
      </p:sp>
      <p:pic>
        <p:nvPicPr>
          <p:cNvPr id="194" name="ktokatitmir0.0.jpg" descr="ktokatitmir0.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1865" y="207377"/>
            <a:ext cx="9741070" cy="6494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жизнь налаживается"/>
          <p:cNvSpPr txBox="1">
            <a:spLocks noGrp="1"/>
          </p:cNvSpPr>
          <p:nvPr>
            <p:ph type="title"/>
          </p:nvPr>
        </p:nvSpPr>
        <p:spPr>
          <a:xfrm>
            <a:off x="126057" y="3914030"/>
            <a:ext cx="6351886" cy="192554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6200"/>
            </a:lvl1pPr>
          </a:lstStyle>
          <a:p>
            <a:r>
              <a:t>жизнь налаживается</a:t>
            </a:r>
          </a:p>
        </p:txBody>
      </p:sp>
      <p:pic>
        <p:nvPicPr>
          <p:cNvPr id="197" name="990789b5d6a81f3f5ec0dcb679dc6851--robert-jr-robert-downey-jr.jpg" descr="990789b5d6a81f3f5ec0dcb679dc6851--robert-jr-robert-downey-j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3989" y="1612965"/>
            <a:ext cx="4662622" cy="6527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отеря данных за полгод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5472"/>
            </a:lvl1pPr>
          </a:lstStyle>
          <a:p>
            <a:r>
              <a:t>Потеря данных за полгода</a:t>
            </a:r>
          </a:p>
        </p:txBody>
      </p:sp>
      <p:sp>
        <p:nvSpPr>
          <p:cNvPr id="200" name="и много бесполезных разговоров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543305">
              <a:buClrTx/>
              <a:defRPr sz="3534"/>
            </a:pPr>
            <a:r>
              <a:t>и много бесполезных разговоров</a:t>
            </a:r>
          </a:p>
          <a:p>
            <a:pPr defTabSz="543305">
              <a:buClrTx/>
              <a:defRPr sz="3534"/>
            </a:pPr>
            <a:r>
              <a:t>со службой поддержки</a:t>
            </a:r>
          </a:p>
        </p:txBody>
      </p:sp>
      <p:pic>
        <p:nvPicPr>
          <p:cNvPr id="201" name="pechal.jpg" descr="pecha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6244" y="266895"/>
            <a:ext cx="8672312" cy="6375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жизнь продолжаетс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60831">
              <a:defRPr sz="6911"/>
            </a:lvl1pPr>
          </a:lstStyle>
          <a:p>
            <a:r>
              <a:t>жизнь продолжается</a:t>
            </a:r>
          </a:p>
        </p:txBody>
      </p:sp>
      <p:sp>
        <p:nvSpPr>
          <p:cNvPr id="204" name="но осадочек остался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</a:lstStyle>
          <a:p>
            <a:r>
              <a:t>но осадочек остался</a:t>
            </a:r>
          </a:p>
        </p:txBody>
      </p:sp>
      <p:pic>
        <p:nvPicPr>
          <p:cNvPr id="205" name="a50d3a4a01.jpg" descr="a50d3a4a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4500" y="245574"/>
            <a:ext cx="8575800" cy="6417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идея приложени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идея приложения</a:t>
            </a:r>
          </a:p>
        </p:txBody>
      </p:sp>
      <p:sp>
        <p:nvSpPr>
          <p:cNvPr id="208" name="идеального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543305">
              <a:buClrTx/>
              <a:defRPr sz="3534"/>
            </a:pPr>
            <a:r>
              <a:t>идеального</a:t>
            </a:r>
          </a:p>
          <a:p>
            <a:pPr defTabSz="543305">
              <a:buClrTx/>
              <a:defRPr sz="3534"/>
            </a:pPr>
            <a:r>
              <a:t>(по моему мнению)</a:t>
            </a:r>
          </a:p>
        </p:txBody>
      </p:sp>
      <p:pic>
        <p:nvPicPr>
          <p:cNvPr id="209" name="emprendedores-y-pymes.png" descr="emprendedores-y-pym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782" y="305814"/>
            <a:ext cx="9613236" cy="6297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Что нужно сделать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Что нужно сделать?</a:t>
            </a:r>
          </a:p>
        </p:txBody>
      </p:sp>
      <p:sp>
        <p:nvSpPr>
          <p:cNvPr id="212" name="Кроссплатформенное веб-приложение…"/>
          <p:cNvSpPr txBox="1">
            <a:spLocks noGrp="1"/>
          </p:cNvSpPr>
          <p:nvPr>
            <p:ph type="body" idx="1"/>
          </p:nvPr>
        </p:nvSpPr>
        <p:spPr>
          <a:xfrm>
            <a:off x="1267486" y="2692400"/>
            <a:ext cx="10469828" cy="6299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8629" indent="-468629" defTabSz="525779">
              <a:spcBef>
                <a:spcPts val="4100"/>
              </a:spcBef>
              <a:defRPr sz="4140"/>
            </a:pPr>
            <a:r>
              <a:rPr dirty="0" err="1"/>
              <a:t>Кроссплатформенное</a:t>
            </a:r>
            <a:r>
              <a:rPr dirty="0"/>
              <a:t> веб-приложение</a:t>
            </a:r>
          </a:p>
          <a:p>
            <a:pPr marL="468629" indent="-468629" defTabSz="525779">
              <a:spcBef>
                <a:spcPts val="4100"/>
              </a:spcBef>
              <a:defRPr sz="4140"/>
            </a:pPr>
            <a:r>
              <a:rPr dirty="0" err="1" smtClean="0"/>
              <a:t>Бесплатное</a:t>
            </a:r>
            <a:endParaRPr dirty="0" smtClean="0"/>
          </a:p>
          <a:p>
            <a:pPr marL="468629" indent="-468629" defTabSz="525779">
              <a:spcBef>
                <a:spcPts val="4100"/>
              </a:spcBef>
              <a:defRPr sz="4140"/>
            </a:pPr>
            <a:r>
              <a:rPr lang="ru-RU" dirty="0" smtClean="0"/>
              <a:t>Данные на сервере</a:t>
            </a:r>
            <a:endParaRPr dirty="0" smtClean="0"/>
          </a:p>
          <a:p>
            <a:pPr marL="468629" indent="-468629" defTabSz="525779">
              <a:spcBef>
                <a:spcPts val="4100"/>
              </a:spcBef>
              <a:defRPr sz="4140"/>
            </a:pPr>
            <a:r>
              <a:rPr dirty="0" smtClean="0"/>
              <a:t>+ </a:t>
            </a:r>
            <a:r>
              <a:rPr dirty="0" err="1"/>
              <a:t>свои</a:t>
            </a:r>
            <a:r>
              <a:rPr dirty="0"/>
              <a:t> </a:t>
            </a:r>
            <a:r>
              <a:rPr dirty="0" err="1"/>
              <a:t>функции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опыта</a:t>
            </a:r>
            <a:r>
              <a:rPr dirty="0"/>
              <a:t> </a:t>
            </a:r>
            <a:r>
              <a:rPr dirty="0" err="1"/>
              <a:t>эксплуатации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1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Кроссплатформенно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9148">
              <a:defRPr sz="6768"/>
            </a:lvl1pPr>
          </a:lstStyle>
          <a:p>
            <a:r>
              <a:t>Кроссплатформенное</a:t>
            </a:r>
          </a:p>
        </p:txBody>
      </p:sp>
      <p:sp>
        <p:nvSpPr>
          <p:cNvPr id="215" name="браузер + iOS + Android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67453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buClrTx/>
            </a:lvl1pPr>
          </a:lstStyle>
          <a:p>
            <a:r>
              <a:rPr dirty="0" err="1"/>
              <a:t>браузер</a:t>
            </a:r>
            <a:r>
              <a:rPr dirty="0"/>
              <a:t> + iOS + Android</a:t>
            </a:r>
          </a:p>
        </p:txBody>
      </p:sp>
      <p:pic>
        <p:nvPicPr>
          <p:cNvPr id="216" name="preview.png" descr="pre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0725" y="526972"/>
            <a:ext cx="9023350" cy="6381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как это работает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как это работает</a:t>
            </a:r>
          </a:p>
        </p:txBody>
      </p:sp>
      <p:pic>
        <p:nvPicPr>
          <p:cNvPr id="219" name="cordova.png" descr="cordo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4790" y="1581609"/>
            <a:ext cx="10215220" cy="3745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Бюджет – это своеобразный план использования и формирования денежных средств для реализации необходимых функций и задач"/>
          <p:cNvSpPr txBox="1">
            <a:spLocks noGrp="1"/>
          </p:cNvSpPr>
          <p:nvPr>
            <p:ph type="ctrTitle"/>
          </p:nvPr>
        </p:nvSpPr>
        <p:spPr>
          <a:xfrm>
            <a:off x="355600" y="3257550"/>
            <a:ext cx="12293600" cy="32385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74904">
              <a:defRPr sz="5330" cap="none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Бюджет – это своеобразный план использования и формирования денежных средств для реализации необходимых функций и задач</a:t>
            </a:r>
          </a:p>
        </p:txBody>
      </p:sp>
      <p:sp>
        <p:nvSpPr>
          <p:cNvPr id="128" name="Конституция РБ"/>
          <p:cNvSpPr txBox="1">
            <a:spLocks noGrp="1"/>
          </p:cNvSpPr>
          <p:nvPr>
            <p:ph type="subTitle" sz="quarter" idx="1"/>
          </p:nvPr>
        </p:nvSpPr>
        <p:spPr>
          <a:xfrm>
            <a:off x="355600" y="6997700"/>
            <a:ext cx="12293600" cy="1295400"/>
          </a:xfrm>
          <a:prstGeom prst="rect">
            <a:avLst/>
          </a:prstGeom>
        </p:spPr>
        <p:txBody>
          <a:bodyPr/>
          <a:lstStyle/>
          <a:p>
            <a:r>
              <a:t>Конституция РБ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В чем выигрыш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В чем выигрыш?</a:t>
            </a:r>
          </a:p>
        </p:txBody>
      </p:sp>
      <p:sp>
        <p:nvSpPr>
          <p:cNvPr id="222" name="Один язык разработки"/>
          <p:cNvSpPr txBox="1">
            <a:spLocks noGrp="1"/>
          </p:cNvSpPr>
          <p:nvPr>
            <p:ph type="body" sz="quarter" idx="1"/>
          </p:nvPr>
        </p:nvSpPr>
        <p:spPr>
          <a:xfrm>
            <a:off x="355600" y="2730500"/>
            <a:ext cx="12293600" cy="1081237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Один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язык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(об этом позже)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Экономия времени разработки"/>
          <p:cNvSpPr txBox="1"/>
          <p:nvPr/>
        </p:nvSpPr>
        <p:spPr>
          <a:xfrm>
            <a:off x="355600" y="3849836"/>
            <a:ext cx="12293600" cy="1035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lvl1pPr>
          </a:lstStyle>
          <a:p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Экономия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времени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разработки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Легкость дальнейшей поддержки приложения"/>
          <p:cNvSpPr txBox="1"/>
          <p:nvPr/>
        </p:nvSpPr>
        <p:spPr>
          <a:xfrm>
            <a:off x="355600" y="4927375"/>
            <a:ext cx="12293600" cy="1789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Autofit/>
          </a:bodyPr>
          <a:lstStyle>
            <a:lvl1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lvl1pPr>
          </a:lstStyle>
          <a:p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Легкость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дальнейшей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поддержки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приложения </a:t>
            </a:r>
          </a:p>
        </p:txBody>
      </p:sp>
      <p:sp>
        <p:nvSpPr>
          <p:cNvPr id="225" name="Хорошая производительность"/>
          <p:cNvSpPr txBox="1"/>
          <p:nvPr/>
        </p:nvSpPr>
        <p:spPr>
          <a:xfrm>
            <a:off x="355600" y="6656940"/>
            <a:ext cx="12293600" cy="108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lvl1pPr>
          </a:lstStyle>
          <a:p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Хорошая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производительность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Удобное тестировать"/>
          <p:cNvSpPr txBox="1"/>
          <p:nvPr/>
        </p:nvSpPr>
        <p:spPr>
          <a:xfrm>
            <a:off x="355600" y="7738177"/>
            <a:ext cx="12293600" cy="1035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lvl1pPr>
          </a:lstStyle>
          <a:p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Удобн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е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тестировать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1" animBg="1" advAuto="0"/>
      <p:bldP spid="223" grpId="2" animBg="1" advAuto="0"/>
      <p:bldP spid="224" grpId="3" animBg="1" advAuto="0"/>
      <p:bldP spid="225" grpId="4" animBg="1" advAuto="0"/>
      <p:bldP spid="226" grpId="5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как это работает"/>
          <p:cNvSpPr txBox="1">
            <a:spLocks noGrp="1"/>
          </p:cNvSpPr>
          <p:nvPr>
            <p:ph type="title"/>
          </p:nvPr>
        </p:nvSpPr>
        <p:spPr>
          <a:xfrm>
            <a:off x="1035537" y="6908800"/>
            <a:ext cx="10933723" cy="12827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 smtClean="0"/>
              <a:t>Бесплатное приложение</a:t>
            </a:r>
            <a:endParaRPr dirty="0"/>
          </a:p>
        </p:txBody>
      </p:sp>
      <p:pic>
        <p:nvPicPr>
          <p:cNvPr id="219" name="cordov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37" y="948562"/>
            <a:ext cx="6837925" cy="51056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88716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как это работает"/>
          <p:cNvSpPr txBox="1">
            <a:spLocks noGrp="1"/>
          </p:cNvSpPr>
          <p:nvPr>
            <p:ph type="title"/>
          </p:nvPr>
        </p:nvSpPr>
        <p:spPr>
          <a:xfrm>
            <a:off x="1035537" y="6908800"/>
            <a:ext cx="10933723" cy="12827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 smtClean="0"/>
              <a:t>Данные на совести разработчика</a:t>
            </a:r>
            <a:endParaRPr dirty="0"/>
          </a:p>
        </p:txBody>
      </p:sp>
      <p:pic>
        <p:nvPicPr>
          <p:cNvPr id="219" name="cordov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574" y="948562"/>
            <a:ext cx="5358549" cy="53585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418224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В чем выигрыш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Новые функции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Один язык разработки"/>
          <p:cNvSpPr txBox="1">
            <a:spLocks noGrp="1"/>
          </p:cNvSpPr>
          <p:nvPr>
            <p:ph type="body" sz="quarter" idx="1"/>
          </p:nvPr>
        </p:nvSpPr>
        <p:spPr>
          <a:xfrm>
            <a:off x="355600" y="2730500"/>
            <a:ext cx="12293600" cy="1081237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Максимально простой интерфейс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Экономия времени разработки"/>
          <p:cNvSpPr txBox="1"/>
          <p:nvPr/>
        </p:nvSpPr>
        <p:spPr>
          <a:xfrm>
            <a:off x="355600" y="3849836"/>
            <a:ext cx="12293600" cy="1035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Конвертер валют 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НБ РБ)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Легкость дальнейшей поддержки приложения"/>
          <p:cNvSpPr txBox="1"/>
          <p:nvPr/>
        </p:nvSpPr>
        <p:spPr>
          <a:xfrm>
            <a:off x="355600" y="4927375"/>
            <a:ext cx="12293600" cy="103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Autofit/>
          </a:bodyPr>
          <a:lstStyle>
            <a:lvl1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Временное хранение данных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Хорошая производительность"/>
          <p:cNvSpPr txBox="1"/>
          <p:nvPr/>
        </p:nvSpPr>
        <p:spPr>
          <a:xfrm>
            <a:off x="355600" y="5966818"/>
            <a:ext cx="12293600" cy="108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Удобные графики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Удобное тестировать"/>
          <p:cNvSpPr txBox="1"/>
          <p:nvPr/>
        </p:nvSpPr>
        <p:spPr>
          <a:xfrm>
            <a:off x="355600" y="7048055"/>
            <a:ext cx="12293600" cy="1035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Распознование голосовых команд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70112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 advAuto="0"/>
      <p:bldP spid="223" grpId="0" animBg="1" advAuto="0"/>
      <p:bldP spid="224" grpId="0" animBg="1" advAuto="0"/>
      <p:bldP spid="225" grpId="0" animBg="1" advAuto="0"/>
      <p:bldP spid="226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как это работает"/>
          <p:cNvSpPr txBox="1">
            <a:spLocks noGrp="1"/>
          </p:cNvSpPr>
          <p:nvPr>
            <p:ph type="title"/>
          </p:nvPr>
        </p:nvSpPr>
        <p:spPr>
          <a:xfrm>
            <a:off x="1035537" y="6908800"/>
            <a:ext cx="10933723" cy="12827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 smtClean="0"/>
              <a:t>Средства разработки</a:t>
            </a:r>
            <a:endParaRPr dirty="0"/>
          </a:p>
        </p:txBody>
      </p:sp>
      <p:pic>
        <p:nvPicPr>
          <p:cNvPr id="219" name="cordov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90" y="1221227"/>
            <a:ext cx="9310016" cy="56875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62812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как это работает"/>
          <p:cNvSpPr txBox="1">
            <a:spLocks noGrp="1"/>
          </p:cNvSpPr>
          <p:nvPr>
            <p:ph type="title"/>
          </p:nvPr>
        </p:nvSpPr>
        <p:spPr>
          <a:xfrm>
            <a:off x="1035537" y="6908800"/>
            <a:ext cx="10933723" cy="21531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 smtClean="0"/>
              <a:t>Ситстема контроля версий</a:t>
            </a:r>
            <a:endParaRPr dirty="0"/>
          </a:p>
        </p:txBody>
      </p:sp>
      <p:pic>
        <p:nvPicPr>
          <p:cNvPr id="219" name="cordov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90" y="2119366"/>
            <a:ext cx="9310016" cy="38912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73464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как это работает"/>
          <p:cNvSpPr txBox="1">
            <a:spLocks noGrp="1"/>
          </p:cNvSpPr>
          <p:nvPr>
            <p:ph type="title"/>
          </p:nvPr>
        </p:nvSpPr>
        <p:spPr>
          <a:xfrm>
            <a:off x="1035537" y="6908800"/>
            <a:ext cx="10933723" cy="21531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 smtClean="0"/>
              <a:t>Построение страниц</a:t>
            </a:r>
            <a:endParaRPr dirty="0"/>
          </a:p>
        </p:txBody>
      </p:sp>
      <p:pic>
        <p:nvPicPr>
          <p:cNvPr id="219" name="cordov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59" y="1115089"/>
            <a:ext cx="10296878" cy="57937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18082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как это работает"/>
          <p:cNvSpPr txBox="1">
            <a:spLocks noGrp="1"/>
          </p:cNvSpPr>
          <p:nvPr>
            <p:ph type="title"/>
          </p:nvPr>
        </p:nvSpPr>
        <p:spPr>
          <a:xfrm>
            <a:off x="1035537" y="6908800"/>
            <a:ext cx="10933723" cy="21531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 smtClean="0"/>
              <a:t>Стилизация страниц</a:t>
            </a:r>
            <a:endParaRPr dirty="0"/>
          </a:p>
        </p:txBody>
      </p:sp>
      <p:pic>
        <p:nvPicPr>
          <p:cNvPr id="219" name="cordov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04" y="1929806"/>
            <a:ext cx="8694587" cy="450616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16895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как это работает"/>
          <p:cNvSpPr txBox="1">
            <a:spLocks noGrp="1"/>
          </p:cNvSpPr>
          <p:nvPr>
            <p:ph type="title"/>
          </p:nvPr>
        </p:nvSpPr>
        <p:spPr>
          <a:xfrm>
            <a:off x="1035537" y="6908800"/>
            <a:ext cx="10933723" cy="21531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 smtClean="0"/>
              <a:t>логика страниц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 script(js)</a:t>
            </a:r>
            <a:endParaRPr dirty="0"/>
          </a:p>
        </p:txBody>
      </p:sp>
      <p:pic>
        <p:nvPicPr>
          <p:cNvPr id="219" name="cordov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32" y="1795891"/>
            <a:ext cx="9007931" cy="39015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12672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как это работает"/>
          <p:cNvSpPr txBox="1">
            <a:spLocks noGrp="1"/>
          </p:cNvSpPr>
          <p:nvPr>
            <p:ph type="title"/>
          </p:nvPr>
        </p:nvSpPr>
        <p:spPr>
          <a:xfrm>
            <a:off x="1035537" y="6908800"/>
            <a:ext cx="10933723" cy="150836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Type script</a:t>
            </a:r>
            <a:endParaRPr dirty="0"/>
          </a:p>
        </p:txBody>
      </p:sp>
      <p:pic>
        <p:nvPicPr>
          <p:cNvPr id="219" name="cordov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8" y="1162845"/>
            <a:ext cx="10847860" cy="562481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браузер + iOS + Android"/>
          <p:cNvSpPr txBox="1">
            <a:spLocks noGrp="1"/>
          </p:cNvSpPr>
          <p:nvPr>
            <p:ph type="body" sz="quarter" idx="1"/>
          </p:nvPr>
        </p:nvSpPr>
        <p:spPr>
          <a:xfrm>
            <a:off x="1269998" y="8311663"/>
            <a:ext cx="10464800" cy="8714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Tx/>
            </a:lvl1pPr>
          </a:lstStyle>
          <a:p>
            <a:r>
              <a:rPr lang="ru-RU" dirty="0" smtClean="0"/>
              <a:t>Замена </a:t>
            </a:r>
            <a:r>
              <a:rPr lang="en-US" dirty="0" smtClean="0"/>
              <a:t>JavaScript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8699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Плюсы ведения бюджета"/>
          <p:cNvSpPr txBox="1">
            <a:spLocks noGrp="1"/>
          </p:cNvSpPr>
          <p:nvPr>
            <p:ph type="title"/>
          </p:nvPr>
        </p:nvSpPr>
        <p:spPr>
          <a:xfrm>
            <a:off x="1270000" y="6915150"/>
            <a:ext cx="10464800" cy="12827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048"/>
            </a:lvl1pPr>
          </a:lstStyle>
          <a:p>
            <a:r>
              <a:t>Плюсы ведения бюджета</a:t>
            </a:r>
          </a:p>
        </p:txBody>
      </p:sp>
      <p:pic>
        <p:nvPicPr>
          <p:cNvPr id="131" name="c82306cc0fe42f02dc07652fc00f6.jpg" descr="c82306cc0fe42f02dc07652fc00f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5055" y="813254"/>
            <a:ext cx="9254690" cy="5282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как это работает"/>
          <p:cNvSpPr txBox="1">
            <a:spLocks noGrp="1"/>
          </p:cNvSpPr>
          <p:nvPr>
            <p:ph type="title"/>
          </p:nvPr>
        </p:nvSpPr>
        <p:spPr>
          <a:xfrm>
            <a:off x="1035537" y="6908800"/>
            <a:ext cx="10933723" cy="150836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 smtClean="0"/>
              <a:t>Улучшенный </a:t>
            </a:r>
            <a:r>
              <a:rPr lang="en-US" dirty="0" smtClean="0"/>
              <a:t>JS</a:t>
            </a:r>
            <a:endParaRPr dirty="0"/>
          </a:p>
        </p:txBody>
      </p:sp>
      <p:pic>
        <p:nvPicPr>
          <p:cNvPr id="219" name="cordov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42" y="705211"/>
            <a:ext cx="6226312" cy="620358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браузер + iOS + Android"/>
          <p:cNvSpPr txBox="1">
            <a:spLocks noGrp="1"/>
          </p:cNvSpPr>
          <p:nvPr>
            <p:ph type="body" sz="quarter" idx="1"/>
          </p:nvPr>
        </p:nvSpPr>
        <p:spPr>
          <a:xfrm>
            <a:off x="1269998" y="8311663"/>
            <a:ext cx="10464800" cy="8714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Tx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736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как это работает"/>
          <p:cNvSpPr txBox="1">
            <a:spLocks noGrp="1"/>
          </p:cNvSpPr>
          <p:nvPr>
            <p:ph type="title"/>
          </p:nvPr>
        </p:nvSpPr>
        <p:spPr>
          <a:xfrm>
            <a:off x="1035537" y="6908800"/>
            <a:ext cx="10933723" cy="21531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 smtClean="0"/>
              <a:t>Все вместе – клиентская часть</a:t>
            </a:r>
            <a:endParaRPr dirty="0"/>
          </a:p>
        </p:txBody>
      </p:sp>
      <p:pic>
        <p:nvPicPr>
          <p:cNvPr id="219" name="cordov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53" y="893213"/>
            <a:ext cx="8803289" cy="53082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7487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как это работает"/>
          <p:cNvSpPr txBox="1">
            <a:spLocks noGrp="1"/>
          </p:cNvSpPr>
          <p:nvPr>
            <p:ph type="title"/>
          </p:nvPr>
        </p:nvSpPr>
        <p:spPr>
          <a:xfrm>
            <a:off x="1035537" y="6908800"/>
            <a:ext cx="10933723" cy="21531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 smtClean="0"/>
              <a:t>серверная часть</a:t>
            </a:r>
            <a:br>
              <a:rPr lang="ru-RU" dirty="0" smtClean="0"/>
            </a:br>
            <a:r>
              <a:rPr lang="ru-RU" dirty="0" smtClean="0"/>
              <a:t>что выбрать?</a:t>
            </a:r>
            <a:endParaRPr dirty="0"/>
          </a:p>
        </p:txBody>
      </p:sp>
      <p:pic>
        <p:nvPicPr>
          <p:cNvPr id="219" name="cordov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71" y="904936"/>
            <a:ext cx="6319853" cy="57984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0214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как это работает"/>
          <p:cNvSpPr txBox="1">
            <a:spLocks noGrp="1"/>
          </p:cNvSpPr>
          <p:nvPr>
            <p:ph type="title"/>
          </p:nvPr>
        </p:nvSpPr>
        <p:spPr>
          <a:xfrm>
            <a:off x="1035537" y="6908800"/>
            <a:ext cx="10933723" cy="21531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Java script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 сервере</a:t>
            </a:r>
            <a:endParaRPr dirty="0"/>
          </a:p>
        </p:txBody>
      </p:sp>
      <p:pic>
        <p:nvPicPr>
          <p:cNvPr id="219" name="cordov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49" y="1355532"/>
            <a:ext cx="7208298" cy="44090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51562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как это работает"/>
          <p:cNvSpPr txBox="1">
            <a:spLocks noGrp="1"/>
          </p:cNvSpPr>
          <p:nvPr>
            <p:ph type="title"/>
          </p:nvPr>
        </p:nvSpPr>
        <p:spPr>
          <a:xfrm>
            <a:off x="1035537" y="6908800"/>
            <a:ext cx="10933723" cy="21531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Type script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 сервере</a:t>
            </a:r>
            <a:endParaRPr dirty="0"/>
          </a:p>
        </p:txBody>
      </p:sp>
      <p:pic>
        <p:nvPicPr>
          <p:cNvPr id="219" name="cordov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58" y="1715920"/>
            <a:ext cx="10511479" cy="462626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78634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как это работает"/>
          <p:cNvSpPr txBox="1">
            <a:spLocks noGrp="1"/>
          </p:cNvSpPr>
          <p:nvPr>
            <p:ph type="title"/>
          </p:nvPr>
        </p:nvSpPr>
        <p:spPr>
          <a:xfrm>
            <a:off x="1035537" y="6908800"/>
            <a:ext cx="10933723" cy="21531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 smtClean="0"/>
              <a:t>Хранение данных</a:t>
            </a:r>
            <a:endParaRPr dirty="0"/>
          </a:p>
        </p:txBody>
      </p:sp>
      <p:pic>
        <p:nvPicPr>
          <p:cNvPr id="219" name="cordov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44" y="2382646"/>
            <a:ext cx="12230308" cy="40767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52070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как это работает"/>
          <p:cNvSpPr txBox="1">
            <a:spLocks noGrp="1"/>
          </p:cNvSpPr>
          <p:nvPr>
            <p:ph type="title"/>
          </p:nvPr>
        </p:nvSpPr>
        <p:spPr>
          <a:xfrm>
            <a:off x="1035537" y="6908800"/>
            <a:ext cx="11449540" cy="21531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приложения</a:t>
            </a:r>
            <a:endParaRPr dirty="0"/>
          </a:p>
        </p:txBody>
      </p:sp>
      <p:pic>
        <p:nvPicPr>
          <p:cNvPr id="219" name="cordov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607" y="581200"/>
            <a:ext cx="9491399" cy="63276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браузер + iOS + Android"/>
          <p:cNvSpPr txBox="1">
            <a:spLocks noGrp="1"/>
          </p:cNvSpPr>
          <p:nvPr>
            <p:ph type="body" sz="quarter" idx="1"/>
          </p:nvPr>
        </p:nvSpPr>
        <p:spPr>
          <a:xfrm>
            <a:off x="1527906" y="8487509"/>
            <a:ext cx="10464800" cy="8714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Tx/>
            </a:lvl1pPr>
          </a:lstStyle>
          <a:p>
            <a:r>
              <a:rPr lang="ru-RU" dirty="0"/>
              <a:t>в</a:t>
            </a:r>
            <a:r>
              <a:rPr lang="ru-RU" dirty="0" smtClean="0"/>
              <a:t>нимание на схему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830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как это работает"/>
          <p:cNvSpPr txBox="1">
            <a:spLocks noGrp="1"/>
          </p:cNvSpPr>
          <p:nvPr>
            <p:ph type="title"/>
          </p:nvPr>
        </p:nvSpPr>
        <p:spPr>
          <a:xfrm>
            <a:off x="1035537" y="6908800"/>
            <a:ext cx="11449540" cy="21531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 smtClean="0"/>
              <a:t>Что получилось</a:t>
            </a:r>
            <a:endParaRPr dirty="0"/>
          </a:p>
        </p:txBody>
      </p:sp>
      <p:pic>
        <p:nvPicPr>
          <p:cNvPr id="219" name="cordov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57" y="428799"/>
            <a:ext cx="10330700" cy="69215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17570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ак это работает"/>
          <p:cNvSpPr txBox="1">
            <a:spLocks noGrp="1"/>
          </p:cNvSpPr>
          <p:nvPr>
            <p:ph type="title"/>
          </p:nvPr>
        </p:nvSpPr>
        <p:spPr>
          <a:xfrm>
            <a:off x="808893" y="7940859"/>
            <a:ext cx="11172090" cy="148449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 smtClean="0"/>
              <a:t>Главная страница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816" y="340769"/>
            <a:ext cx="6308243" cy="76000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12593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ак это работает"/>
          <p:cNvSpPr txBox="1">
            <a:spLocks noGrp="1"/>
          </p:cNvSpPr>
          <p:nvPr>
            <p:ph type="title"/>
          </p:nvPr>
        </p:nvSpPr>
        <p:spPr>
          <a:xfrm>
            <a:off x="808893" y="7940859"/>
            <a:ext cx="11172090" cy="148449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 smtClean="0"/>
              <a:t>Меню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954" y="777491"/>
            <a:ext cx="6473967" cy="6748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2829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Навести порядок в голов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61518">
              <a:defRPr sz="5688"/>
            </a:lvl1pPr>
          </a:lstStyle>
          <a:p>
            <a:r>
              <a:t>Навести порядок в голове</a:t>
            </a:r>
          </a:p>
        </p:txBody>
      </p:sp>
      <p:sp>
        <p:nvSpPr>
          <p:cNvPr id="134" name="сколько человек зарабатывает и тратит, в каком направлении расходуется его бюджет и в каком направлении он должен идти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defTabSz="467359">
              <a:buClrTx/>
              <a:defRPr sz="3040"/>
            </a:lvl1pPr>
          </a:lstStyle>
          <a:p>
            <a:r>
              <a:t>сколько человек зарабатывает и тратит, в каком направлении расходуется его бюджет и в каком направлении он должен идти</a:t>
            </a:r>
          </a:p>
        </p:txBody>
      </p:sp>
      <p:pic>
        <p:nvPicPr>
          <p:cNvPr id="135" name="%D1%87%D0%B8%D1%81%D1%82%D0%BA%D0%B0-%D0%BC%D0%BE%D0%B7%D0%B3%D0%B0-257852.png" descr="%D1%87%D0%B8%D1%81%D1%82%D0%BA%D0%B0-%D0%BC%D0%BE%D0%B7%D0%B3%D0%B0-2578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8648" y="129023"/>
            <a:ext cx="8987504" cy="6650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ак это работает"/>
          <p:cNvSpPr txBox="1">
            <a:spLocks noGrp="1"/>
          </p:cNvSpPr>
          <p:nvPr>
            <p:ph type="title"/>
          </p:nvPr>
        </p:nvSpPr>
        <p:spPr>
          <a:xfrm>
            <a:off x="808893" y="7940859"/>
            <a:ext cx="11172090" cy="148449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 smtClean="0"/>
              <a:t>Список затрат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514" y="340369"/>
            <a:ext cx="5796393" cy="7801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62777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ак это работает"/>
          <p:cNvSpPr txBox="1">
            <a:spLocks noGrp="1"/>
          </p:cNvSpPr>
          <p:nvPr>
            <p:ph type="title"/>
          </p:nvPr>
        </p:nvSpPr>
        <p:spPr>
          <a:xfrm>
            <a:off x="6506306" y="3368859"/>
            <a:ext cx="6072553" cy="27741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 smtClean="0"/>
              <a:t>Ввод данных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36" y="156879"/>
            <a:ext cx="5149855" cy="9198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1716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25" y="175527"/>
            <a:ext cx="6322163" cy="81140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как это работает"/>
          <p:cNvSpPr txBox="1">
            <a:spLocks noGrp="1"/>
          </p:cNvSpPr>
          <p:nvPr>
            <p:ph type="title"/>
          </p:nvPr>
        </p:nvSpPr>
        <p:spPr>
          <a:xfrm>
            <a:off x="1035536" y="8174893"/>
            <a:ext cx="11449540" cy="129735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 smtClean="0"/>
              <a:t>Прибыль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724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Закрыть дыры в бюджет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08254">
              <a:defRPr sz="6264"/>
            </a:lvl1pPr>
          </a:lstStyle>
          <a:p>
            <a:r>
              <a:t>Закрыть дыры в бюджете</a:t>
            </a:r>
          </a:p>
        </p:txBody>
      </p:sp>
      <p:sp>
        <p:nvSpPr>
          <p:cNvPr id="138" name="через которые финансы уходят в неизвестном направлении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 defTabSz="543305">
              <a:buClrTx/>
              <a:defRPr sz="3534"/>
            </a:lvl1pPr>
          </a:lstStyle>
          <a:p>
            <a:r>
              <a:t>через которые финансы уходят в неизвестном направлении</a:t>
            </a:r>
          </a:p>
        </p:txBody>
      </p:sp>
      <p:pic>
        <p:nvPicPr>
          <p:cNvPr id="139" name="f42053cbc43599f424e568c2cf34ecd6.jpg" descr="f42053cbc43599f424e568c2cf34ecd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4853" y="670438"/>
            <a:ext cx="7795094" cy="5567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онять важность затрат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61518">
              <a:defRPr sz="5688"/>
            </a:lvl1pPr>
          </a:lstStyle>
          <a:p>
            <a:r>
              <a:t>понять важность затраты</a:t>
            </a:r>
          </a:p>
        </p:txBody>
      </p:sp>
      <p:sp>
        <p:nvSpPr>
          <p:cNvPr id="142" name="которую он сегодня совершил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</a:lstStyle>
          <a:p>
            <a:r>
              <a:t>которую он сегодня совершил</a:t>
            </a:r>
          </a:p>
        </p:txBody>
      </p:sp>
      <p:pic>
        <p:nvPicPr>
          <p:cNvPr id="143" name="319000_800.jpg" descr="319000_80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369" y="260804"/>
            <a:ext cx="9480062" cy="6387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стать умнее, эффективнее…"/>
          <p:cNvSpPr txBox="1">
            <a:spLocks noGrp="1"/>
          </p:cNvSpPr>
          <p:nvPr>
            <p:ph type="title"/>
          </p:nvPr>
        </p:nvSpPr>
        <p:spPr>
          <a:xfrm>
            <a:off x="666537" y="7327900"/>
            <a:ext cx="11671726" cy="177239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73201">
              <a:defRPr sz="5832"/>
            </a:pPr>
            <a:r>
              <a:t>стать умнее, эффективнее</a:t>
            </a:r>
          </a:p>
          <a:p>
            <a:pPr defTabSz="473201">
              <a:defRPr sz="5832"/>
            </a:pPr>
            <a:r>
              <a:t>и успешнее</a:t>
            </a:r>
          </a:p>
        </p:txBody>
      </p:sp>
      <p:pic>
        <p:nvPicPr>
          <p:cNvPr id="146" name="1.jpg" descr="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537" y="151302"/>
            <a:ext cx="11671726" cy="6606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реализовать мечт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реализовать мечты</a:t>
            </a:r>
          </a:p>
        </p:txBody>
      </p:sp>
      <p:sp>
        <p:nvSpPr>
          <p:cNvPr id="149" name="сделать это как можно раньше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</a:lstStyle>
          <a:p>
            <a:r>
              <a:t>сделать это как можно раньше</a:t>
            </a:r>
          </a:p>
        </p:txBody>
      </p:sp>
      <p:pic>
        <p:nvPicPr>
          <p:cNvPr id="150" name="151263520717983166.jpg" descr="15126352071798316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443" y="209378"/>
            <a:ext cx="8115914" cy="6490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308</Words>
  <Application>Microsoft Office PowerPoint</Application>
  <PresentationFormat>Custom</PresentationFormat>
  <Paragraphs>95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Gill Sans</vt:lpstr>
      <vt:lpstr>Gill Sans Light</vt:lpstr>
      <vt:lpstr>Helvetica Neue</vt:lpstr>
      <vt:lpstr>Showroom</vt:lpstr>
      <vt:lpstr>Кроссплатформенное веб-приложение ведения бюджета “il budgetto”</vt:lpstr>
      <vt:lpstr>бюджет</vt:lpstr>
      <vt:lpstr>Бюджет – это своеобразный план использования и формирования денежных средств для реализации необходимых функций и задач</vt:lpstr>
      <vt:lpstr>Плюсы ведения бюджета</vt:lpstr>
      <vt:lpstr>Навести порядок в голове</vt:lpstr>
      <vt:lpstr>Закрыть дыры в бюджете</vt:lpstr>
      <vt:lpstr>понять важность затраты</vt:lpstr>
      <vt:lpstr>стать умнее, эффективнее и успешнее</vt:lpstr>
      <vt:lpstr>реализовать мечты</vt:lpstr>
      <vt:lpstr>упорядочить жизнь</vt:lpstr>
      <vt:lpstr>Где вести бюджет?</vt:lpstr>
      <vt:lpstr>Большое число  вариантов выбора</vt:lpstr>
      <vt:lpstr>под любую платформу</vt:lpstr>
      <vt:lpstr>платные и бесплатные</vt:lpstr>
      <vt:lpstr>Что же выбрать?</vt:lpstr>
      <vt:lpstr>давайте разбираться</vt:lpstr>
      <vt:lpstr>под каждую платформу? НЕТ :(</vt:lpstr>
      <vt:lpstr>платные vs бесплатные</vt:lpstr>
      <vt:lpstr>Бесплатные</vt:lpstr>
      <vt:lpstr>Платные</vt:lpstr>
      <vt:lpstr>МЕтод проб и ошибок</vt:lpstr>
      <vt:lpstr>Нашел что нужно</vt:lpstr>
      <vt:lpstr>жизнь налаживается</vt:lpstr>
      <vt:lpstr>Потеря данных за полгода</vt:lpstr>
      <vt:lpstr>жизнь продолжается</vt:lpstr>
      <vt:lpstr>идея приложения</vt:lpstr>
      <vt:lpstr>Что нужно сделать?</vt:lpstr>
      <vt:lpstr>Кроссплатформенное</vt:lpstr>
      <vt:lpstr>как это работает</vt:lpstr>
      <vt:lpstr>В чем выигрыш?</vt:lpstr>
      <vt:lpstr>Бесплатное приложение</vt:lpstr>
      <vt:lpstr>Данные на совести разработчика</vt:lpstr>
      <vt:lpstr>Новые функции</vt:lpstr>
      <vt:lpstr>Средства разработки</vt:lpstr>
      <vt:lpstr>Ситстема контроля версий</vt:lpstr>
      <vt:lpstr>Построение страниц</vt:lpstr>
      <vt:lpstr>Стилизация страниц</vt:lpstr>
      <vt:lpstr>логика страниц java script(js)</vt:lpstr>
      <vt:lpstr>Type script</vt:lpstr>
      <vt:lpstr>Улучшенный JS</vt:lpstr>
      <vt:lpstr>Все вместе – клиентская часть</vt:lpstr>
      <vt:lpstr>серверная часть что выбрать?</vt:lpstr>
      <vt:lpstr>Java script на сервере</vt:lpstr>
      <vt:lpstr>Type script на сервере</vt:lpstr>
      <vt:lpstr>Хранение данных</vt:lpstr>
      <vt:lpstr>Структура приложения</vt:lpstr>
      <vt:lpstr>Что получилось</vt:lpstr>
      <vt:lpstr>Главная страница</vt:lpstr>
      <vt:lpstr>Меню</vt:lpstr>
      <vt:lpstr>Список затрат</vt:lpstr>
      <vt:lpstr>Ввод данных</vt:lpstr>
      <vt:lpstr>Прибыль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Кроссплатформенное веб-приложение ведения бюджета “il budgetto”</dc:title>
  <cp:lastModifiedBy>User</cp:lastModifiedBy>
  <cp:revision>10</cp:revision>
  <dcterms:modified xsi:type="dcterms:W3CDTF">2018-06-18T16:58:06Z</dcterms:modified>
</cp:coreProperties>
</file>