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9" r:id="rId3"/>
    <p:sldId id="260" r:id="rId4"/>
    <p:sldId id="258" r:id="rId5"/>
    <p:sldId id="261" r:id="rId6"/>
    <p:sldId id="326" r:id="rId7"/>
    <p:sldId id="315" r:id="rId8"/>
    <p:sldId id="262" r:id="rId9"/>
    <p:sldId id="263" r:id="rId10"/>
    <p:sldId id="313" r:id="rId11"/>
    <p:sldId id="266" r:id="rId12"/>
    <p:sldId id="264" r:id="rId13"/>
    <p:sldId id="267" r:id="rId14"/>
    <p:sldId id="269" r:id="rId15"/>
    <p:sldId id="314" r:id="rId16"/>
    <p:sldId id="265" r:id="rId17"/>
    <p:sldId id="320" r:id="rId18"/>
    <p:sldId id="322" r:id="rId19"/>
    <p:sldId id="324" r:id="rId20"/>
    <p:sldId id="335" r:id="rId21"/>
    <p:sldId id="316" r:id="rId22"/>
    <p:sldId id="327" r:id="rId23"/>
    <p:sldId id="329" r:id="rId24"/>
    <p:sldId id="331" r:id="rId25"/>
    <p:sldId id="333" r:id="rId26"/>
    <p:sldId id="337" r:id="rId27"/>
    <p:sldId id="339" r:id="rId28"/>
    <p:sldId id="341" r:id="rId29"/>
    <p:sldId id="343" r:id="rId30"/>
    <p:sldId id="345" r:id="rId31"/>
    <p:sldId id="347" r:id="rId32"/>
    <p:sldId id="334" r:id="rId33"/>
    <p:sldId id="309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  <a:srgbClr val="FE6700"/>
    <a:srgbClr val="FFCC99"/>
    <a:srgbClr val="1BB10F"/>
    <a:srgbClr val="FF1919"/>
    <a:srgbClr val="CC0000"/>
    <a:srgbClr val="3108C8"/>
    <a:srgbClr val="FF0D0D"/>
  </p:clrMru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1DD20F-A02E-4C18-85CA-EB1378BDB2C6}" type="doc">
      <dgm:prSet loTypeId="urn:microsoft.com/office/officeart/2005/8/layout/arrow4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FB6AC3FA-430A-441C-BA8E-B99F15BBA546}">
      <dgm:prSet phldrT="[Текст]" custT="1"/>
      <dgm:spPr/>
      <dgm:t>
        <a:bodyPr/>
        <a:lstStyle/>
        <a:p>
          <a:r>
            <a:rPr lang="ru-RU" sz="2000" b="1" i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При энергии бета-частицы 0,5 МэВ </a:t>
          </a:r>
          <a:r>
            <a:rPr lang="ru-RU" sz="20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rPr>
            <a:t>происходит её взаимодействие с ядрами, при этом потери энергии на единицу пути определяются радиационными потерями.</a:t>
          </a:r>
          <a:endParaRPr lang="ru-RU" sz="2000" dirty="0">
            <a:solidFill>
              <a:schemeClr val="bg2"/>
            </a:solidFill>
            <a:latin typeface="Times New Roman" pitchFamily="18" charset="0"/>
            <a:cs typeface="Times New Roman" pitchFamily="18" charset="0"/>
          </a:endParaRPr>
        </a:p>
      </dgm:t>
    </dgm:pt>
    <dgm:pt modelId="{969CF7CE-E7BF-4C10-B77E-287D151EBDB8}" type="parTrans" cxnId="{B66D0DF9-0DC9-4844-AC9B-E6BDE1BD7559}">
      <dgm:prSet/>
      <dgm:spPr/>
      <dgm:t>
        <a:bodyPr/>
        <a:lstStyle/>
        <a:p>
          <a:endParaRPr lang="ru-RU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1B93212-2EA8-4348-A780-50F0C5CCC7E4}" type="sibTrans" cxnId="{B66D0DF9-0DC9-4844-AC9B-E6BDE1BD7559}">
      <dgm:prSet/>
      <dgm:spPr/>
      <dgm:t>
        <a:bodyPr/>
        <a:lstStyle/>
        <a:p>
          <a:endParaRPr lang="ru-RU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2086849-D29A-4040-867F-1FAB8C26F505}">
      <dgm:prSet custT="1"/>
      <dgm:spPr/>
      <dgm:t>
        <a:bodyPr/>
        <a:lstStyle/>
        <a:p>
          <a:pPr marL="0" indent="0" algn="l"/>
          <a:r>
            <a:rPr lang="ru-RU" sz="2000" b="1" i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При энергии бета-частицы 1 МэВ </a:t>
          </a:r>
          <a:r>
            <a:rPr lang="ru-RU" sz="20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rPr>
            <a:t>происходит её взаимодействие с электронами и потери энергии на единицу пути определяются ионизационными потерями.</a:t>
          </a:r>
          <a:endParaRPr lang="ru-RU" sz="2000" dirty="0">
            <a:solidFill>
              <a:schemeClr val="bg2"/>
            </a:solidFill>
            <a:latin typeface="Times New Roman" pitchFamily="18" charset="0"/>
            <a:cs typeface="Times New Roman" pitchFamily="18" charset="0"/>
          </a:endParaRPr>
        </a:p>
      </dgm:t>
    </dgm:pt>
    <dgm:pt modelId="{D86BCF03-4A16-4CDE-9184-854DCBCB3F0A}" type="parTrans" cxnId="{45807637-737B-4394-86E0-4AAD2632AF58}">
      <dgm:prSet/>
      <dgm:spPr/>
      <dgm:t>
        <a:bodyPr/>
        <a:lstStyle/>
        <a:p>
          <a:endParaRPr lang="ru-RU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44F4E85-8DD3-442E-ADA4-1448A20C33B5}" type="sibTrans" cxnId="{45807637-737B-4394-86E0-4AAD2632AF58}">
      <dgm:prSet/>
      <dgm:spPr/>
      <dgm:t>
        <a:bodyPr/>
        <a:lstStyle/>
        <a:p>
          <a:endParaRPr lang="ru-RU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23B0D97-B485-496C-BF4C-E8F634BF07F6}" type="pres">
      <dgm:prSet presAssocID="{301DD20F-A02E-4C18-85CA-EB1378BDB2C6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E72937-29E3-4305-904E-3BF234A0C104}" type="pres">
      <dgm:prSet presAssocID="{FB6AC3FA-430A-441C-BA8E-B99F15BBA546}" presName="upArrow" presStyleLbl="node1" presStyleIdx="0" presStyleCnt="2" custScaleX="82096" custLinFactNeighborX="4986"/>
      <dgm:spPr>
        <a:solidFill>
          <a:srgbClr val="FF0000"/>
        </a:solidFill>
      </dgm:spPr>
      <dgm:t>
        <a:bodyPr/>
        <a:lstStyle/>
        <a:p>
          <a:endParaRPr lang="ru-RU"/>
        </a:p>
      </dgm:t>
    </dgm:pt>
    <dgm:pt modelId="{8A68900B-67C1-4AFA-BD60-CA51461CB760}" type="pres">
      <dgm:prSet presAssocID="{FB6AC3FA-430A-441C-BA8E-B99F15BBA546}" presName="upArrowText" presStyleLbl="revTx" presStyleIdx="0" presStyleCnt="2" custScaleX="11266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E575574-4DF7-4A56-B7DB-3BB13E37200D}" type="pres">
      <dgm:prSet presAssocID="{72086849-D29A-4040-867F-1FAB8C26F505}" presName="downArrow" presStyleLbl="node1" presStyleIdx="1" presStyleCnt="2" custScaleX="77668" custLinFactNeighborX="-7770"/>
      <dgm:spPr>
        <a:solidFill>
          <a:srgbClr val="1BB10F"/>
        </a:solidFill>
      </dgm:spPr>
      <dgm:t>
        <a:bodyPr/>
        <a:lstStyle/>
        <a:p>
          <a:endParaRPr lang="ru-RU"/>
        </a:p>
      </dgm:t>
    </dgm:pt>
    <dgm:pt modelId="{0DE0F054-C4FE-4385-BE8F-9BC2DC05C15D}" type="pres">
      <dgm:prSet presAssocID="{72086849-D29A-4040-867F-1FAB8C26F505}" presName="downArrowText" presStyleLbl="revTx" presStyleIdx="1" presStyleCnt="2" custScaleX="106237" custLinFactNeighborX="-386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A40D061-AE6A-4C14-99DD-AF1C2A4FD93F}" type="presOf" srcId="{FB6AC3FA-430A-441C-BA8E-B99F15BBA546}" destId="{8A68900B-67C1-4AFA-BD60-CA51461CB760}" srcOrd="0" destOrd="0" presId="urn:microsoft.com/office/officeart/2005/8/layout/arrow4"/>
    <dgm:cxn modelId="{6AA469C0-63FC-4B76-8829-AAC94216F803}" type="presOf" srcId="{301DD20F-A02E-4C18-85CA-EB1378BDB2C6}" destId="{323B0D97-B485-496C-BF4C-E8F634BF07F6}" srcOrd="0" destOrd="0" presId="urn:microsoft.com/office/officeart/2005/8/layout/arrow4"/>
    <dgm:cxn modelId="{B66D0DF9-0DC9-4844-AC9B-E6BDE1BD7559}" srcId="{301DD20F-A02E-4C18-85CA-EB1378BDB2C6}" destId="{FB6AC3FA-430A-441C-BA8E-B99F15BBA546}" srcOrd="0" destOrd="0" parTransId="{969CF7CE-E7BF-4C10-B77E-287D151EBDB8}" sibTransId="{11B93212-2EA8-4348-A780-50F0C5CCC7E4}"/>
    <dgm:cxn modelId="{45807637-737B-4394-86E0-4AAD2632AF58}" srcId="{301DD20F-A02E-4C18-85CA-EB1378BDB2C6}" destId="{72086849-D29A-4040-867F-1FAB8C26F505}" srcOrd="1" destOrd="0" parTransId="{D86BCF03-4A16-4CDE-9184-854DCBCB3F0A}" sibTransId="{344F4E85-8DD3-442E-ADA4-1448A20C33B5}"/>
    <dgm:cxn modelId="{38095103-71B9-4981-8FA9-042214A2D4DF}" type="presOf" srcId="{72086849-D29A-4040-867F-1FAB8C26F505}" destId="{0DE0F054-C4FE-4385-BE8F-9BC2DC05C15D}" srcOrd="0" destOrd="0" presId="urn:microsoft.com/office/officeart/2005/8/layout/arrow4"/>
    <dgm:cxn modelId="{D7E21D48-4D0A-49D5-B90C-4F6323F8D47C}" type="presParOf" srcId="{323B0D97-B485-496C-BF4C-E8F634BF07F6}" destId="{57E72937-29E3-4305-904E-3BF234A0C104}" srcOrd="0" destOrd="0" presId="urn:microsoft.com/office/officeart/2005/8/layout/arrow4"/>
    <dgm:cxn modelId="{3CF7E339-ED80-4C4F-BEB5-A09E48FECCA0}" type="presParOf" srcId="{323B0D97-B485-496C-BF4C-E8F634BF07F6}" destId="{8A68900B-67C1-4AFA-BD60-CA51461CB760}" srcOrd="1" destOrd="0" presId="urn:microsoft.com/office/officeart/2005/8/layout/arrow4"/>
    <dgm:cxn modelId="{3BAFF6E2-B53F-4DC4-98BF-0F4E86FBC9B8}" type="presParOf" srcId="{323B0D97-B485-496C-BF4C-E8F634BF07F6}" destId="{8E575574-4DF7-4A56-B7DB-3BB13E37200D}" srcOrd="2" destOrd="0" presId="urn:microsoft.com/office/officeart/2005/8/layout/arrow4"/>
    <dgm:cxn modelId="{A21DC70C-5C7B-494A-82D6-453B353A54DB}" type="presParOf" srcId="{323B0D97-B485-496C-BF4C-E8F634BF07F6}" destId="{0DE0F054-C4FE-4385-BE8F-9BC2DC05C15D}" srcOrd="3" destOrd="0" presId="urn:microsoft.com/office/officeart/2005/8/layout/arrow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270420-59F0-46E4-9D5E-05B6EEE3A1C9}" type="doc">
      <dgm:prSet loTypeId="urn:microsoft.com/office/officeart/2005/8/layout/hList3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D598D6F7-390A-4354-B324-86AA6B4052C8}">
      <dgm:prSet phldrT="[Текст]"/>
      <dgm:spPr>
        <a:solidFill>
          <a:srgbClr val="FFCC99"/>
        </a:solidFill>
      </dgm:spPr>
      <dgm:t>
        <a:bodyPr/>
        <a:lstStyle/>
        <a:p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категории облучаемых лиц</a:t>
          </a:r>
          <a:endParaRPr lang="ru-RU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2163C481-A998-4F05-9A14-4582CBF7AE97}" type="parTrans" cxnId="{7464F42F-CC06-4188-B55E-F494CAE02AA8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2E8E73DB-CD8E-4837-9B2F-27DD89E52BBA}" type="sibTrans" cxnId="{7464F42F-CC06-4188-B55E-F494CAE02AA8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D2D9A9BE-353E-4489-8ECF-FCD4C6BE3774}">
      <dgm:prSet phldrT="[Текст]"/>
      <dgm:spPr>
        <a:solidFill>
          <a:srgbClr val="FF0000"/>
        </a:solidFill>
      </dgm:spPr>
      <dgm:t>
        <a:bodyPr/>
        <a:lstStyle/>
        <a:p>
          <a:pPr algn="ctr"/>
          <a:r>
            <a: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Категория А</a:t>
          </a:r>
        </a:p>
        <a:p>
          <a:pPr algn="just"/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– профессиональные работники, которые работают с источниками радиоактивного излучения.</a:t>
          </a:r>
          <a:endParaRPr lang="ru-RU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7FDB7B2-22CD-4246-8F6E-B625810EBCA7}" type="parTrans" cxnId="{45447521-7717-4479-AC99-5CC8639D980C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7A8BF8A3-6347-46B7-9F17-57B4189CE8DF}" type="sibTrans" cxnId="{45447521-7717-4479-AC99-5CC8639D980C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7E5A70CC-8D89-46FD-BD92-71111C5022B8}">
      <dgm:prSet phldrT="[Текст]"/>
      <dgm:spPr>
        <a:solidFill>
          <a:srgbClr val="FFFF00"/>
        </a:solidFill>
      </dgm:spPr>
      <dgm:t>
        <a:bodyPr/>
        <a:lstStyle/>
        <a:p>
          <a:pPr algn="ctr"/>
          <a:r>
            <a: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Категория Б</a:t>
          </a:r>
        </a:p>
        <a:p>
          <a:pPr algn="just"/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– ограниченная часть населения, проживающая на территории, где дозы облучения превышают предельно-допустимые значения.</a:t>
          </a:r>
          <a:endParaRPr lang="ru-RU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1CF2F93-9552-459D-9B23-F2BE51FA5489}" type="parTrans" cxnId="{CC6916D6-4FA0-4AC3-B007-DA2045FE852A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159A6185-92CC-44D0-8B5D-7B94F3220869}" type="sibTrans" cxnId="{CC6916D6-4FA0-4AC3-B007-DA2045FE852A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D5394FB4-19CD-472A-AE71-7ABA4AB0B3E4}">
      <dgm:prSet phldrT="[Текст]"/>
      <dgm:spPr>
        <a:solidFill>
          <a:srgbClr val="1BB10F"/>
        </a:solidFill>
      </dgm:spPr>
      <dgm:t>
        <a:bodyPr/>
        <a:lstStyle/>
        <a:p>
          <a:pPr algn="ctr"/>
          <a:r>
            <a: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Категория В</a:t>
          </a:r>
        </a:p>
        <a:p>
          <a:pPr algn="just"/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 – население городов, районов, областей, где дозы облучения не превышают предельно-допустимые значения.</a:t>
          </a:r>
          <a:endParaRPr lang="ru-RU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EDCA5B8A-AE16-4921-9A6F-A3B414856082}" type="parTrans" cxnId="{69530614-0AEC-410C-955D-5F5C5F20A706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1B932A4E-12D8-4352-9F95-3F6E36AA89E0}" type="sibTrans" cxnId="{69530614-0AEC-410C-955D-5F5C5F20A706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2A59E9EF-D70C-4AE5-933A-6ECA83A09A19}" type="pres">
      <dgm:prSet presAssocID="{02270420-59F0-46E4-9D5E-05B6EEE3A1C9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4258EBA-3E39-4CEC-84C4-74A3DA8CE2A0}" type="pres">
      <dgm:prSet presAssocID="{D598D6F7-390A-4354-B324-86AA6B4052C8}" presName="roof" presStyleLbl="dkBgShp" presStyleIdx="0" presStyleCnt="2" custLinFactNeighborX="2343"/>
      <dgm:spPr/>
      <dgm:t>
        <a:bodyPr/>
        <a:lstStyle/>
        <a:p>
          <a:endParaRPr lang="ru-RU"/>
        </a:p>
      </dgm:t>
    </dgm:pt>
    <dgm:pt modelId="{0E2DA822-7366-482F-B49A-637374DF1221}" type="pres">
      <dgm:prSet presAssocID="{D598D6F7-390A-4354-B324-86AA6B4052C8}" presName="pillars" presStyleCnt="0"/>
      <dgm:spPr/>
      <dgm:t>
        <a:bodyPr/>
        <a:lstStyle/>
        <a:p>
          <a:endParaRPr lang="ru-RU"/>
        </a:p>
      </dgm:t>
    </dgm:pt>
    <dgm:pt modelId="{5D37396A-D61C-403C-9985-746BC68AC9AF}" type="pres">
      <dgm:prSet presAssocID="{D598D6F7-390A-4354-B324-86AA6B4052C8}" presName="pillar1" presStyleLbl="node1" presStyleIdx="0" presStyleCnt="3" custLinFactNeighborX="-147" custLinFactNeighborY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73E3D2-9B27-4816-BFA8-BECABD54081F}" type="pres">
      <dgm:prSet presAssocID="{7E5A70CC-8D89-46FD-BD92-71111C5022B8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A7C879-6EE9-4CC0-A45A-61DBD2740EDB}" type="pres">
      <dgm:prSet presAssocID="{D5394FB4-19CD-472A-AE71-7ABA4AB0B3E4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6E3F67-2840-481F-AFC4-8048FCF8ADC1}" type="pres">
      <dgm:prSet presAssocID="{D598D6F7-390A-4354-B324-86AA6B4052C8}" presName="base" presStyleLbl="dkBgShp" presStyleIdx="1" presStyleCnt="2"/>
      <dgm:spPr/>
      <dgm:t>
        <a:bodyPr/>
        <a:lstStyle/>
        <a:p>
          <a:endParaRPr lang="ru-RU"/>
        </a:p>
      </dgm:t>
    </dgm:pt>
  </dgm:ptLst>
  <dgm:cxnLst>
    <dgm:cxn modelId="{7464F42F-CC06-4188-B55E-F494CAE02AA8}" srcId="{02270420-59F0-46E4-9D5E-05B6EEE3A1C9}" destId="{D598D6F7-390A-4354-B324-86AA6B4052C8}" srcOrd="0" destOrd="0" parTransId="{2163C481-A998-4F05-9A14-4582CBF7AE97}" sibTransId="{2E8E73DB-CD8E-4837-9B2F-27DD89E52BBA}"/>
    <dgm:cxn modelId="{45447521-7717-4479-AC99-5CC8639D980C}" srcId="{D598D6F7-390A-4354-B324-86AA6B4052C8}" destId="{D2D9A9BE-353E-4489-8ECF-FCD4C6BE3774}" srcOrd="0" destOrd="0" parTransId="{A7FDB7B2-22CD-4246-8F6E-B625810EBCA7}" sibTransId="{7A8BF8A3-6347-46B7-9F17-57B4189CE8DF}"/>
    <dgm:cxn modelId="{69530614-0AEC-410C-955D-5F5C5F20A706}" srcId="{D598D6F7-390A-4354-B324-86AA6B4052C8}" destId="{D5394FB4-19CD-472A-AE71-7ABA4AB0B3E4}" srcOrd="2" destOrd="0" parTransId="{EDCA5B8A-AE16-4921-9A6F-A3B414856082}" sibTransId="{1B932A4E-12D8-4352-9F95-3F6E36AA89E0}"/>
    <dgm:cxn modelId="{E473BECF-7966-4161-9EBF-25619178D267}" type="presOf" srcId="{D2D9A9BE-353E-4489-8ECF-FCD4C6BE3774}" destId="{5D37396A-D61C-403C-9985-746BC68AC9AF}" srcOrd="0" destOrd="0" presId="urn:microsoft.com/office/officeart/2005/8/layout/hList3"/>
    <dgm:cxn modelId="{75F0118C-368D-4703-B4D0-C2AB3C5647B7}" type="presOf" srcId="{D598D6F7-390A-4354-B324-86AA6B4052C8}" destId="{A4258EBA-3E39-4CEC-84C4-74A3DA8CE2A0}" srcOrd="0" destOrd="0" presId="urn:microsoft.com/office/officeart/2005/8/layout/hList3"/>
    <dgm:cxn modelId="{7DA4E32F-9C36-493C-81F3-DA41D691E335}" type="presOf" srcId="{7E5A70CC-8D89-46FD-BD92-71111C5022B8}" destId="{7A73E3D2-9B27-4816-BFA8-BECABD54081F}" srcOrd="0" destOrd="0" presId="urn:microsoft.com/office/officeart/2005/8/layout/hList3"/>
    <dgm:cxn modelId="{CC6916D6-4FA0-4AC3-B007-DA2045FE852A}" srcId="{D598D6F7-390A-4354-B324-86AA6B4052C8}" destId="{7E5A70CC-8D89-46FD-BD92-71111C5022B8}" srcOrd="1" destOrd="0" parTransId="{91CF2F93-9552-459D-9B23-F2BE51FA5489}" sibTransId="{159A6185-92CC-44D0-8B5D-7B94F3220869}"/>
    <dgm:cxn modelId="{49F54394-B872-4565-B988-2E3FC15ED01F}" type="presOf" srcId="{02270420-59F0-46E4-9D5E-05B6EEE3A1C9}" destId="{2A59E9EF-D70C-4AE5-933A-6ECA83A09A19}" srcOrd="0" destOrd="0" presId="urn:microsoft.com/office/officeart/2005/8/layout/hList3"/>
    <dgm:cxn modelId="{9BF6A68B-991C-4EAD-AF2A-D89DFB3A85B4}" type="presOf" srcId="{D5394FB4-19CD-472A-AE71-7ABA4AB0B3E4}" destId="{45A7C879-6EE9-4CC0-A45A-61DBD2740EDB}" srcOrd="0" destOrd="0" presId="urn:microsoft.com/office/officeart/2005/8/layout/hList3"/>
    <dgm:cxn modelId="{44BFAD88-DF8C-489D-9291-7A9938FB75D6}" type="presParOf" srcId="{2A59E9EF-D70C-4AE5-933A-6ECA83A09A19}" destId="{A4258EBA-3E39-4CEC-84C4-74A3DA8CE2A0}" srcOrd="0" destOrd="0" presId="urn:microsoft.com/office/officeart/2005/8/layout/hList3"/>
    <dgm:cxn modelId="{51AF15AD-AEC0-459A-AAF4-6102ED5F0485}" type="presParOf" srcId="{2A59E9EF-D70C-4AE5-933A-6ECA83A09A19}" destId="{0E2DA822-7366-482F-B49A-637374DF1221}" srcOrd="1" destOrd="0" presId="urn:microsoft.com/office/officeart/2005/8/layout/hList3"/>
    <dgm:cxn modelId="{7D0BF30E-9999-4BCD-AF3B-5F21896E8FF2}" type="presParOf" srcId="{0E2DA822-7366-482F-B49A-637374DF1221}" destId="{5D37396A-D61C-403C-9985-746BC68AC9AF}" srcOrd="0" destOrd="0" presId="urn:microsoft.com/office/officeart/2005/8/layout/hList3"/>
    <dgm:cxn modelId="{942A57A8-CD38-4A11-9656-CA72B8B1291E}" type="presParOf" srcId="{0E2DA822-7366-482F-B49A-637374DF1221}" destId="{7A73E3D2-9B27-4816-BFA8-BECABD54081F}" srcOrd="1" destOrd="0" presId="urn:microsoft.com/office/officeart/2005/8/layout/hList3"/>
    <dgm:cxn modelId="{D620ECB2-435E-43C1-90DA-5F690CB01704}" type="presParOf" srcId="{0E2DA822-7366-482F-B49A-637374DF1221}" destId="{45A7C879-6EE9-4CC0-A45A-61DBD2740EDB}" srcOrd="2" destOrd="0" presId="urn:microsoft.com/office/officeart/2005/8/layout/hList3"/>
    <dgm:cxn modelId="{36BC52DB-BFE5-4FAE-A01D-0B2552923259}" type="presParOf" srcId="{2A59E9EF-D70C-4AE5-933A-6ECA83A09A19}" destId="{3D6E3F67-2840-481F-AFC4-8048FCF8ADC1}" srcOrd="2" destOrd="0" presId="urn:microsoft.com/office/officeart/2005/8/layout/hList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A039CD-95F8-47C0-BFD5-DB950D204BFB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C1DF5734-E244-494D-9BCE-27BE9987A102}">
      <dgm:prSet phldrT="[Текст]"/>
      <dgm:spPr>
        <a:solidFill>
          <a:srgbClr val="FF0000"/>
        </a:solidFill>
      </dgm:spPr>
      <dgm:t>
        <a:bodyPr/>
        <a:lstStyle/>
        <a:p>
          <a:r>
            <a:rPr lang="ru-RU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rPr>
            <a:t>1</a:t>
          </a:r>
          <a:endParaRPr lang="ru-RU" dirty="0">
            <a:solidFill>
              <a:schemeClr val="bg2"/>
            </a:solidFill>
            <a:latin typeface="Times New Roman" pitchFamily="18" charset="0"/>
            <a:cs typeface="Times New Roman" pitchFamily="18" charset="0"/>
          </a:endParaRPr>
        </a:p>
      </dgm:t>
    </dgm:pt>
    <dgm:pt modelId="{E0A2945D-F2D2-4A50-93E2-D01DD7473D81}" type="parTrans" cxnId="{AF45BDDC-7104-4284-9C77-A28908557419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473EB556-E220-41E0-A3C5-B20A79A93C0F}" type="sibTrans" cxnId="{AF45BDDC-7104-4284-9C77-A28908557419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5D29250F-173D-4049-85CD-EE763F5FDA0B}">
      <dgm:prSet/>
      <dgm:spPr>
        <a:solidFill>
          <a:srgbClr val="92D050"/>
        </a:solidFill>
      </dgm:spPr>
      <dgm:t>
        <a:bodyPr/>
        <a:lstStyle/>
        <a:p>
          <a:r>
            <a:rPr lang="ru-RU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rPr>
            <a:t>2</a:t>
          </a:r>
        </a:p>
      </dgm:t>
    </dgm:pt>
    <dgm:pt modelId="{800A5E13-45CF-4BDF-98D5-F058D07A4E76}" type="parTrans" cxnId="{553AD066-38E5-491E-985F-A3B1AF94E2CE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BA35CFE3-7A23-4100-A03A-26875FE38723}" type="sibTrans" cxnId="{553AD066-38E5-491E-985F-A3B1AF94E2CE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2F7C8147-AD2B-4685-8B0C-2D6A4E6ECBBD}">
      <dgm:prSet/>
      <dgm:spPr>
        <a:solidFill>
          <a:srgbClr val="7030A0"/>
        </a:solidFill>
      </dgm:spPr>
      <dgm:t>
        <a:bodyPr/>
        <a:lstStyle/>
        <a:p>
          <a:r>
            <a:rPr lang="ru-RU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rPr>
            <a:t>3</a:t>
          </a:r>
        </a:p>
      </dgm:t>
    </dgm:pt>
    <dgm:pt modelId="{0DE60A5F-6339-4D30-8A5F-3D107955153F}" type="parTrans" cxnId="{00EBA291-BCBD-4FF9-BB9A-936F1B8A8033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82DC964B-733C-44CB-BECA-5E0FCDEC18A9}" type="sibTrans" cxnId="{00EBA291-BCBD-4FF9-BB9A-936F1B8A8033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0F4B43C0-DDCC-4E80-A6D3-E563ACE20BD3}">
      <dgm:prSet/>
      <dgm:spPr>
        <a:solidFill>
          <a:schemeClr val="bg1">
            <a:lumMod val="60000"/>
            <a:lumOff val="40000"/>
          </a:schemeClr>
        </a:solidFill>
      </dgm:spPr>
      <dgm:t>
        <a:bodyPr/>
        <a:lstStyle/>
        <a:p>
          <a:r>
            <a:rPr lang="ru-RU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rPr>
            <a:t>4</a:t>
          </a:r>
        </a:p>
      </dgm:t>
    </dgm:pt>
    <dgm:pt modelId="{ED692837-5A0F-4658-AFC0-B85A4EACF4AD}" type="parTrans" cxnId="{72D3047B-DC18-4E0A-AD50-5398B387AC12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F7A336BB-7875-4697-B3DD-6527AA369312}" type="sibTrans" cxnId="{72D3047B-DC18-4E0A-AD50-5398B387AC12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0EC9BCB8-3546-4DF0-82A8-DAD31EB87752}">
      <dgm:prSet phldrT="[Текст]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Первичная острая реакция.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ADF9CBE2-5F55-47BE-A26F-2A481822CFDE}" type="parTrans" cxnId="{993E5B89-1845-4DCA-B017-7496DB65BEAC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8C92C8DA-4C96-4446-9FA4-AD97B58278BF}" type="sibTrans" cxnId="{993E5B89-1845-4DCA-B017-7496DB65BEAC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59643405-C95F-495F-B777-9CBA562BE615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Кажущееся благополучие.</a:t>
          </a:r>
        </a:p>
      </dgm:t>
    </dgm:pt>
    <dgm:pt modelId="{CBF6D301-45D3-490C-8F38-62A2FE5CB2A9}" type="parTrans" cxnId="{0051527C-4E1D-477A-92D7-33F48D60152A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5BF62CDF-7D8F-43BE-8437-5733F11C7561}" type="sibTrans" cxnId="{0051527C-4E1D-477A-92D7-33F48D60152A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3E4DC537-2C88-4F28-92C7-9FEC9934F025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Выраженные клинические последствия.</a:t>
          </a:r>
        </a:p>
      </dgm:t>
    </dgm:pt>
    <dgm:pt modelId="{CAB24460-3903-40C8-BD66-D7BE4DDBFD8D}" type="parTrans" cxnId="{00D89703-4E41-4921-85BD-65DD0661508C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C93EBFF6-3D6A-4E36-9DEC-0BC4BC21BD94}" type="sibTrans" cxnId="{00D89703-4E41-4921-85BD-65DD0661508C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1B34A729-8049-4138-83BE-0190171F156F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Раннее восстановление.</a:t>
          </a:r>
        </a:p>
      </dgm:t>
    </dgm:pt>
    <dgm:pt modelId="{CB6976FE-0C31-497A-88FD-AD59E05A7AEB}" type="parTrans" cxnId="{E83E53A8-0541-4003-8D90-D9AA69396FC1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86D2D744-21CF-4CFC-B510-5CC37FF83B06}" type="sibTrans" cxnId="{E83E53A8-0541-4003-8D90-D9AA69396FC1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7FC0FD8B-7CEB-4DB6-A59E-5A0C1E25622A}" type="pres">
      <dgm:prSet presAssocID="{D4A039CD-95F8-47C0-BFD5-DB950D204BF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94AD434-E036-4FCE-8D9C-90199831111B}" type="pres">
      <dgm:prSet presAssocID="{C1DF5734-E244-494D-9BCE-27BE9987A102}" presName="composite" presStyleCnt="0"/>
      <dgm:spPr/>
    </dgm:pt>
    <dgm:pt modelId="{5AB07F8B-B404-4D17-BC15-1D6E114A113E}" type="pres">
      <dgm:prSet presAssocID="{C1DF5734-E244-494D-9BCE-27BE9987A102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6A4771-61E6-4DDF-A1C4-27806B8F623A}" type="pres">
      <dgm:prSet presAssocID="{C1DF5734-E244-494D-9BCE-27BE9987A102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D918B7-3DFC-4B99-9A18-518D5BEB6FAB}" type="pres">
      <dgm:prSet presAssocID="{473EB556-E220-41E0-A3C5-B20A79A93C0F}" presName="sp" presStyleCnt="0"/>
      <dgm:spPr/>
    </dgm:pt>
    <dgm:pt modelId="{F993BADE-EF54-4C8F-A8DD-D88244286B79}" type="pres">
      <dgm:prSet presAssocID="{5D29250F-173D-4049-85CD-EE763F5FDA0B}" presName="composite" presStyleCnt="0"/>
      <dgm:spPr/>
    </dgm:pt>
    <dgm:pt modelId="{46FD8ED9-C81E-4889-8646-B96C707D4FA9}" type="pres">
      <dgm:prSet presAssocID="{5D29250F-173D-4049-85CD-EE763F5FDA0B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7664370-10B4-4A50-92F6-1793C630566D}" type="pres">
      <dgm:prSet presAssocID="{5D29250F-173D-4049-85CD-EE763F5FDA0B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95D4B8-F5E9-4B52-AB85-A24469B9D9A8}" type="pres">
      <dgm:prSet presAssocID="{BA35CFE3-7A23-4100-A03A-26875FE38723}" presName="sp" presStyleCnt="0"/>
      <dgm:spPr/>
    </dgm:pt>
    <dgm:pt modelId="{E9D1A6F5-125C-4262-9798-0B4BCCE4837A}" type="pres">
      <dgm:prSet presAssocID="{2F7C8147-AD2B-4685-8B0C-2D6A4E6ECBBD}" presName="composite" presStyleCnt="0"/>
      <dgm:spPr/>
    </dgm:pt>
    <dgm:pt modelId="{8BC97808-7683-4624-A8C9-7C726628A753}" type="pres">
      <dgm:prSet presAssocID="{2F7C8147-AD2B-4685-8B0C-2D6A4E6ECBBD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99D058-424F-41AE-BA91-DD69763CD284}" type="pres">
      <dgm:prSet presAssocID="{2F7C8147-AD2B-4685-8B0C-2D6A4E6ECBBD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0BFEE1-612D-49CD-B426-A27995F9B045}" type="pres">
      <dgm:prSet presAssocID="{82DC964B-733C-44CB-BECA-5E0FCDEC18A9}" presName="sp" presStyleCnt="0"/>
      <dgm:spPr/>
    </dgm:pt>
    <dgm:pt modelId="{CC03A19C-E726-49D8-AE89-0EA0DD2ED99D}" type="pres">
      <dgm:prSet presAssocID="{0F4B43C0-DDCC-4E80-A6D3-E563ACE20BD3}" presName="composite" presStyleCnt="0"/>
      <dgm:spPr/>
    </dgm:pt>
    <dgm:pt modelId="{B628FEAA-9082-4CEB-BD41-80914BD0A837}" type="pres">
      <dgm:prSet presAssocID="{0F4B43C0-DDCC-4E80-A6D3-E563ACE20BD3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868E1F-013C-410B-89CE-7031C3D2FFDA}" type="pres">
      <dgm:prSet presAssocID="{0F4B43C0-DDCC-4E80-A6D3-E563ACE20BD3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F45BDDC-7104-4284-9C77-A28908557419}" srcId="{D4A039CD-95F8-47C0-BFD5-DB950D204BFB}" destId="{C1DF5734-E244-494D-9BCE-27BE9987A102}" srcOrd="0" destOrd="0" parTransId="{E0A2945D-F2D2-4A50-93E2-D01DD7473D81}" sibTransId="{473EB556-E220-41E0-A3C5-B20A79A93C0F}"/>
    <dgm:cxn modelId="{72D3047B-DC18-4E0A-AD50-5398B387AC12}" srcId="{D4A039CD-95F8-47C0-BFD5-DB950D204BFB}" destId="{0F4B43C0-DDCC-4E80-A6D3-E563ACE20BD3}" srcOrd="3" destOrd="0" parTransId="{ED692837-5A0F-4658-AFC0-B85A4EACF4AD}" sibTransId="{F7A336BB-7875-4697-B3DD-6527AA369312}"/>
    <dgm:cxn modelId="{6931C89D-2C36-4945-8B4F-7E3038D0B92A}" type="presOf" srcId="{1B34A729-8049-4138-83BE-0190171F156F}" destId="{AA868E1F-013C-410B-89CE-7031C3D2FFDA}" srcOrd="0" destOrd="0" presId="urn:microsoft.com/office/officeart/2005/8/layout/chevron2"/>
    <dgm:cxn modelId="{E83E53A8-0541-4003-8D90-D9AA69396FC1}" srcId="{0F4B43C0-DDCC-4E80-A6D3-E563ACE20BD3}" destId="{1B34A729-8049-4138-83BE-0190171F156F}" srcOrd="0" destOrd="0" parTransId="{CB6976FE-0C31-497A-88FD-AD59E05A7AEB}" sibTransId="{86D2D744-21CF-4CFC-B510-5CC37FF83B06}"/>
    <dgm:cxn modelId="{439207AC-0866-42E5-8A88-307524FADE2D}" type="presOf" srcId="{0EC9BCB8-3546-4DF0-82A8-DAD31EB87752}" destId="{716A4771-61E6-4DDF-A1C4-27806B8F623A}" srcOrd="0" destOrd="0" presId="urn:microsoft.com/office/officeart/2005/8/layout/chevron2"/>
    <dgm:cxn modelId="{00EBA291-BCBD-4FF9-BB9A-936F1B8A8033}" srcId="{D4A039CD-95F8-47C0-BFD5-DB950D204BFB}" destId="{2F7C8147-AD2B-4685-8B0C-2D6A4E6ECBBD}" srcOrd="2" destOrd="0" parTransId="{0DE60A5F-6339-4D30-8A5F-3D107955153F}" sibTransId="{82DC964B-733C-44CB-BECA-5E0FCDEC18A9}"/>
    <dgm:cxn modelId="{51711485-C7FC-45E7-B3B1-B5C788CE449C}" type="presOf" srcId="{5D29250F-173D-4049-85CD-EE763F5FDA0B}" destId="{46FD8ED9-C81E-4889-8646-B96C707D4FA9}" srcOrd="0" destOrd="0" presId="urn:microsoft.com/office/officeart/2005/8/layout/chevron2"/>
    <dgm:cxn modelId="{993E5B89-1845-4DCA-B017-7496DB65BEAC}" srcId="{C1DF5734-E244-494D-9BCE-27BE9987A102}" destId="{0EC9BCB8-3546-4DF0-82A8-DAD31EB87752}" srcOrd="0" destOrd="0" parTransId="{ADF9CBE2-5F55-47BE-A26F-2A481822CFDE}" sibTransId="{8C92C8DA-4C96-4446-9FA4-AD97B58278BF}"/>
    <dgm:cxn modelId="{FA86AF63-B740-4142-BEED-F1A048658D13}" type="presOf" srcId="{D4A039CD-95F8-47C0-BFD5-DB950D204BFB}" destId="{7FC0FD8B-7CEB-4DB6-A59E-5A0C1E25622A}" srcOrd="0" destOrd="0" presId="urn:microsoft.com/office/officeart/2005/8/layout/chevron2"/>
    <dgm:cxn modelId="{478DE05F-F924-4CD4-82E9-43F9ADC38DEE}" type="presOf" srcId="{C1DF5734-E244-494D-9BCE-27BE9987A102}" destId="{5AB07F8B-B404-4D17-BC15-1D6E114A113E}" srcOrd="0" destOrd="0" presId="urn:microsoft.com/office/officeart/2005/8/layout/chevron2"/>
    <dgm:cxn modelId="{0051527C-4E1D-477A-92D7-33F48D60152A}" srcId="{5D29250F-173D-4049-85CD-EE763F5FDA0B}" destId="{59643405-C95F-495F-B777-9CBA562BE615}" srcOrd="0" destOrd="0" parTransId="{CBF6D301-45D3-490C-8F38-62A2FE5CB2A9}" sibTransId="{5BF62CDF-7D8F-43BE-8437-5733F11C7561}"/>
    <dgm:cxn modelId="{4585978E-46D4-4D23-AD91-06C2723F2491}" type="presOf" srcId="{59643405-C95F-495F-B777-9CBA562BE615}" destId="{97664370-10B4-4A50-92F6-1793C630566D}" srcOrd="0" destOrd="0" presId="urn:microsoft.com/office/officeart/2005/8/layout/chevron2"/>
    <dgm:cxn modelId="{3D717C01-5CC0-44F2-A9F4-A3899EE03DC1}" type="presOf" srcId="{3E4DC537-2C88-4F28-92C7-9FEC9934F025}" destId="{6499D058-424F-41AE-BA91-DD69763CD284}" srcOrd="0" destOrd="0" presId="urn:microsoft.com/office/officeart/2005/8/layout/chevron2"/>
    <dgm:cxn modelId="{00D89703-4E41-4921-85BD-65DD0661508C}" srcId="{2F7C8147-AD2B-4685-8B0C-2D6A4E6ECBBD}" destId="{3E4DC537-2C88-4F28-92C7-9FEC9934F025}" srcOrd="0" destOrd="0" parTransId="{CAB24460-3903-40C8-BD66-D7BE4DDBFD8D}" sibTransId="{C93EBFF6-3D6A-4E36-9DEC-0BC4BC21BD94}"/>
    <dgm:cxn modelId="{A9A3F20B-76F7-4F49-AA91-F63BE40547FA}" type="presOf" srcId="{0F4B43C0-DDCC-4E80-A6D3-E563ACE20BD3}" destId="{B628FEAA-9082-4CEB-BD41-80914BD0A837}" srcOrd="0" destOrd="0" presId="urn:microsoft.com/office/officeart/2005/8/layout/chevron2"/>
    <dgm:cxn modelId="{22D13880-295B-438C-852C-85A4A479F41A}" type="presOf" srcId="{2F7C8147-AD2B-4685-8B0C-2D6A4E6ECBBD}" destId="{8BC97808-7683-4624-A8C9-7C726628A753}" srcOrd="0" destOrd="0" presId="urn:microsoft.com/office/officeart/2005/8/layout/chevron2"/>
    <dgm:cxn modelId="{553AD066-38E5-491E-985F-A3B1AF94E2CE}" srcId="{D4A039CD-95F8-47C0-BFD5-DB950D204BFB}" destId="{5D29250F-173D-4049-85CD-EE763F5FDA0B}" srcOrd="1" destOrd="0" parTransId="{800A5E13-45CF-4BDF-98D5-F058D07A4E76}" sibTransId="{BA35CFE3-7A23-4100-A03A-26875FE38723}"/>
    <dgm:cxn modelId="{847D50A7-D6BE-42BA-8C01-A9B91958C4FC}" type="presParOf" srcId="{7FC0FD8B-7CEB-4DB6-A59E-5A0C1E25622A}" destId="{694AD434-E036-4FCE-8D9C-90199831111B}" srcOrd="0" destOrd="0" presId="urn:microsoft.com/office/officeart/2005/8/layout/chevron2"/>
    <dgm:cxn modelId="{D35F40BF-2E09-4454-81A6-54E51F857D12}" type="presParOf" srcId="{694AD434-E036-4FCE-8D9C-90199831111B}" destId="{5AB07F8B-B404-4D17-BC15-1D6E114A113E}" srcOrd="0" destOrd="0" presId="urn:microsoft.com/office/officeart/2005/8/layout/chevron2"/>
    <dgm:cxn modelId="{FE8884FC-C203-45D9-946A-073038596893}" type="presParOf" srcId="{694AD434-E036-4FCE-8D9C-90199831111B}" destId="{716A4771-61E6-4DDF-A1C4-27806B8F623A}" srcOrd="1" destOrd="0" presId="urn:microsoft.com/office/officeart/2005/8/layout/chevron2"/>
    <dgm:cxn modelId="{3EEB7588-CDBF-4AB5-8645-527E8673C385}" type="presParOf" srcId="{7FC0FD8B-7CEB-4DB6-A59E-5A0C1E25622A}" destId="{FAD918B7-3DFC-4B99-9A18-518D5BEB6FAB}" srcOrd="1" destOrd="0" presId="urn:microsoft.com/office/officeart/2005/8/layout/chevron2"/>
    <dgm:cxn modelId="{E8A1B164-6A21-4DD7-9135-89EBFAF185A2}" type="presParOf" srcId="{7FC0FD8B-7CEB-4DB6-A59E-5A0C1E25622A}" destId="{F993BADE-EF54-4C8F-A8DD-D88244286B79}" srcOrd="2" destOrd="0" presId="urn:microsoft.com/office/officeart/2005/8/layout/chevron2"/>
    <dgm:cxn modelId="{FBE783E3-4269-4223-BC0D-FA716896EE5F}" type="presParOf" srcId="{F993BADE-EF54-4C8F-A8DD-D88244286B79}" destId="{46FD8ED9-C81E-4889-8646-B96C707D4FA9}" srcOrd="0" destOrd="0" presId="urn:microsoft.com/office/officeart/2005/8/layout/chevron2"/>
    <dgm:cxn modelId="{DAB48B95-CFF5-4FBC-B1DD-C7ABFCE363F4}" type="presParOf" srcId="{F993BADE-EF54-4C8F-A8DD-D88244286B79}" destId="{97664370-10B4-4A50-92F6-1793C630566D}" srcOrd="1" destOrd="0" presId="urn:microsoft.com/office/officeart/2005/8/layout/chevron2"/>
    <dgm:cxn modelId="{03582AD1-E4B7-44CD-881B-7FC2F935DB3F}" type="presParOf" srcId="{7FC0FD8B-7CEB-4DB6-A59E-5A0C1E25622A}" destId="{9D95D4B8-F5E9-4B52-AB85-A24469B9D9A8}" srcOrd="3" destOrd="0" presId="urn:microsoft.com/office/officeart/2005/8/layout/chevron2"/>
    <dgm:cxn modelId="{200271E9-6143-4645-89B7-035A284082B2}" type="presParOf" srcId="{7FC0FD8B-7CEB-4DB6-A59E-5A0C1E25622A}" destId="{E9D1A6F5-125C-4262-9798-0B4BCCE4837A}" srcOrd="4" destOrd="0" presId="urn:microsoft.com/office/officeart/2005/8/layout/chevron2"/>
    <dgm:cxn modelId="{BB6ACD0E-63B2-4ECA-95FE-6EAA5EE9A6D5}" type="presParOf" srcId="{E9D1A6F5-125C-4262-9798-0B4BCCE4837A}" destId="{8BC97808-7683-4624-A8C9-7C726628A753}" srcOrd="0" destOrd="0" presId="urn:microsoft.com/office/officeart/2005/8/layout/chevron2"/>
    <dgm:cxn modelId="{8B543F10-57C5-4987-9DBA-43BE742DA6B4}" type="presParOf" srcId="{E9D1A6F5-125C-4262-9798-0B4BCCE4837A}" destId="{6499D058-424F-41AE-BA91-DD69763CD284}" srcOrd="1" destOrd="0" presId="urn:microsoft.com/office/officeart/2005/8/layout/chevron2"/>
    <dgm:cxn modelId="{BC4A4CDE-93F3-45C4-9828-B3DA40E78FC9}" type="presParOf" srcId="{7FC0FD8B-7CEB-4DB6-A59E-5A0C1E25622A}" destId="{9E0BFEE1-612D-49CD-B426-A27995F9B045}" srcOrd="5" destOrd="0" presId="urn:microsoft.com/office/officeart/2005/8/layout/chevron2"/>
    <dgm:cxn modelId="{A1EBEEC5-063C-45AF-B9AE-BC09616FF67A}" type="presParOf" srcId="{7FC0FD8B-7CEB-4DB6-A59E-5A0C1E25622A}" destId="{CC03A19C-E726-49D8-AE89-0EA0DD2ED99D}" srcOrd="6" destOrd="0" presId="urn:microsoft.com/office/officeart/2005/8/layout/chevron2"/>
    <dgm:cxn modelId="{1A8EAB0A-F89E-40C1-A415-DB162BD74DE1}" type="presParOf" srcId="{CC03A19C-E726-49D8-AE89-0EA0DD2ED99D}" destId="{B628FEAA-9082-4CEB-BD41-80914BD0A837}" srcOrd="0" destOrd="0" presId="urn:microsoft.com/office/officeart/2005/8/layout/chevron2"/>
    <dgm:cxn modelId="{B9ED0FDC-FAF1-48C0-B4CE-BF42893D2E49}" type="presParOf" srcId="{CC03A19C-E726-49D8-AE89-0EA0DD2ED99D}" destId="{AA868E1F-013C-410B-89CE-7031C3D2FFDA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02ABC-D4B1-440A-B779-25A21D0CC9C7}" type="datetimeFigureOut">
              <a:rPr lang="ru-RU" smtClean="0"/>
              <a:pPr/>
              <a:t>21.11.2014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0101C-5C56-4705-8D2F-92FE6563F8A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Разобраться с рисунком и формулами</a:t>
            </a:r>
          </a:p>
        </p:txBody>
      </p:sp>
      <p:sp>
        <p:nvSpPr>
          <p:cNvPr id="140292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E12DEA-6BBF-419D-A0F7-5D1E1EF11EE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Разобраться с рисунком и формулами</a:t>
            </a:r>
          </a:p>
        </p:txBody>
      </p:sp>
      <p:sp>
        <p:nvSpPr>
          <p:cNvPr id="11366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3A026A-7E05-47AF-8FC6-A52E3F14A30A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Разобраться с рисунком и формулами</a:t>
            </a:r>
          </a:p>
        </p:txBody>
      </p:sp>
      <p:sp>
        <p:nvSpPr>
          <p:cNvPr id="15258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7C3783-8EC3-488B-BEE3-449F549C763A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dirty="0" smtClean="0"/>
              <a:t>Разобраться с рисунком и формулами</a:t>
            </a:r>
          </a:p>
        </p:txBody>
      </p:sp>
      <p:sp>
        <p:nvSpPr>
          <p:cNvPr id="15360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29F861-04C7-42DA-8820-1E1BEBC54D76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Разобраться с рисунком и формулами</a:t>
            </a:r>
          </a:p>
        </p:txBody>
      </p:sp>
      <p:sp>
        <p:nvSpPr>
          <p:cNvPr id="15462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A0E1F1-9725-4022-9BFD-3D570172029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Разобраться с рисунком и формулами</a:t>
            </a:r>
          </a:p>
        </p:txBody>
      </p:sp>
      <p:sp>
        <p:nvSpPr>
          <p:cNvPr id="15872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288361-B1A2-4F0B-8206-9B0D6A7263F2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dirty="0" smtClean="0"/>
              <a:t>Разобраться с рисунком и формулами</a:t>
            </a:r>
          </a:p>
        </p:txBody>
      </p:sp>
      <p:sp>
        <p:nvSpPr>
          <p:cNvPr id="15974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6A080B-EEC8-4808-952E-E303B466A4E5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Разобраться с рисунком и формулами</a:t>
            </a:r>
          </a:p>
        </p:txBody>
      </p:sp>
      <p:sp>
        <p:nvSpPr>
          <p:cNvPr id="160772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D0CC2A-F6AA-4D91-B626-4C5B4A364CB8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0101C-5C56-4705-8D2F-92FE6563F8AC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Разобраться с рисунком и формулами</a:t>
            </a:r>
          </a:p>
        </p:txBody>
      </p:sp>
      <p:sp>
        <p:nvSpPr>
          <p:cNvPr id="10854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555B17-1CD8-4A77-8082-97F512D6CD98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Разобраться с рисунком и формулами</a:t>
            </a:r>
          </a:p>
        </p:txBody>
      </p:sp>
      <p:sp>
        <p:nvSpPr>
          <p:cNvPr id="109572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A37603-695F-4647-B22E-6D62A6E530AB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Разобраться с рисунком и формулами</a:t>
            </a:r>
          </a:p>
        </p:txBody>
      </p:sp>
      <p:sp>
        <p:nvSpPr>
          <p:cNvPr id="11059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BB11E5-83BF-4AC7-B50A-C5E3F8A3B68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Разобраться с рисунком и формулами</a:t>
            </a:r>
          </a:p>
        </p:txBody>
      </p:sp>
      <p:sp>
        <p:nvSpPr>
          <p:cNvPr id="10752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8AD3FD-84E7-44FC-94BC-B7BCEAE6689E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dirty="0" smtClean="0"/>
              <a:t>Разобраться с рисунком и формулами</a:t>
            </a:r>
          </a:p>
        </p:txBody>
      </p:sp>
      <p:sp>
        <p:nvSpPr>
          <p:cNvPr id="13824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DE4818-9CF6-4515-9B72-FDC66C5A2CF2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Разобраться с рисунком и формулами</a:t>
            </a:r>
          </a:p>
        </p:txBody>
      </p:sp>
      <p:sp>
        <p:nvSpPr>
          <p:cNvPr id="11162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8F6203-0BC0-419B-BF79-806D08DF037B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Разобраться с рисунком и формулами</a:t>
            </a:r>
          </a:p>
        </p:txBody>
      </p:sp>
      <p:sp>
        <p:nvSpPr>
          <p:cNvPr id="11264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C8D057-D756-4A26-8C0E-46E18C173FFD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3E62E-6F1D-4739-929E-0B513CAE11F8}" type="datetimeFigureOut">
              <a:rPr lang="ru-RU" smtClean="0"/>
              <a:pPr/>
              <a:t>21.11.2014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2B1D01-4AE6-4F94-AD44-FBA66CAA7B2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3E62E-6F1D-4739-929E-0B513CAE11F8}" type="datetimeFigureOut">
              <a:rPr lang="ru-RU" smtClean="0"/>
              <a:pPr/>
              <a:t>21.11.2014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2B1D01-4AE6-4F94-AD44-FBA66CAA7B2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3E62E-6F1D-4739-929E-0B513CAE11F8}" type="datetimeFigureOut">
              <a:rPr lang="ru-RU" smtClean="0"/>
              <a:pPr/>
              <a:t>21.11.2014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2B1D01-4AE6-4F94-AD44-FBA66CAA7B2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3E62E-6F1D-4739-929E-0B513CAE11F8}" type="datetimeFigureOut">
              <a:rPr lang="ru-RU" smtClean="0"/>
              <a:pPr/>
              <a:t>21.11.2014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2B1D01-4AE6-4F94-AD44-FBA66CAA7B2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3E62E-6F1D-4739-929E-0B513CAE11F8}" type="datetimeFigureOut">
              <a:rPr lang="ru-RU" smtClean="0"/>
              <a:pPr/>
              <a:t>21.11.2014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2B1D01-4AE6-4F94-AD44-FBA66CAA7B2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3E62E-6F1D-4739-929E-0B513CAE11F8}" type="datetimeFigureOut">
              <a:rPr lang="ru-RU" smtClean="0"/>
              <a:pPr/>
              <a:t>21.11.2014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2B1D01-4AE6-4F94-AD44-FBA66CAA7B2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3E62E-6F1D-4739-929E-0B513CAE11F8}" type="datetimeFigureOut">
              <a:rPr lang="ru-RU" smtClean="0"/>
              <a:pPr/>
              <a:t>21.11.2014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2B1D01-4AE6-4F94-AD44-FBA66CAA7B2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3E62E-6F1D-4739-929E-0B513CAE11F8}" type="datetimeFigureOut">
              <a:rPr lang="ru-RU" smtClean="0"/>
              <a:pPr/>
              <a:t>21.11.2014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2B1D01-4AE6-4F94-AD44-FBA66CAA7B2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3E62E-6F1D-4739-929E-0B513CAE11F8}" type="datetimeFigureOut">
              <a:rPr lang="ru-RU" smtClean="0"/>
              <a:pPr/>
              <a:t>21.11.2014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2B1D01-4AE6-4F94-AD44-FBA66CAA7B2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3E62E-6F1D-4739-929E-0B513CAE11F8}" type="datetimeFigureOut">
              <a:rPr lang="ru-RU" smtClean="0"/>
              <a:pPr/>
              <a:t>21.11.2014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2B1D01-4AE6-4F94-AD44-FBA66CAA7B2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3E62E-6F1D-4739-929E-0B513CAE11F8}" type="datetimeFigureOut">
              <a:rPr lang="ru-RU" smtClean="0"/>
              <a:pPr/>
              <a:t>21.11.2014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2B1D01-4AE6-4F94-AD44-FBA66CAA7B2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D23E62E-6F1D-4739-929E-0B513CAE11F8}" type="datetimeFigureOut">
              <a:rPr lang="ru-RU" smtClean="0"/>
              <a:pPr/>
              <a:t>21.11.2014</a:t>
            </a:fld>
            <a:endParaRPr lang="ru-RU" dirty="0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F2B1D01-4AE6-4F94-AD44-FBA66CAA7B2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22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21.png"/><Relationship Id="rId4" Type="http://schemas.openxmlformats.org/officeDocument/2006/relationships/diagramData" Target="../diagrams/data1.xml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6.jpeg"/><Relationship Id="rId5" Type="http://schemas.openxmlformats.org/officeDocument/2006/relationships/oleObject" Target="../embeddings/__________Microsoft_Office_Excel2.xls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__________Microsoft_Office_Excel1.xls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://yandex.by/images/search?source=wiz&amp;img_url=http://thumb18.shutterstock.com/thumb_small/349270/349270,1327955579,2/stock-vector-cold-warning-sign-93936688.jpg&amp;uinfo=sw-1455-sh-818-ww-1439-wh-712-pd-1.100000023841858-wp-16x9_1600x900&amp;_=1416551573863&amp;viewport=wide&amp;p=7&amp;text=%D0%98%D0%BE%D0%BD%D0%B8%D0%B7%D0%B8%D1%80%D1%83%D1%8E%D1%89%D0%B5%D0%B5%20%D0%B8%D0%B7%D0%BB%D1%83%D1%87%D0%B5%D0%BD%D0%B8%D0%B5%20-%D0%BA%D0%B0%D1%80%D1%82%D0%B8%D0%BD%D0%BA%D0%B8&amp;noreask=1&amp;pos=218&amp;rpt=simage&amp;lr=157&amp;pin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642918"/>
            <a:ext cx="7772400" cy="2714644"/>
          </a:xfrm>
        </p:spPr>
        <p:txBody>
          <a:bodyPr>
            <a:normAutofit/>
          </a:bodyPr>
          <a:lstStyle/>
          <a:p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«БЕЗОПАСНОСТЬ ЖИЗНЕДЕЯТЕЛЬНОСТИ ЧЕЛОВЕКА (БЖЧ)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2376" y="4071942"/>
            <a:ext cx="7772400" cy="200026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Кирвель Павел Иванович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lnSpc>
                <a:spcPct val="80000"/>
              </a:lnSpc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Кандидат географических наук, </a:t>
            </a:r>
          </a:p>
          <a:p>
            <a:pPr>
              <a:lnSpc>
                <a:spcPct val="80000"/>
              </a:lnSpc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доцент кафедры экологии БГУИР</a:t>
            </a:r>
          </a:p>
          <a:p>
            <a:pPr>
              <a:lnSpc>
                <a:spcPct val="80000"/>
              </a:lnSpc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(ауд. 610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корпуса)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E-mail: pavelkirviel@yandex.by</a:t>
            </a: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ru-RU" sz="2000" dirty="0" smtClean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571868" y="5857892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 descr="Проверьте себ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572272"/>
          </a:xfrm>
          <a:prstGeom prst="rect">
            <a:avLst/>
          </a:prstGeom>
          <a:noFill/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857620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  <p:pic>
        <p:nvPicPr>
          <p:cNvPr id="56322" name="Picture 2" descr="Все о машиностроении. Описание машин, деталей, станков и мно…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500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Содержимое 3" descr="Рисунок1.jpg"/>
          <p:cNvPicPr>
            <a:picLocks noGrp="1" noChangeAspect="1"/>
          </p:cNvPicPr>
          <p:nvPr>
            <p:ph idx="1"/>
          </p:nvPr>
        </p:nvPicPr>
        <p:blipFill>
          <a:blip r:embed="rId3">
            <a:lum bright="-68000"/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282" y="117693"/>
            <a:ext cx="878687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α-излучение</a:t>
            </a:r>
            <a:r>
              <a:rPr lang="ru-RU" sz="2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– это поток тяжелых положительно заряженных частиц, которые </a:t>
            </a:r>
            <a:r>
              <a:rPr lang="ru-RU" sz="2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вследствии</a:t>
            </a:r>
            <a:r>
              <a:rPr lang="ru-RU" sz="2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большой массы при взаимодействии с веществом быстро теряют свою энергию. </a:t>
            </a:r>
            <a:r>
              <a:rPr lang="ru-RU" sz="2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α-излучение </a:t>
            </a:r>
            <a:r>
              <a:rPr lang="ru-RU" sz="2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обладает большим ионизирующим действием. На 1 см своего пути </a:t>
            </a:r>
            <a:r>
              <a:rPr lang="ru-RU" sz="2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α-частицы </a:t>
            </a:r>
            <a:r>
              <a:rPr lang="ru-RU" sz="2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образуют десятки тысяч пар ионов, но проникающая способность их незначительная. В воздухе они распространяются на расстоянии до 10 см, а при облучении человека проникают в глубину поверхностного слоя кожи. В случае внешнего облучения для защиты от неблагоприятного воздействия </a:t>
            </a:r>
            <a:r>
              <a:rPr lang="ru-RU" sz="2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α-частиц </a:t>
            </a:r>
            <a:r>
              <a:rPr lang="ru-RU" sz="2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достаточно использовать обычную одежду или лист бумаги. Высокая ионизирующая способность </a:t>
            </a:r>
            <a:r>
              <a:rPr lang="ru-RU" sz="2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α-частиц </a:t>
            </a:r>
            <a:r>
              <a:rPr lang="ru-RU" sz="2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делает их очень опасными при попадании внутрь организма с пищей, водой, воздухом. В этом случае </a:t>
            </a:r>
            <a:r>
              <a:rPr lang="ru-RU" sz="2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α-частицы </a:t>
            </a:r>
            <a:r>
              <a:rPr lang="ru-RU" sz="2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оказывают высокий разрушительный эффект. Для защиты органов дыхания от </a:t>
            </a:r>
            <a:r>
              <a:rPr lang="ru-RU" sz="2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α-излучения </a:t>
            </a:r>
            <a:r>
              <a:rPr lang="ru-RU" sz="2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достаточно использовать ватно-марлевую повязку, </a:t>
            </a:r>
            <a:r>
              <a:rPr lang="ru-RU" sz="2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противопылевую</a:t>
            </a:r>
            <a:r>
              <a:rPr lang="ru-RU" sz="2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маску или любую подручную ткань, предварительно смочив водой.</a:t>
            </a:r>
            <a:endParaRPr lang="ru-RU" sz="2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  <p:pic>
        <p:nvPicPr>
          <p:cNvPr id="4" name="Содержимое 3" descr="Рисунок1.jpg"/>
          <p:cNvPicPr>
            <a:picLocks noChangeAspect="1"/>
          </p:cNvPicPr>
          <p:nvPr/>
        </p:nvPicPr>
        <p:blipFill>
          <a:blip r:embed="rId2">
            <a:lum bright="-6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285688" y="214290"/>
            <a:ext cx="8715468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β-излучение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– это поток электронов или протонов, которые испускаются при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радиактивном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распаде.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Ионизирующее действие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β-излучения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значительно ниже, чем у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α-излучения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но проникающая способность гораздо выше, в воздухе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β-излучение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распространяется на 3 м и больше, в воде и биологической </a:t>
            </a:r>
            <a:r>
              <a:rPr kumimoji="0" lang="ru-RU" sz="2400" b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ткани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до 2 см. Зимняя одежда защищает тело человека от внешнего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β-излучения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На открытых поверхностях кожи при попадании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β-частиц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могут образоваться радиационные ожоги различной степени тяжести, а при попадании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β-частиц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 хрусталик глаза развивается лучевая катаракта.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Для защиты органов дыхания от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β-излучения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персоналом используется респиратор или противогаз. Для защиты кожи рук тем же персоналом используются резиновые или прорезиненные перчатки. При поступлении источника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β-излучения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внутрь организма происходит внутреннее облучение, которое приводит к тяжелому лучевому поражения организма.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57620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3" descr="Рисунок1.jpg"/>
          <p:cNvPicPr>
            <a:picLocks noChangeAspect="1"/>
          </p:cNvPicPr>
          <p:nvPr/>
        </p:nvPicPr>
        <p:blipFill>
          <a:blip r:embed="rId2">
            <a:lum bright="-6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92905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  <p:sp>
        <p:nvSpPr>
          <p:cNvPr id="52225" name="Rectangle 1"/>
          <p:cNvSpPr>
            <a:spLocks noChangeArrowheads="1"/>
          </p:cNvSpPr>
          <p:nvPr/>
        </p:nvSpPr>
        <p:spPr bwMode="auto">
          <a:xfrm>
            <a:off x="214282" y="357166"/>
            <a:ext cx="8786874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Нейтронное облучение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– представляет собой нейтральное не несущие электрического заряда частицы. Нейтронное излучение непосредственно взаимодействует с ядрами атомов и вызывает ядерную реакцию. Оно обладает большой проникающей способность, которая в воздухе может составлять 1 000 м. Нейтроны глубоко проникают в организм человека.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Отличительной особенностью нейтронного излучения является их способность превращать атомы стабильных элементов в их радиоактивные изотопы. Это называется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наведенной радиоактивностью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Для защиты от нейтронного облучения используется специализированное убежище или укрытия, построенные из бетона и свинца.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Содержимое 3" descr="Рисунок1.jpg"/>
          <p:cNvPicPr>
            <a:picLocks noChangeAspect="1"/>
          </p:cNvPicPr>
          <p:nvPr/>
        </p:nvPicPr>
        <p:blipFill>
          <a:blip r:embed="rId2">
            <a:lum bright="-6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92905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  <p:sp>
        <p:nvSpPr>
          <p:cNvPr id="104449" name="Rectangle 1"/>
          <p:cNvSpPr>
            <a:spLocks noChangeArrowheads="1"/>
          </p:cNvSpPr>
          <p:nvPr/>
        </p:nvSpPr>
        <p:spPr bwMode="auto">
          <a:xfrm>
            <a:off x="357158" y="285728"/>
            <a:ext cx="850112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Гамма излучение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представляет собой коротковолновое электромагнитное излучение, которое испускается при ядерных превращениях. По свой природе гамма излучение аналогично световому, ультрафиолетовому, рентгеновскому, оно обладает большой проникающей способностью. В воздухе распространяется на расстоянии 100м и более. Может проходить через свинцовую пластину, толщиной в несколько см, и полностью проходит через тело человека. Основную опасность гамма излучение представляет как источник внешнего облучения организма. Для защиты от гамма излучения используют специализированное укрытие, убежище, персонал использует экраны из свинца, бетона.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Содержимое 3" descr="Рисунок1.jpg"/>
          <p:cNvPicPr>
            <a:picLocks noGrp="1" noChangeAspect="1"/>
          </p:cNvPicPr>
          <p:nvPr>
            <p:ph idx="1"/>
          </p:nvPr>
        </p:nvPicPr>
        <p:blipFill>
          <a:blip r:embed="rId2">
            <a:lum bright="-68000"/>
          </a:blip>
          <a:stretch>
            <a:fillRect/>
          </a:stretch>
        </p:blipFill>
        <p:spPr>
          <a:xfrm>
            <a:off x="0" y="0"/>
            <a:ext cx="9144001" cy="6858000"/>
          </a:xfrm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42844" y="6357958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0" y="0"/>
            <a:ext cx="9144000" cy="642918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Излучение ядер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" name="Содержимое 2"/>
          <p:cNvSpPr txBox="1">
            <a:spLocks/>
          </p:cNvSpPr>
          <p:nvPr/>
        </p:nvSpPr>
        <p:spPr>
          <a:xfrm>
            <a:off x="0" y="571500"/>
            <a:ext cx="6929438" cy="1500188"/>
          </a:xfrm>
          <a:prstGeom prst="rect">
            <a:avLst/>
          </a:prstGeom>
        </p:spPr>
        <p:txBody>
          <a:bodyPr vert="horz" lIns="182880" tIns="91440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Альфа-излучение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поток положительно заряженных ядер гелия, распространяющийся со скоростью 10</a:t>
            </a:r>
            <a:r>
              <a:rPr kumimoji="0" lang="ru-RU" sz="2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7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м/с, имеющий малую проникающую способность (поглощается алюминиевой пластиной толщиной 0,05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мм ). Альфа распад наблюдается только у тяжёлых ядер (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&gt;200;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&gt;82).</a:t>
            </a:r>
          </a:p>
        </p:txBody>
      </p:sp>
      <p:pic>
        <p:nvPicPr>
          <p:cNvPr id="16" name="Picture 2" descr="http://proeco.visti.net/naturalist/images/bymag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38" y="500042"/>
            <a:ext cx="2214562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1928802"/>
            <a:ext cx="2928938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Прямоугольник 29"/>
          <p:cNvSpPr>
            <a:spLocks noChangeArrowheads="1"/>
          </p:cNvSpPr>
          <p:nvPr/>
        </p:nvSpPr>
        <p:spPr bwMode="auto">
          <a:xfrm>
            <a:off x="0" y="2500306"/>
            <a:ext cx="6929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000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Бета-излученние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бывает электронное и позитронное:</a:t>
            </a:r>
          </a:p>
        </p:txBody>
      </p:sp>
      <p:sp>
        <p:nvSpPr>
          <p:cNvPr id="19" name="Прямоугольник 36"/>
          <p:cNvSpPr>
            <a:spLocks noChangeArrowheads="1"/>
          </p:cNvSpPr>
          <p:nvPr/>
        </p:nvSpPr>
        <p:spPr bwMode="auto">
          <a:xfrm>
            <a:off x="214282" y="2928934"/>
            <a:ext cx="3429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Электронное бета-излучение</a:t>
            </a:r>
          </a:p>
        </p:txBody>
      </p:sp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282" y="3357562"/>
            <a:ext cx="306705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Прямоугольник 30"/>
          <p:cNvSpPr>
            <a:spLocks noChangeArrowheads="1"/>
          </p:cNvSpPr>
          <p:nvPr/>
        </p:nvSpPr>
        <p:spPr bwMode="auto">
          <a:xfrm>
            <a:off x="357158" y="4000504"/>
            <a:ext cx="3357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 электронное антинейтрино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rot="10800000" flipV="1">
            <a:off x="3571868" y="2928934"/>
            <a:ext cx="1588" cy="116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37"/>
          <p:cNvSpPr>
            <a:spLocks noChangeArrowheads="1"/>
          </p:cNvSpPr>
          <p:nvPr/>
        </p:nvSpPr>
        <p:spPr bwMode="auto">
          <a:xfrm>
            <a:off x="3571868" y="2928934"/>
            <a:ext cx="3429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Позитронное бета-излучение</a:t>
            </a:r>
          </a:p>
        </p:txBody>
      </p:sp>
      <p:pic>
        <p:nvPicPr>
          <p:cNvPr id="24" name="Picture 1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68" y="3286124"/>
            <a:ext cx="32861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0839"/>
          <a:stretch>
            <a:fillRect/>
          </a:stretch>
        </p:blipFill>
        <p:spPr bwMode="auto">
          <a:xfrm>
            <a:off x="142844" y="4000504"/>
            <a:ext cx="280988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1304" t="14156"/>
          <a:stretch>
            <a:fillRect/>
          </a:stretch>
        </p:blipFill>
        <p:spPr bwMode="auto">
          <a:xfrm>
            <a:off x="3714744" y="4000504"/>
            <a:ext cx="2857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Прямоугольник 33"/>
          <p:cNvSpPr>
            <a:spLocks noChangeArrowheads="1"/>
          </p:cNvSpPr>
          <p:nvPr/>
        </p:nvSpPr>
        <p:spPr bwMode="auto">
          <a:xfrm>
            <a:off x="4000496" y="4000504"/>
            <a:ext cx="3071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 электронное нейтрино</a:t>
            </a:r>
          </a:p>
        </p:txBody>
      </p:sp>
      <p:pic>
        <p:nvPicPr>
          <p:cNvPr id="28" name="Picture 4" descr="http://proeco.visti.net/naturalist/images/odejda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929438" y="2643188"/>
            <a:ext cx="2214562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Прямоугольник 110"/>
          <p:cNvSpPr>
            <a:spLocks noChangeArrowheads="1"/>
          </p:cNvSpPr>
          <p:nvPr/>
        </p:nvSpPr>
        <p:spPr bwMode="auto">
          <a:xfrm>
            <a:off x="214282" y="4857760"/>
            <a:ext cx="6858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Гамма-излучение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ядер состоит из самопроизвольного испускания </a:t>
            </a:r>
            <a:r>
              <a:rPr lang="ru-RU" sz="200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гамма-квантов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. Этот процесс происходит без изменения 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и поэтому гамма-излучение не является самостоятельным типом радиоактивности.</a:t>
            </a:r>
          </a:p>
        </p:txBody>
      </p:sp>
      <p:pic>
        <p:nvPicPr>
          <p:cNvPr id="30" name="Picture 6" descr="http://proeco.visti.net/naturalist/images/sten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929438" y="4835525"/>
            <a:ext cx="2214562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Содержимое 3" descr="Рисунок1.jpg"/>
          <p:cNvPicPr>
            <a:picLocks noChangeAspect="1"/>
          </p:cNvPicPr>
          <p:nvPr/>
        </p:nvPicPr>
        <p:blipFill>
          <a:blip r:embed="rId3">
            <a:lum bright="-68000"/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2918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Взаимодействие </a:t>
            </a:r>
            <a:r>
              <a:rPr lang="ru-RU" sz="3200" dirty="0" err="1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альфа-излучения</a:t>
            </a:r>
            <a:r>
              <a:rPr lang="ru-RU" sz="320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 с веществом</a:t>
            </a:r>
            <a:endParaRPr lang="ru-RU" sz="3200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5" name="Содержимое 2"/>
          <p:cNvSpPr>
            <a:spLocks noGrp="1"/>
          </p:cNvSpPr>
          <p:nvPr>
            <p:ph idx="1"/>
          </p:nvPr>
        </p:nvSpPr>
        <p:spPr>
          <a:xfrm>
            <a:off x="0" y="571500"/>
            <a:ext cx="9144000" cy="2214563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spcBef>
                <a:spcPct val="0"/>
              </a:spcBef>
            </a:pPr>
            <a:r>
              <a:rPr lang="ru-RU" sz="2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Проходя через вещество альфа-частицы, могут взаимодействовать как с электронами, так и с ядрами атомов. Упругое рассеивание альфа-частиц на ядрах атомов маловероятно. При неупругом взаимодействии альфа-частицы с электроном скорость альфа-частицы уменьшается, и атом переходит в возбуждённое состояние за счёт перехода электронов на соседнюю орбиту или в случае если он покидает атом. При этом потери энергии на единицу пути определяются:</a:t>
            </a:r>
          </a:p>
        </p:txBody>
      </p:sp>
      <p:pic>
        <p:nvPicPr>
          <p:cNvPr id="23556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5" y="3071813"/>
            <a:ext cx="4429125" cy="14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813" y="4786313"/>
            <a:ext cx="4746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Содержимое 2"/>
          <p:cNvSpPr txBox="1">
            <a:spLocks/>
          </p:cNvSpPr>
          <p:nvPr/>
        </p:nvSpPr>
        <p:spPr bwMode="auto">
          <a:xfrm>
            <a:off x="1357313" y="4857750"/>
            <a:ext cx="778668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Font typeface="Arial" pitchFamily="34" charset="0"/>
              <a:buNone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 заряд альфа-частицы;</a:t>
            </a:r>
          </a:p>
        </p:txBody>
      </p:sp>
      <p:sp>
        <p:nvSpPr>
          <p:cNvPr id="23559" name="Содержимое 2"/>
          <p:cNvSpPr txBox="1">
            <a:spLocks/>
          </p:cNvSpPr>
          <p:nvPr/>
        </p:nvSpPr>
        <p:spPr bwMode="auto">
          <a:xfrm>
            <a:off x="0" y="4857750"/>
            <a:ext cx="128587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Font typeface="Arial" pitchFamily="34" charset="0"/>
              <a:buNone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Где</a:t>
            </a:r>
          </a:p>
        </p:txBody>
      </p:sp>
      <p:pic>
        <p:nvPicPr>
          <p:cNvPr id="23560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8281" t="16576" r="9750" b="54420"/>
          <a:stretch>
            <a:fillRect/>
          </a:stretch>
        </p:blipFill>
        <p:spPr bwMode="auto">
          <a:xfrm>
            <a:off x="785813" y="5429250"/>
            <a:ext cx="428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1" name="Содержимое 2"/>
          <p:cNvSpPr txBox="1">
            <a:spLocks/>
          </p:cNvSpPr>
          <p:nvPr/>
        </p:nvSpPr>
        <p:spPr bwMode="auto">
          <a:xfrm>
            <a:off x="1285875" y="5286375"/>
            <a:ext cx="78581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Font typeface="Arial" pitchFamily="34" charset="0"/>
              <a:buNone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 концентрация электронов;</a:t>
            </a:r>
          </a:p>
        </p:txBody>
      </p:sp>
      <p:pic>
        <p:nvPicPr>
          <p:cNvPr id="23562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813" y="5715000"/>
            <a:ext cx="60642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3" name="Содержимое 2"/>
          <p:cNvSpPr txBox="1">
            <a:spLocks/>
          </p:cNvSpPr>
          <p:nvPr/>
        </p:nvSpPr>
        <p:spPr bwMode="auto">
          <a:xfrm>
            <a:off x="1285875" y="5786438"/>
            <a:ext cx="78581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Font typeface="Arial" pitchFamily="34" charset="0"/>
              <a:buNone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 Скорость альфа-частицы.</a:t>
            </a:r>
          </a:p>
        </p:txBody>
      </p:sp>
      <p:pic>
        <p:nvPicPr>
          <p:cNvPr id="23564" name="Picture 2" descr="http://proeco.visti.net/naturalist/images/bymaga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68850" y="2643188"/>
            <a:ext cx="4184650" cy="379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42844" y="6357958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Содержимое 3" descr="Рисунок1.jpg"/>
          <p:cNvPicPr>
            <a:picLocks noChangeAspect="1"/>
          </p:cNvPicPr>
          <p:nvPr/>
        </p:nvPicPr>
        <p:blipFill>
          <a:blip r:embed="rId3">
            <a:lum bright="-6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32" name="Схема 31"/>
          <p:cNvGraphicFramePr/>
          <p:nvPr/>
        </p:nvGraphicFramePr>
        <p:xfrm>
          <a:off x="0" y="785794"/>
          <a:ext cx="5643570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2918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Взаимодействие </a:t>
            </a:r>
            <a:r>
              <a:rPr lang="ru-RU" sz="3200" dirty="0" err="1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бетта-излучения</a:t>
            </a:r>
            <a:r>
              <a:rPr lang="ru-RU" sz="320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 с веществом</a:t>
            </a:r>
            <a:endParaRPr lang="ru-RU" sz="3200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0" name="Содержимое 2"/>
          <p:cNvSpPr>
            <a:spLocks noGrp="1"/>
          </p:cNvSpPr>
          <p:nvPr>
            <p:ph idx="1"/>
          </p:nvPr>
        </p:nvSpPr>
        <p:spPr>
          <a:xfrm>
            <a:off x="0" y="5286375"/>
            <a:ext cx="9144000" cy="1571625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/>
            <a:r>
              <a:rPr lang="ru-RU" sz="2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При прохождении бета-частицы вблизи атомных ядер под действием кулоновской силы, пропорциональной заряду ядра, частица отклоняется от первоначального направления и получает большие ускорения, в результате чего излучаются электромагнитные волны, интенсивность которых пропорциональна квадрату ускорения.</a:t>
            </a:r>
          </a:p>
        </p:txBody>
      </p:sp>
      <p:sp>
        <p:nvSpPr>
          <p:cNvPr id="24581" name="Rectangle 83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5" name="Rectangle 1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6" name="Rectangle 2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7" name="Rectangle 27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8" name="Rectangle 3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9" name="Rectangle 8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91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92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93" name="Rectangle 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94" name="Rectangle 8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95" name="Rectangle 1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96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97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98" name="Содержимое 2"/>
          <p:cNvSpPr txBox="1">
            <a:spLocks/>
          </p:cNvSpPr>
          <p:nvPr/>
        </p:nvSpPr>
        <p:spPr bwMode="auto">
          <a:xfrm>
            <a:off x="4929188" y="1857375"/>
            <a:ext cx="4214812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Font typeface="Arial" pitchFamily="34" charset="0"/>
              <a:buNone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Где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энергия бета-частицы;</a:t>
            </a:r>
          </a:p>
          <a:p>
            <a:pPr algn="just">
              <a:buFont typeface="Arial" pitchFamily="34" charset="0"/>
              <a:buNone/>
            </a:pP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 масса бета-частицы</a:t>
            </a:r>
          </a:p>
        </p:txBody>
      </p:sp>
      <p:sp>
        <p:nvSpPr>
          <p:cNvPr id="24599" name="Rectangle 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00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01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602" name="Picture 3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57838" y="1825625"/>
            <a:ext cx="371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03" name="Rectangle 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604" name="Picture 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72113" y="2143125"/>
            <a:ext cx="4572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05" name="Rectangle 8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06" name="Содержимое 2"/>
          <p:cNvSpPr txBox="1">
            <a:spLocks/>
          </p:cNvSpPr>
          <p:nvPr/>
        </p:nvSpPr>
        <p:spPr bwMode="auto">
          <a:xfrm>
            <a:off x="5214938" y="3929063"/>
            <a:ext cx="39290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defTabSz="631825">
              <a:buFont typeface="Arial" pitchFamily="34" charset="0"/>
              <a:buNone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Где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 заряд бета-частицы;</a:t>
            </a:r>
          </a:p>
          <a:p>
            <a:pPr algn="just" defTabSz="631825">
              <a:buFont typeface="Arial" pitchFamily="34" charset="0"/>
              <a:buNone/>
            </a:pP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 концентрация электронов;</a:t>
            </a:r>
          </a:p>
          <a:p>
            <a:pPr algn="just" defTabSz="631825">
              <a:buFont typeface="Arial" pitchFamily="34" charset="0"/>
              <a:buNone/>
            </a:pP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 скорость бета-частиц.</a:t>
            </a:r>
          </a:p>
        </p:txBody>
      </p:sp>
      <p:sp>
        <p:nvSpPr>
          <p:cNvPr id="24607" name="Rectangle 10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608" name="Picture 9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3929063"/>
            <a:ext cx="30956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09" name="Rectangle 1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610" name="Picture 11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43563" y="4214813"/>
            <a:ext cx="28575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11" name="Rectangle 14"/>
          <p:cNvSpPr>
            <a:spLocks noChangeArrowheads="1"/>
          </p:cNvSpPr>
          <p:nvPr/>
        </p:nvSpPr>
        <p:spPr bwMode="auto">
          <a:xfrm>
            <a:off x="928662" y="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612" name="Picture 13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43563" y="4578350"/>
            <a:ext cx="2857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4614" name="Rectangle 3"/>
          <p:cNvSpPr>
            <a:spLocks noChangeArrowheads="1"/>
          </p:cNvSpPr>
          <p:nvPr/>
        </p:nvSpPr>
        <p:spPr bwMode="auto">
          <a:xfrm>
            <a:off x="0" y="2409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46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24617" name="Picture 3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00750" y="857250"/>
            <a:ext cx="1927225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24619" name="Picture 5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86438" y="3000375"/>
            <a:ext cx="2786062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Содержимое 3" descr="Рисунок1.jpg"/>
          <p:cNvPicPr>
            <a:picLocks noChangeAspect="1"/>
          </p:cNvPicPr>
          <p:nvPr/>
        </p:nvPicPr>
        <p:blipFill>
          <a:blip r:embed="rId3">
            <a:lum bright="-6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24" y="0"/>
            <a:ext cx="4714876" cy="1000108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Взаимодействие гамма-излучения с веществом</a:t>
            </a:r>
            <a:endParaRPr lang="ru-RU" sz="3200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Содержимое 2"/>
          <p:cNvSpPr>
            <a:spLocks noGrp="1"/>
          </p:cNvSpPr>
          <p:nvPr>
            <p:ph idx="1"/>
          </p:nvPr>
        </p:nvSpPr>
        <p:spPr>
          <a:xfrm>
            <a:off x="4429125" y="1000125"/>
            <a:ext cx="4643438" cy="2714625"/>
          </a:xfrm>
        </p:spPr>
        <p:txBody>
          <a:bodyPr>
            <a:normAutofit lnSpcReduction="10000"/>
          </a:bodyPr>
          <a:lstStyle/>
          <a:p>
            <a:pPr marL="0" indent="0" eaLnBrk="1" hangingPunct="1"/>
            <a:r>
              <a:rPr lang="ru-RU" sz="2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При прохождении через вещество гамма-излучения проявляются как волновые, так и корпускулярные свойства. При прохождении гамма-излучения через вещество в результате взаимодействия с электронами и атомами интенсивность пучка уменьшается по экспоненциальному закону:</a:t>
            </a:r>
          </a:p>
        </p:txBody>
      </p:sp>
      <p:pic>
        <p:nvPicPr>
          <p:cNvPr id="25604" name="Picture 1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2063" y="4071938"/>
            <a:ext cx="31432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Содержимое 2"/>
          <p:cNvSpPr txBox="1">
            <a:spLocks/>
          </p:cNvSpPr>
          <p:nvPr/>
        </p:nvSpPr>
        <p:spPr>
          <a:xfrm>
            <a:off x="5357813" y="5000625"/>
            <a:ext cx="3786187" cy="1857375"/>
          </a:xfrm>
          <a:prstGeom prst="rect">
            <a:avLst/>
          </a:prstGeom>
        </p:spPr>
        <p:txBody>
          <a:bodyPr/>
          <a:lstStyle/>
          <a:p>
            <a:pPr marL="1076325" indent="-107632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901700" algn="l"/>
              </a:tabLst>
              <a:defRPr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где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  коэффициент линейного ослабления;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 толщина вещества.</a:t>
            </a:r>
          </a:p>
        </p:txBody>
      </p:sp>
      <p:pic>
        <p:nvPicPr>
          <p:cNvPr id="25606" name="Picture 1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9546" t="13786" r="10704" b="46577"/>
          <a:stretch>
            <a:fillRect/>
          </a:stretch>
        </p:blipFill>
        <p:spPr bwMode="auto">
          <a:xfrm>
            <a:off x="5929313" y="5143500"/>
            <a:ext cx="2365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1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9481" t="11775" b="52901"/>
          <a:stretch>
            <a:fillRect/>
          </a:stretch>
        </p:blipFill>
        <p:spPr bwMode="auto">
          <a:xfrm>
            <a:off x="5951538" y="57150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5" cstate="print"/>
          <a:srcRect l="-1787" t="-1109" r="-1786" b="-962"/>
          <a:stretch>
            <a:fillRect/>
          </a:stretch>
        </p:blipFill>
        <p:spPr bwMode="auto">
          <a:xfrm>
            <a:off x="79186" y="0"/>
            <a:ext cx="4323522" cy="6858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429124" y="6072206"/>
            <a:ext cx="4714876" cy="6463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endParaRPr lang="ru-RU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ru-RU" dirty="0" smtClean="0">
                <a:solidFill>
                  <a:srgbClr val="000000"/>
                </a:solidFill>
              </a:rPr>
              <a:t>преп</a:t>
            </a:r>
            <a:r>
              <a:rPr lang="ru-RU" dirty="0">
                <a:solidFill>
                  <a:srgbClr val="000000"/>
                </a:solidFill>
              </a:rPr>
              <a:t>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Рисунок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1708" y="0"/>
            <a:ext cx="9245708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1142984"/>
            <a:ext cx="8929718" cy="2714644"/>
          </a:xfrm>
        </p:spPr>
        <p:txBody>
          <a:bodyPr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4800" dirty="0" smtClean="0">
                <a:ln w="11430"/>
                <a:solidFill>
                  <a:srgbClr val="FF0D0D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«Защита населения и хозяйственных объектов в чрезвычайных ситуациях. Радиационная безопасность»</a:t>
            </a:r>
            <a:endParaRPr lang="ru-RU" sz="4800" dirty="0">
              <a:ln w="11430"/>
              <a:solidFill>
                <a:srgbClr val="FF0D0D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065588" y="6357958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Содержимое 3" descr="Рисунок1.jpg"/>
          <p:cNvPicPr>
            <a:picLocks noChangeAspect="1"/>
          </p:cNvPicPr>
          <p:nvPr/>
        </p:nvPicPr>
        <p:blipFill>
          <a:blip r:embed="rId2">
            <a:lum bright="-6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8545" name="Rectangle 1"/>
          <p:cNvSpPr>
            <a:spLocks noChangeArrowheads="1"/>
          </p:cNvSpPr>
          <p:nvPr/>
        </p:nvSpPr>
        <p:spPr bwMode="auto">
          <a:xfrm>
            <a:off x="0" y="0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Доза облучения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– это часть энергии радиационного излучения, которая расходуется на ионизацию и возбуждение атомов и молекул любого облученного объекта.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Поглощенная доза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– это количество энергии, переданной излучением веществу в пересчете на единицу массы. Измеряется в Греях (Гр) и радах (рад).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235743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Экспозиционная доза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(1-я доза, которую можно измерить прибором) – используется для характеристики воздействия гамма и рентгеновского излучения на окружающую среду, измеряется в рентгенах (Р) и кулонах на кг; измеряется дозиметром.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Эквивалентная доза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– она учитывает особенности повреждающего действия излучений на организм человека. 1 единица измерения –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Зиверт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(Зв) и бэр.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Эффективная доза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– она является мерой риска возникновения отдаленных последствий облучения всего человека или отдельных его органов с учетом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радиочувствительности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Измеряется в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Зивертах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и бэрах.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Содержимое 3" descr="Рисунок1.jpg"/>
          <p:cNvPicPr>
            <a:picLocks noChangeAspect="1"/>
          </p:cNvPicPr>
          <p:nvPr/>
        </p:nvPicPr>
        <p:blipFill>
          <a:blip r:embed="rId3">
            <a:lum bright="-68000"/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2918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Дозиметрические величины</a:t>
            </a:r>
            <a:endParaRPr lang="ru-RU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Содержимое 2"/>
          <p:cNvSpPr>
            <a:spLocks noGrp="1"/>
          </p:cNvSpPr>
          <p:nvPr>
            <p:ph idx="1"/>
          </p:nvPr>
        </p:nvSpPr>
        <p:spPr>
          <a:xfrm>
            <a:off x="0" y="571500"/>
            <a:ext cx="5715000" cy="928688"/>
          </a:xfrm>
        </p:spPr>
        <p:txBody>
          <a:bodyPr>
            <a:normAutofit fontScale="92500"/>
          </a:bodyPr>
          <a:lstStyle/>
          <a:p>
            <a:pPr marL="0" indent="0" eaLnBrk="1" hangingPunct="1">
              <a:spcBef>
                <a:spcPct val="0"/>
              </a:spcBef>
            </a:pPr>
            <a:r>
              <a:rPr lang="ru-RU" sz="18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Поглощённая доза</a:t>
            </a:r>
            <a:r>
              <a:rPr lang="ru-RU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 – количество энергии, поглощённой единицей массы. В СИ единица измерения Грей, внесистемная единица Рад: </a:t>
            </a:r>
            <a:r>
              <a:rPr lang="ru-RU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1Рад = 10</a:t>
            </a:r>
            <a:r>
              <a:rPr lang="ru-RU" sz="1800" baseline="30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ru-RU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Гр</a:t>
            </a:r>
          </a:p>
        </p:txBody>
      </p:sp>
      <p:pic>
        <p:nvPicPr>
          <p:cNvPr id="22532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43563" y="669925"/>
            <a:ext cx="34290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Содержимое 2"/>
          <p:cNvSpPr txBox="1">
            <a:spLocks/>
          </p:cNvSpPr>
          <p:nvPr/>
        </p:nvSpPr>
        <p:spPr bwMode="auto">
          <a:xfrm>
            <a:off x="0" y="1428750"/>
            <a:ext cx="5286375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Font typeface="Arial" pitchFamily="34" charset="0"/>
              <a:buNone/>
            </a:pPr>
            <a:r>
              <a:rPr lang="ru-RU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Мощность поглощенной дозы</a:t>
            </a: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– </a:t>
            </a:r>
            <a:r>
              <a:rPr lang="ru-RU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количество энергии, поглощённое за единицу времени.</a:t>
            </a:r>
          </a:p>
        </p:txBody>
      </p:sp>
      <p:pic>
        <p:nvPicPr>
          <p:cNvPr id="22534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43563" y="1489075"/>
            <a:ext cx="2357437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5" name="Содержимое 2"/>
          <p:cNvSpPr txBox="1">
            <a:spLocks/>
          </p:cNvSpPr>
          <p:nvPr/>
        </p:nvSpPr>
        <p:spPr bwMode="auto">
          <a:xfrm>
            <a:off x="0" y="2214563"/>
            <a:ext cx="5286375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ru-RU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Эквивалентная доза </a:t>
            </a:r>
            <a:r>
              <a:rPr lang="ru-RU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отличается от поглощённой тем, что она учитывается особенности радиационного эффекта в биологической ткани за счёт коэффициента качества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22536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6375" y="2605088"/>
            <a:ext cx="1285875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0318" t="-2063"/>
          <a:stretch>
            <a:fillRect/>
          </a:stretch>
        </p:blipFill>
        <p:spPr bwMode="auto">
          <a:xfrm>
            <a:off x="2857500" y="3071813"/>
            <a:ext cx="17938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6691313" y="2179638"/>
          <a:ext cx="2452694" cy="1341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24066"/>
                <a:gridCol w="428628"/>
              </a:tblGrid>
              <a:tr h="30278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Вид</a:t>
                      </a:r>
                      <a:r>
                        <a:rPr lang="ru-RU" sz="1600" baseline="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излучения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</a:tr>
              <a:tr h="30278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Гамма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</a:tr>
              <a:tr h="30278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Бета, электроны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</a:tr>
              <a:tr h="306106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Альфа (</a:t>
                      </a:r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E=10</a:t>
                      </a:r>
                      <a:r>
                        <a:rPr lang="ru-RU" sz="1600" dirty="0" err="1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мЭв</a:t>
                      </a:r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</a:tr>
            </a:tbl>
          </a:graphicData>
        </a:graphic>
      </p:graphicFrame>
      <p:pic>
        <p:nvPicPr>
          <p:cNvPr id="22555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0318" t="-2063"/>
          <a:stretch>
            <a:fillRect/>
          </a:stretch>
        </p:blipFill>
        <p:spPr bwMode="auto">
          <a:xfrm>
            <a:off x="8821738" y="2214563"/>
            <a:ext cx="1793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56" name="Прямоугольник 43"/>
          <p:cNvSpPr>
            <a:spLocks noChangeArrowheads="1"/>
          </p:cNvSpPr>
          <p:nvPr/>
        </p:nvSpPr>
        <p:spPr bwMode="auto">
          <a:xfrm>
            <a:off x="0" y="3571875"/>
            <a:ext cx="4071938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Эффективная эквивалентная доза</a:t>
            </a:r>
            <a:r>
              <a:rPr lang="ru-RU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учитывает влияние ионизирующего излучения на отдельные органы человека за счёт взвешивающегося коэффициента </a:t>
            </a:r>
          </a:p>
        </p:txBody>
      </p:sp>
      <p:pic>
        <p:nvPicPr>
          <p:cNvPr id="22557" name="Picture 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5" y="3857625"/>
            <a:ext cx="1557338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8" name="Picture 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2968" t="44701" r="5495" b="39632"/>
          <a:stretch>
            <a:fillRect/>
          </a:stretch>
        </p:blipFill>
        <p:spPr bwMode="auto">
          <a:xfrm>
            <a:off x="1571625" y="4786313"/>
            <a:ext cx="2143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8" name="Таблица 47"/>
          <p:cNvGraphicFramePr>
            <a:graphicFrameLocks noGrp="1"/>
          </p:cNvGraphicFramePr>
          <p:nvPr/>
        </p:nvGraphicFramePr>
        <p:xfrm>
          <a:off x="6215063" y="3571875"/>
          <a:ext cx="2928926" cy="16764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328147"/>
                <a:gridCol w="600779"/>
              </a:tblGrid>
              <a:tr h="30278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Органы</a:t>
                      </a:r>
                      <a:r>
                        <a:rPr lang="ru-RU" sz="1600" baseline="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человека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0278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Половые железы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0278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Костный мозг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0,12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06106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Щитовидная железа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0,03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06106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Костная ткань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0,03</a:t>
                      </a:r>
                      <a:endParaRPr lang="ru-RU" sz="1600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sp>
        <p:nvSpPr>
          <p:cNvPr id="22579" name="Прямоугольник 48"/>
          <p:cNvSpPr>
            <a:spLocks noChangeArrowheads="1"/>
          </p:cNvSpPr>
          <p:nvPr/>
        </p:nvSpPr>
        <p:spPr bwMode="auto">
          <a:xfrm>
            <a:off x="0" y="5143500"/>
            <a:ext cx="5214938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Экспозиционная доза </a:t>
            </a:r>
            <a:r>
              <a:rPr lang="ru-RU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определяет ионизационную способность фотонного излучения в воздухе и равна отношению суммарного заряда всех ионов одного знака возникающих в воздухе при полном торможении электронов и позитронов к массе воздуха в этом объёме.</a:t>
            </a:r>
          </a:p>
        </p:txBody>
      </p:sp>
      <p:pic>
        <p:nvPicPr>
          <p:cNvPr id="22580" name="Picture 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2968" t="44701" r="5495" b="39632"/>
          <a:stretch>
            <a:fillRect/>
          </a:stretch>
        </p:blipFill>
        <p:spPr bwMode="auto">
          <a:xfrm>
            <a:off x="8715375" y="3643313"/>
            <a:ext cx="2143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81" name="Picture 1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5" y="5357813"/>
            <a:ext cx="406558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82" name="Прямоугольник 36"/>
          <p:cNvSpPr>
            <a:spLocks noChangeArrowheads="1"/>
          </p:cNvSpPr>
          <p:nvPr/>
        </p:nvSpPr>
        <p:spPr bwMode="auto">
          <a:xfrm>
            <a:off x="4929188" y="5929313"/>
            <a:ext cx="4000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 i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Мощность экспозиционной дозы:</a:t>
            </a:r>
            <a:endParaRPr lang="ru-RU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83" name="Picture 3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2063" y="6243638"/>
            <a:ext cx="3286125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Содержимое 3" descr="Рисунок1.jpg"/>
          <p:cNvPicPr>
            <a:picLocks noChangeAspect="1"/>
          </p:cNvPicPr>
          <p:nvPr/>
        </p:nvPicPr>
        <p:blipFill>
          <a:blip r:embed="rId4">
            <a:lum bright="-68000"/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2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Внутреннее облучение</a:t>
            </a:r>
            <a:endParaRPr lang="ru-RU" sz="3200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0" y="714375"/>
            <a:ext cx="3786188" cy="19383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Внутреннее облучение человека создаётся радионуклидами, попадающими с: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воздухом;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пищей;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водой.</a:t>
            </a:r>
          </a:p>
        </p:txBody>
      </p:sp>
      <p:graphicFrame>
        <p:nvGraphicFramePr>
          <p:cNvPr id="40" name="Таблица 39"/>
          <p:cNvGraphicFramePr>
            <a:graphicFrameLocks noGrp="1"/>
          </p:cNvGraphicFramePr>
          <p:nvPr/>
        </p:nvGraphicFramePr>
        <p:xfrm>
          <a:off x="3857625" y="857250"/>
          <a:ext cx="5286380" cy="14096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321595"/>
                <a:gridCol w="1250173"/>
                <a:gridCol w="1500198"/>
                <a:gridCol w="1214414"/>
              </a:tblGrid>
              <a:tr h="3824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Бк/кг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Калий-40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Свинец-210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Уран-238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CC99"/>
                    </a:solidFill>
                  </a:tcPr>
                </a:tc>
              </a:tr>
              <a:tr h="2605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Вода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168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8000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5000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824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Древесина</a:t>
                      </a:r>
                      <a:endParaRPr lang="ru-RU" sz="200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150-750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10-40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0,05-0,5</a:t>
                      </a:r>
                      <a:endParaRPr lang="ru-RU" sz="200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605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Почва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400</a:t>
                      </a:r>
                      <a:endParaRPr lang="ru-RU" sz="200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6300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‑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4500563" y="2357438"/>
          <a:ext cx="4643439" cy="161195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939692"/>
                <a:gridCol w="1178066"/>
                <a:gridCol w="1525681"/>
              </a:tblGrid>
              <a:tr h="228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Источник, </a:t>
                      </a:r>
                      <a:r>
                        <a:rPr lang="ru-RU" sz="2000" dirty="0" err="1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мЗв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Внешнее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Внутреннее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CC99"/>
                    </a:solidFill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Космическое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0,35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0,015</a:t>
                      </a:r>
                      <a:endParaRPr lang="ru-RU" sz="200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8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Калий-40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0,18</a:t>
                      </a:r>
                      <a:endParaRPr lang="ru-RU" sz="200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8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Уран-238</a:t>
                      </a:r>
                      <a:endParaRPr lang="ru-RU" sz="200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1,24</a:t>
                      </a:r>
                      <a:endParaRPr lang="ru-RU" sz="200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8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Радон-222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1,1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122" name="Диаграмма 42"/>
          <p:cNvGraphicFramePr>
            <a:graphicFrameLocks/>
          </p:cNvGraphicFramePr>
          <p:nvPr/>
        </p:nvGraphicFramePr>
        <p:xfrm>
          <a:off x="4429125" y="4071942"/>
          <a:ext cx="4714875" cy="2500312"/>
        </p:xfrm>
        <a:graphic>
          <a:graphicData uri="http://schemas.openxmlformats.org/presentationml/2006/ole">
            <p:oleObj spid="_x0000_s107522" r:id="rId5" imgW="4712616" imgH="2499577" progId="Excel.Chart.8">
              <p:embed/>
            </p:oleObj>
          </a:graphicData>
        </a:graphic>
      </p:graphicFrame>
      <p:pic>
        <p:nvPicPr>
          <p:cNvPr id="5164" name="Picture 2" descr="http://www.egoist-generation.ru/2008/4_2008/doctor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71688" y="2428875"/>
            <a:ext cx="2357437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Прямоугольник 43"/>
          <p:cNvSpPr/>
          <p:nvPr/>
        </p:nvSpPr>
        <p:spPr>
          <a:xfrm>
            <a:off x="0" y="2786063"/>
            <a:ext cx="2143125" cy="258603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Наибольший вклад в эффективную эквивалентную дозу вносят такие элементы: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калий-40;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углерод-14;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радий-226;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радон-220.</a:t>
            </a:r>
          </a:p>
        </p:txBody>
      </p:sp>
      <p:sp>
        <p:nvSpPr>
          <p:cNvPr id="5166" name="Прямоугольник 44"/>
          <p:cNvSpPr>
            <a:spLocks noChangeArrowheads="1"/>
          </p:cNvSpPr>
          <p:nvPr/>
        </p:nvSpPr>
        <p:spPr bwMode="auto">
          <a:xfrm>
            <a:off x="0" y="5380038"/>
            <a:ext cx="4214813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180 </a:t>
            </a:r>
            <a:r>
              <a:rPr lang="ru-RU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мкЗв</a:t>
            </a:r>
            <a:r>
              <a:rPr lang="ru-RU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/год человек получает от калия-40, который усваивается организмом вместе с нерадиоактивным калием, необходимым для жизнедеятельности организма. 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52400" y="-317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3" descr="Рисунок1.jpg"/>
          <p:cNvPicPr>
            <a:picLocks noChangeAspect="1"/>
          </p:cNvPicPr>
          <p:nvPr/>
        </p:nvPicPr>
        <p:blipFill>
          <a:blip r:embed="rId3">
            <a:lum bright="-68000"/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2918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Детекторы радиоактивного излучения</a:t>
            </a:r>
            <a:endParaRPr lang="ru-RU" sz="32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7" name="Содержимое 2"/>
          <p:cNvSpPr>
            <a:spLocks noGrp="1"/>
          </p:cNvSpPr>
          <p:nvPr>
            <p:ph idx="1"/>
          </p:nvPr>
        </p:nvSpPr>
        <p:spPr>
          <a:xfrm>
            <a:off x="0" y="571500"/>
            <a:ext cx="9144000" cy="1285875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/>
            <a:r>
              <a:rPr lang="ru-RU" sz="2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Детектор является основным элементом приборов для обнаружения и измерения количественных характеристик радиоактивного излучения. Детектирование основано на регистрации эффектов, которые вызывает излучение при прохождении через вещество.</a:t>
            </a:r>
          </a:p>
        </p:txBody>
      </p:sp>
      <p:sp>
        <p:nvSpPr>
          <p:cNvPr id="26628" name="Прямоугольник 36"/>
          <p:cNvSpPr>
            <a:spLocks noChangeArrowheads="1"/>
          </p:cNvSpPr>
          <p:nvPr/>
        </p:nvSpPr>
        <p:spPr bwMode="auto">
          <a:xfrm>
            <a:off x="0" y="1857375"/>
            <a:ext cx="5786438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Основные характеристики детектора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Font typeface="Wingdings" pitchFamily="2" charset="2"/>
              <a:buChar char="Ø"/>
            </a:pPr>
            <a:r>
              <a:rPr lang="ru-RU" sz="20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Эффективность регистрации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– отношение числа зарегистрированных частиц к полному числу частиц прошедших через детектор.</a:t>
            </a:r>
          </a:p>
          <a:p>
            <a:pPr algn="just">
              <a:buFont typeface="Wingdings" pitchFamily="2" charset="2"/>
              <a:buChar char="Ø"/>
            </a:pPr>
            <a:r>
              <a:rPr lang="ru-RU" sz="20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Разрешающая способность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определяется минимальным промежутком времени между двумя последовательными актами регистрации, в течение которого детектор нечувствителен к излучению.</a:t>
            </a:r>
          </a:p>
          <a:p>
            <a:pPr algn="just">
              <a:buFont typeface="Wingdings" pitchFamily="2" charset="2"/>
              <a:buChar char="Ø"/>
            </a:pP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Методы регистрации ионизирующего излучения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Font typeface="Wingdings" pitchFamily="2" charset="2"/>
              <a:buChar char="Ø"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ионизационный метод;</a:t>
            </a:r>
          </a:p>
          <a:p>
            <a:pPr algn="just">
              <a:buFont typeface="Wingdings" pitchFamily="2" charset="2"/>
              <a:buChar char="Ø"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газоразрядный метод;</a:t>
            </a:r>
          </a:p>
          <a:p>
            <a:pPr algn="just">
              <a:buFont typeface="Wingdings" pitchFamily="2" charset="2"/>
              <a:buChar char="Ø"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счётчик Гейгера-Мюллера;</a:t>
            </a:r>
          </a:p>
          <a:p>
            <a:pPr algn="just">
              <a:buFont typeface="Wingdings" pitchFamily="2" charset="2"/>
              <a:buChar char="Ø"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фотографический, химический;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00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цинтилляционный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26629" name="Picture 3" descr="\\Zero-one-laptop\users\Yakudza\Documents\BSUIR\ЗНиОотЧС. РБ\Презентация\Картинки\dozimet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97563" y="1714500"/>
            <a:ext cx="314325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4" descr="\\Zero-one-laptop\users\Yakudza\Documents\BSUIR\ЗНиОотЧС. РБ\Презентация\Картинки\Рентгенметр ДП-5В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74" y="4000504"/>
            <a:ext cx="2786062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3" descr="Рисунок1.jpg"/>
          <p:cNvPicPr>
            <a:picLocks noChangeAspect="1"/>
          </p:cNvPicPr>
          <p:nvPr/>
        </p:nvPicPr>
        <p:blipFill>
          <a:blip r:embed="rId3">
            <a:lum bright="-68000"/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2918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Детекторы радиоактивного излучения</a:t>
            </a:r>
            <a:endParaRPr lang="ru-RU" sz="32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0" y="714375"/>
            <a:ext cx="9144000" cy="1071563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ru-RU" sz="2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Простейшим ионизационным детектором является </a:t>
            </a:r>
            <a:r>
              <a:rPr lang="ru-RU" sz="20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ионизационная камера</a:t>
            </a:r>
            <a:r>
              <a:rPr lang="ru-RU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представляющая собой конденсатор, состоящий из двух параллельных пластин, пространство между которыми заполнено воздухом или газом.</a:t>
            </a:r>
          </a:p>
        </p:txBody>
      </p:sp>
      <p:sp>
        <p:nvSpPr>
          <p:cNvPr id="27652" name="Прямоугольник 32"/>
          <p:cNvSpPr>
            <a:spLocks noChangeArrowheads="1"/>
          </p:cNvSpPr>
          <p:nvPr/>
        </p:nvSpPr>
        <p:spPr bwMode="auto">
          <a:xfrm>
            <a:off x="0" y="5357826"/>
            <a:ext cx="9144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Ионизационные камеры просты в эксплуатации, характеризуются высокой эффективностью регистрации, но недостатками является низкая чувствительность. Напряжение, подаваемое на электроды ионизационной камеры должно составлять порядка 1000 В.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2000240"/>
            <a:ext cx="8914149" cy="328614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3" descr="Рисунок1.jpg"/>
          <p:cNvPicPr>
            <a:picLocks noChangeAspect="1"/>
          </p:cNvPicPr>
          <p:nvPr/>
        </p:nvPicPr>
        <p:blipFill>
          <a:blip r:embed="rId3">
            <a:lum bright="-68000"/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2918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Детекторы радиоактивного излучения</a:t>
            </a:r>
            <a:endParaRPr lang="ru-RU" sz="3200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0" y="642938"/>
            <a:ext cx="9144000" cy="1357312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ru-RU" sz="20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Газоразрядный счётчик</a:t>
            </a:r>
            <a:r>
              <a:rPr lang="ru-RU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представляет собой металлический или стеклянный цилиндр, внутренняя поверхность которого покрыта металлом и который является катодом. Вдоль оси цилиндра натягивается тонкая металлическая нить диаметром порядка 100 микрон, которая является анодом.</a:t>
            </a:r>
          </a:p>
        </p:txBody>
      </p:sp>
      <p:sp>
        <p:nvSpPr>
          <p:cNvPr id="28676" name="Прямоугольник 34"/>
          <p:cNvSpPr>
            <a:spLocks noChangeArrowheads="1"/>
          </p:cNvSpPr>
          <p:nvPr/>
        </p:nvSpPr>
        <p:spPr bwMode="auto">
          <a:xfrm>
            <a:off x="0" y="5715016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Счётчики Гейгера-Мюллера характеризуются высокой эффективностью регистрации и большой амплитудой сигнала (около 40 вольт). Недостатки: малая разрешающая способность и большое время восстановления.</a:t>
            </a:r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4" cstate="print"/>
          <a:srcRect l="-813" t="-3572" r="-813" b="-3572"/>
          <a:stretch>
            <a:fillRect/>
          </a:stretch>
        </p:blipFill>
        <p:spPr bwMode="auto">
          <a:xfrm>
            <a:off x="1142976" y="2000240"/>
            <a:ext cx="6572296" cy="36804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3" descr="Рисунок1.jpg"/>
          <p:cNvPicPr>
            <a:picLocks noChangeAspect="1"/>
          </p:cNvPicPr>
          <p:nvPr/>
        </p:nvPicPr>
        <p:blipFill>
          <a:blip r:embed="rId3">
            <a:lum bright="-68000"/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2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Нормы радиационной безопасности 2000</a:t>
            </a:r>
            <a:endParaRPr lang="ru-RU" sz="3200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0" y="725488"/>
            <a:ext cx="3857625" cy="56324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В НРБ-2000 приведены основные пределы доз, допустимые уровни воздействия и требования по ограничению облучения человека.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Нормы распространяются на следующие виды воздействия излучения на человека:</a:t>
            </a:r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В условиях нормальной эксплуатации радиоактивных источников излучения.</a:t>
            </a:r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В результате радиационной аварии.</a:t>
            </a:r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От природных источников излучения.</a:t>
            </a:r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Излучение от медицинской аппаратуры.</a:t>
            </a:r>
          </a:p>
        </p:txBody>
      </p:sp>
      <p:pic>
        <p:nvPicPr>
          <p:cNvPr id="53252" name="Picture 2" descr="http://medarticle.moslek.ru/images/352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72313" y="3786188"/>
            <a:ext cx="1846262" cy="278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4" descr="http://www.primtechnopolis.ru/images/news/picshort/32D14A2389F1125A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50" y="1071563"/>
            <a:ext cx="1785938" cy="205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4" name="Picture 4" descr="http://www.clipart.net.ua/images/sclip4516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14813" y="500063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5" name="Picture 12" descr="http://img.gazeta.ru/files1/1053373/samp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29063" y="3071813"/>
            <a:ext cx="2946400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3" descr="Рисунок1.jpg"/>
          <p:cNvPicPr>
            <a:picLocks noChangeAspect="1"/>
          </p:cNvPicPr>
          <p:nvPr/>
        </p:nvPicPr>
        <p:blipFill>
          <a:blip r:embed="rId3">
            <a:lum bright="-68000"/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2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Нормы радиационной безопасности 2000</a:t>
            </a:r>
            <a:endParaRPr lang="ru-RU" sz="3200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75" name="Прямоугольник 34"/>
          <p:cNvSpPr>
            <a:spLocks noChangeArrowheads="1"/>
          </p:cNvSpPr>
          <p:nvPr/>
        </p:nvSpPr>
        <p:spPr bwMode="auto">
          <a:xfrm>
            <a:off x="0" y="571500"/>
            <a:ext cx="91440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НРБ-2000 включает также новые понятия и определения:</a:t>
            </a:r>
          </a:p>
          <a:p>
            <a:pPr algn="just"/>
            <a:r>
              <a:rPr lang="ru-RU" sz="20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Радиационная безопасность населения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– состояние защищённости людей от вредного воздействия радиоактивного излучения.</a:t>
            </a:r>
          </a:p>
          <a:p>
            <a:pPr algn="just"/>
            <a:r>
              <a:rPr lang="ru-RU" sz="20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Радиационный риск</a:t>
            </a:r>
            <a:r>
              <a:rPr lang="ru-RU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– вероятность возникновения у человека вредного эффекта облучения.</a:t>
            </a:r>
          </a:p>
          <a:p>
            <a:pPr algn="just"/>
            <a:r>
              <a:rPr lang="ru-RU" sz="20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Санитарно-защитная зона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– территория вокруг источника радиоактивного излучения, на которой уровень облучения человека может превысить предельно-допустимую дозу.</a:t>
            </a:r>
          </a:p>
        </p:txBody>
      </p:sp>
      <p:graphicFrame>
        <p:nvGraphicFramePr>
          <p:cNvPr id="40" name="Схема 39"/>
          <p:cNvGraphicFramePr/>
          <p:nvPr/>
        </p:nvGraphicFramePr>
        <p:xfrm>
          <a:off x="0" y="3143248"/>
          <a:ext cx="9144000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3" descr="Рисунок1.jpg"/>
          <p:cNvPicPr>
            <a:picLocks noChangeAspect="1"/>
          </p:cNvPicPr>
          <p:nvPr/>
        </p:nvPicPr>
        <p:blipFill>
          <a:blip r:embed="rId3">
            <a:lum bright="-68000"/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2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Нормы радиационной безопасности 2000</a:t>
            </a:r>
            <a:endParaRPr lang="ru-RU" sz="32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299" name="Прямоугольник 35"/>
          <p:cNvSpPr>
            <a:spLocks noChangeArrowheads="1"/>
          </p:cNvSpPr>
          <p:nvPr/>
        </p:nvSpPr>
        <p:spPr bwMode="auto">
          <a:xfrm>
            <a:off x="0" y="2763838"/>
            <a:ext cx="9144000" cy="40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В основу группировки критических органов положена вероятность возникновения в них отдалённых эффектов облучения. В качестве основных предельных доз в зависимости от групп критических органов для категории А устанавливается предельно допустимая доза (ПДД) а для категории Б предел дозы.</a:t>
            </a:r>
          </a:p>
          <a:p>
            <a:pPr algn="just"/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Предельно допустимая доза (ПДД)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– наибольшее значение эквивалентной дозы, при которой равномерное облучение в течение 50 лет не вызывает неблагоприятных изменений в здоровье человека.</a:t>
            </a:r>
          </a:p>
          <a:p>
            <a:pPr algn="just"/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Предел дозы (ПД)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– максимальная эквивалентная доза, при которой при облучении человека в течение 70 лет не приводит к неблагоприятным изменениям в здоровье человека. </a:t>
            </a:r>
          </a:p>
        </p:txBody>
      </p:sp>
      <p:sp>
        <p:nvSpPr>
          <p:cNvPr id="55300" name="Прямоугольник 37"/>
          <p:cNvSpPr>
            <a:spLocks noChangeArrowheads="1"/>
          </p:cNvSpPr>
          <p:nvPr/>
        </p:nvSpPr>
        <p:spPr bwMode="auto">
          <a:xfrm>
            <a:off x="2520950" y="458788"/>
            <a:ext cx="3478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ru-RU" sz="20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Группы критических органов</a:t>
            </a:r>
            <a:r>
              <a:rPr lang="ru-RU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40" name="Таблица 39"/>
          <p:cNvGraphicFramePr>
            <a:graphicFrameLocks noGrp="1"/>
          </p:cNvGraphicFramePr>
          <p:nvPr/>
        </p:nvGraphicFramePr>
        <p:xfrm>
          <a:off x="0" y="915988"/>
          <a:ext cx="9143999" cy="179834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187515"/>
                <a:gridCol w="1878551"/>
                <a:gridCol w="2077933"/>
              </a:tblGrid>
              <a:tr h="4919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Группа органов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ПД, бэр/год</a:t>
                      </a:r>
                      <a:endParaRPr lang="ru-RU" sz="200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ПДД, бэр/год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9933"/>
                    </a:solidFill>
                  </a:tcPr>
                </a:tc>
              </a:tr>
              <a:tr h="491986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ru-RU" sz="20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 Половые </a:t>
                      </a: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железы и костный мозг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0,5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3855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ru-RU" sz="20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 Все </a:t>
                      </a: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остальное (кроме 1 и 3).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1,5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91986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ru-RU" sz="20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 Кожный </a:t>
                      </a: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покров и костная ткань.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3" descr="Рисунок1.jpg"/>
          <p:cNvPicPr>
            <a:picLocks noChangeAspect="1"/>
          </p:cNvPicPr>
          <p:nvPr/>
        </p:nvPicPr>
        <p:blipFill>
          <a:blip r:embed="rId3">
            <a:lum bright="-68000"/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57190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2400" dirty="0" smtClean="0">
                <a:solidFill>
                  <a:srgbClr val="FE6700"/>
                </a:solidFill>
                <a:latin typeface="Times New Roman" pitchFamily="18" charset="0"/>
                <a:cs typeface="Times New Roman" pitchFamily="18" charset="0"/>
              </a:rPr>
              <a:t>Лучевая болезнь</a:t>
            </a:r>
            <a:endParaRPr lang="ru-RU" sz="2400" dirty="0">
              <a:solidFill>
                <a:srgbClr val="FE67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0" y="428625"/>
            <a:ext cx="9144000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Ионизирующее излучение в больших дозах вызывает лучевую болезнь, которая наступает при однократном облучении дозой от 1 до 10 Грей. В зависимости от полученной дозы лучевая болезнь имеет 3 </a:t>
            </a:r>
            <a:r>
              <a:rPr lang="ru-RU" sz="20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степени тяжести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Лёгкая 1-2,5 Гр.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Средняя 2,5-4 Гр.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Тяжёлая 4-10 Гр.</a:t>
            </a:r>
          </a:p>
        </p:txBody>
      </p:sp>
      <p:graphicFrame>
        <p:nvGraphicFramePr>
          <p:cNvPr id="39" name="Схема 38"/>
          <p:cNvGraphicFramePr/>
          <p:nvPr/>
        </p:nvGraphicFramePr>
        <p:xfrm>
          <a:off x="71406" y="2643182"/>
          <a:ext cx="5286412" cy="199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6325" name="Прямоугольник 39"/>
          <p:cNvSpPr>
            <a:spLocks noChangeArrowheads="1"/>
          </p:cNvSpPr>
          <p:nvPr/>
        </p:nvSpPr>
        <p:spPr bwMode="auto">
          <a:xfrm>
            <a:off x="0" y="4611688"/>
            <a:ext cx="91440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При длительном облучении малыми дозами радиации развивается </a:t>
            </a:r>
            <a:r>
              <a:rPr lang="ru-RU" sz="2000" b="1" i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хроническая </a:t>
            </a:r>
            <a:r>
              <a:rPr lang="ru-RU" sz="20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лучевая болезнь</a:t>
            </a:r>
            <a:r>
              <a:rPr lang="ru-RU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К её возникновению приводит ежедневное облучение дозой 0.5 бэра при достижении суммарной дозы в 100 бэр. При этом наблюдается волнообразное изменение в составе крови. На ряду с изменениями в составе крови наблюдается нарушение нервной </a:t>
            </a:r>
            <a:r>
              <a:rPr lang="ru-RU" sz="200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сердечно-сосудистой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и эндокринной системы. Профилактика хронической лучевой болезни состоит в строгом соблюдении норм и правил на заражённой местности</a:t>
            </a:r>
          </a:p>
        </p:txBody>
      </p:sp>
      <p:pic>
        <p:nvPicPr>
          <p:cNvPr id="56326" name="Picture 4" descr=" (400x300, 56Kb)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43563" y="1928813"/>
            <a:ext cx="3143250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7" name="Rectangle 9"/>
          <p:cNvSpPr>
            <a:spLocks noChangeArrowheads="1"/>
          </p:cNvSpPr>
          <p:nvPr/>
        </p:nvSpPr>
        <p:spPr bwMode="auto">
          <a:xfrm>
            <a:off x="71438" y="2214563"/>
            <a:ext cx="5286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sz="20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Фазы острой лучевой болезни: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1000108"/>
            <a:ext cx="8286808" cy="30469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4800" b="1" i="1" dirty="0" smtClean="0">
                <a:latin typeface="Times New Roman" pitchFamily="18" charset="0"/>
                <a:cs typeface="Times New Roman" pitchFamily="18" charset="0"/>
              </a:rPr>
              <a:t>Воздействие ионизирующих </a:t>
            </a:r>
            <a:r>
              <a:rPr lang="ru-RU" sz="4800" b="1" i="1" dirty="0" smtClean="0">
                <a:latin typeface="Times New Roman" pitchFamily="18" charset="0"/>
                <a:cs typeface="Times New Roman" pitchFamily="18" charset="0"/>
              </a:rPr>
              <a:t>излучений на организм человека </a:t>
            </a:r>
            <a:endParaRPr lang="ru-RU" sz="4800" b="1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065588" y="6357958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3" descr="Рисунок1.jpg"/>
          <p:cNvPicPr>
            <a:picLocks noChangeAspect="1"/>
          </p:cNvPicPr>
          <p:nvPr/>
        </p:nvPicPr>
        <p:blipFill>
          <a:blip r:embed="rId3">
            <a:lum bright="-68000"/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57190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24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Биологическое воздействие внутреннего облучения</a:t>
            </a:r>
            <a:endParaRPr lang="ru-RU" sz="2400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0" y="428625"/>
            <a:ext cx="6215063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Кроме внешнего облучения организма возможен случай, когда радионуклиды попадают внутрь организма, накапливаются в нём и облучают отдельные органы. Подвергаясь радиоактивному распаду изотопы излучают альфа, бета и гамма частицы. Если изотоп излучает гамма-лучи, то значительная часть их выходит за пределы организма не причиняя вреда. Альфа и бета излучения полностью поглощаются организмом, что связано с большой потерей энергии на единицу пути и происходит большой разрушительный эффект.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Пути поступления радионуклидов в организм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через лёгкие;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с пищей и водой;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через кожу.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0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Исход поражения человека радионуклидами зависит прежде всего от эффективности выведения его из организма.</a:t>
            </a:r>
          </a:p>
        </p:txBody>
      </p:sp>
      <p:pic>
        <p:nvPicPr>
          <p:cNvPr id="57348" name="Picture 2" descr="http://www.ferra.ru/images/213/21386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69038" y="5214938"/>
            <a:ext cx="2874962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4" descr="http://www.newsplaneta.com/news/data/upimages/eda_mozga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00" y="2928938"/>
            <a:ext cx="28575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0" name="Picture 6" descr="Легкие, пораженные раком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86500" y="500063"/>
            <a:ext cx="2857500" cy="232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3" descr="Рисунок1.jpg"/>
          <p:cNvPicPr>
            <a:picLocks noChangeAspect="1"/>
          </p:cNvPicPr>
          <p:nvPr/>
        </p:nvPicPr>
        <p:blipFill>
          <a:blip r:embed="rId3">
            <a:lum bright="-68000"/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500042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20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Действие радиоактивного излучения на ткани, органы и на весь организм человека</a:t>
            </a:r>
            <a:endParaRPr lang="ru-RU" sz="2000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71" name="Rectangle 9"/>
          <p:cNvSpPr>
            <a:spLocks noChangeArrowheads="1"/>
          </p:cNvSpPr>
          <p:nvPr/>
        </p:nvSpPr>
        <p:spPr bwMode="auto">
          <a:xfrm>
            <a:off x="0" y="593725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ru-RU" sz="2000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Радиочувствительность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– чувствительность биологических объектов к действию ионизирующего излучения. Обратным понятием является </a:t>
            </a:r>
            <a:r>
              <a:rPr lang="ru-RU" sz="2000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радиоустойчивость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graphicFrame>
        <p:nvGraphicFramePr>
          <p:cNvPr id="38" name="Таблица 37"/>
          <p:cNvGraphicFramePr>
            <a:graphicFrameLocks noGrp="1"/>
          </p:cNvGraphicFramePr>
          <p:nvPr/>
        </p:nvGraphicFramePr>
        <p:xfrm>
          <a:off x="71438" y="4000500"/>
          <a:ext cx="5929322" cy="25791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658517"/>
                <a:gridCol w="227080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Живой организм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ДО</a:t>
                      </a:r>
                      <a:r>
                        <a:rPr lang="ru-RU" sz="2000" baseline="-250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50</a:t>
                      </a:r>
                      <a:r>
                        <a:rPr lang="ru-RU" sz="20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(Гр)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99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Овца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Человек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2-4</a:t>
                      </a:r>
                      <a:endParaRPr lang="ru-RU" sz="200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Рыбы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8-20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Змеи</a:t>
                      </a:r>
                      <a:endParaRPr lang="ru-RU" sz="200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80-200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Растения</a:t>
                      </a:r>
                      <a:endParaRPr lang="ru-RU" sz="200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10-1500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Птицы</a:t>
                      </a:r>
                      <a:endParaRPr lang="ru-RU" sz="200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8-20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Бактерии</a:t>
                      </a:r>
                      <a:endParaRPr lang="ru-RU" sz="200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1000-3000</a:t>
                      </a:r>
                      <a:endParaRPr lang="ru-RU" sz="20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8392" name="Picture 3" descr="http://zdd.1september.ru/2008/16/9-0.gif"/>
          <p:cNvPicPr>
            <a:picLocks noChangeAspect="1" noChangeArrowheads="1"/>
          </p:cNvPicPr>
          <p:nvPr/>
        </p:nvPicPr>
        <p:blipFill>
          <a:blip r:embed="rId4"/>
          <a:srcRect l="24580" t="4291" r="24533" b="3642"/>
          <a:stretch>
            <a:fillRect/>
          </a:stretch>
        </p:blipFill>
        <p:spPr bwMode="auto">
          <a:xfrm>
            <a:off x="6143636" y="1714488"/>
            <a:ext cx="2805113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93" name="Прямоугольник 41"/>
          <p:cNvSpPr>
            <a:spLocks noChangeArrowheads="1"/>
          </p:cNvSpPr>
          <p:nvPr/>
        </p:nvSpPr>
        <p:spPr bwMode="auto">
          <a:xfrm>
            <a:off x="0" y="1500188"/>
            <a:ext cx="5929313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В качестве меры </a:t>
            </a:r>
            <a:r>
              <a:rPr lang="ru-RU" sz="200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радиочувствительности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используется доза облучения. </a:t>
            </a:r>
            <a:r>
              <a:rPr lang="ru-RU" sz="20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Доза облучения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– 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доза, которая приводит к гибели 50% облученных клеток. На клеточном уровне </a:t>
            </a:r>
            <a:r>
              <a:rPr lang="ru-RU" sz="200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радиочувствительность</a:t>
            </a:r>
            <a:r>
              <a:rPr lang="ru-RU" sz="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зависит от содержания в клетке антиоксидантов, активности ферментов, интенсивности окислительно-восстановительных процессов и состояние системы ДНК.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Содержимое 3" descr="Рисунок1.jpg"/>
          <p:cNvPicPr>
            <a:picLocks noChangeAspect="1"/>
          </p:cNvPicPr>
          <p:nvPr/>
        </p:nvPicPr>
        <p:blipFill>
          <a:blip r:embed="rId2">
            <a:lum bright="-68000"/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109569" name="Rectangle 1"/>
          <p:cNvSpPr>
            <a:spLocks noChangeArrowheads="1"/>
          </p:cNvSpPr>
          <p:nvPr/>
        </p:nvSpPr>
        <p:spPr bwMode="auto">
          <a:xfrm>
            <a:off x="0" y="0"/>
            <a:ext cx="9144000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Способы защиты человека от радиации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3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Физический:</a:t>
            </a:r>
            <a:endParaRPr kumimoji="0" lang="ru-RU" sz="23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3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защита расстоянием и временем</a:t>
            </a:r>
            <a:endParaRPr kumimoji="0" lang="ru-RU" sz="23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3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дезактивация продуктов питания, воды, одежды, различных поверхностей</a:t>
            </a:r>
            <a:endParaRPr kumimoji="0" lang="ru-RU" sz="23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3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защита органов дыхания</a:t>
            </a:r>
            <a:endParaRPr kumimoji="0" lang="ru-RU" sz="23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3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использование специализированных экранов и укрытий.</a:t>
            </a:r>
            <a:endParaRPr kumimoji="0" lang="ru-RU" sz="23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3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Химический:</a:t>
            </a:r>
            <a:endParaRPr kumimoji="0" lang="ru-RU" sz="23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3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использование радиопротекторов (вещества, обладающие радиозащитным эффектом) химического происхождения, применение специальных лекарственных средств, применение витаминов и минералов (антиоксиданты-витамины)</a:t>
            </a:r>
            <a:endParaRPr kumimoji="0" lang="ru-RU" sz="23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3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Биологический (все натуральное):</a:t>
            </a:r>
            <a:endParaRPr kumimoji="0" lang="ru-RU" sz="23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3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радиопротекторы биологического происхождения и отдельные продукты питания (витамины, такие вещества, как экстракты женьшеня, китайского лимонника повышают устойчивость организма к самым разным воздействиям, включая радиацию).</a:t>
            </a:r>
            <a:endParaRPr kumimoji="0" lang="ru-RU" sz="23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Рисунок1.jpg"/>
          <p:cNvPicPr>
            <a:picLocks noChangeAspect="1"/>
          </p:cNvPicPr>
          <p:nvPr/>
        </p:nvPicPr>
        <p:blipFill>
          <a:blip r:embed="rId2">
            <a:lum bright="-6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92905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/>
          </a:blip>
          <a:srcRect t="19843" b="55023"/>
          <a:stretch>
            <a:fillRect/>
          </a:stretch>
        </p:blipFill>
        <p:spPr bwMode="auto">
          <a:xfrm>
            <a:off x="1785918" y="357166"/>
            <a:ext cx="5940425" cy="953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6802" name="Picture 2" descr="Где живут самые счастливые люди? &quot;8 Часов&quot; - сообщество людей со здоровым отношением к работе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714488"/>
            <a:ext cx="2331308" cy="3500462"/>
          </a:xfrm>
          <a:prstGeom prst="rect">
            <a:avLst/>
          </a:prstGeom>
          <a:noFill/>
        </p:spPr>
      </p:pic>
      <p:pic>
        <p:nvPicPr>
          <p:cNvPr id="76804" name="Picture 4" descr="FUN и эмоции в продажах/ Телефонные продажи профессионально / Подкаст на PodFM.ru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5140" y="3357562"/>
            <a:ext cx="2241675" cy="1500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5720" y="142852"/>
            <a:ext cx="8643998" cy="6555641"/>
          </a:xfrm>
          <a:prstGeom prst="rect">
            <a:avLst/>
          </a:prstGeom>
          <a:solidFill>
            <a:srgbClr val="99CCFF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План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занятия: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73038" marR="0" lvl="0" indent="3587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ru-RU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Виды и характеристика ионизирующих излучений</a:t>
            </a:r>
            <a:r>
              <a:rPr kumimoji="0" lang="ru-RU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173038" lvl="0" indent="358775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Взаимодействие ионизирующих излучений с веществом и биологическими объектами.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73038" lvl="0" indent="358775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Действия ионизирующих излучений на организм человека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73038" lvl="0" indent="358775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Способы обнаружения и измерения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радиактивного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излучения. Дозиметры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73038" lvl="0" indent="358775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Действия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больших и малых доз радиации на человека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73038" lvl="0" indent="358775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73038" lvl="0" indent="358775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73038" lvl="0" indent="358775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786182" y="628652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Содержимое 4" descr="Рисунок1.jpg"/>
          <p:cNvPicPr>
            <a:picLocks noGrp="1" noChangeAspect="1"/>
          </p:cNvPicPr>
          <p:nvPr>
            <p:ph idx="1"/>
          </p:nvPr>
        </p:nvPicPr>
        <p:blipFill>
          <a:blip r:embed="rId2">
            <a:lum bright="-68000"/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34" y="57148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88583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Ионизирующее излучение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– это излучение, которое создается при радиоактивном распаде ядерных превращений торможения заряженных частиц в веществе и образует при взаимодействии со средой ионы разных знаков. Сходство между разными излучениями состоит в том, что все они обладают высокой энергией и осуществляют свое действие через эффекты ионизации и последующее развитие химических реакций в биологических структурах клетки. Что может привести к ее гибели. Ионизирующее излучение не воспринимается органами чувств человека, мы не чувствуем его воздействия на наше тело.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Рисунок 18" descr="Измерение ионизирующего излучения (радиации), предложение Но…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857628"/>
            <a:ext cx="3714776" cy="2714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4143372" y="4143380"/>
            <a:ext cx="46434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Важнейшими свойствами ионизирующего излучения является их проникающая способность и ионизирующее действие.</a:t>
            </a:r>
            <a:endParaRPr lang="ru-RU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4" descr="Рисунок1.jpg"/>
          <p:cNvPicPr>
            <a:picLocks noGrp="1" noChangeAspect="1"/>
          </p:cNvPicPr>
          <p:nvPr>
            <p:ph idx="1"/>
          </p:nvPr>
        </p:nvPicPr>
        <p:blipFill>
          <a:blip r:embed="rId4">
            <a:lum bright="-68000"/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4" name="Прямоугольник 43"/>
          <p:cNvSpPr/>
          <p:nvPr/>
        </p:nvSpPr>
        <p:spPr>
          <a:xfrm>
            <a:off x="0" y="385763"/>
            <a:ext cx="9144000" cy="41862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900" b="1" dirty="0">
                <a:ln w="11430"/>
                <a:solidFill>
                  <a:srgbClr val="FFFF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Область применения закрытых источников ионизирующего излучения:</a:t>
            </a:r>
            <a:endParaRPr lang="ru-RU" sz="19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1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Медицина и биология: ускорители заряженных частиц, рентгеновские и гамма аппараты.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1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Сельское хозяйство: химические удобрения и гамма установки.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1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Пищевая промышленность: радиоизотопные приборы (уровнемеры).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1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Химическая и лёгкая промышленность: </a:t>
            </a:r>
            <a:r>
              <a:rPr lang="ru-RU" sz="1900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толщиномеры</a:t>
            </a:r>
            <a:r>
              <a:rPr lang="ru-RU" sz="1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и приборы для снятия статического заряда.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1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Металлургия: ускорители заряженных частиц, рентгеновские аппараты и дефектоскопы.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1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Строительная индустрия: ускорители и рентгеновские аппараты.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1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Геология: нейтронные и </a:t>
            </a:r>
            <a:r>
              <a:rPr lang="ru-RU" sz="1900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гамма-источники</a:t>
            </a:r>
            <a:r>
              <a:rPr lang="ru-RU" sz="1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1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Научные исследования: ускорители заряженных частиц и рентгеновские аппараты.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1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Ядерная энергетика: нейтронные источники.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2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Источники ионизирующего излучения</a:t>
            </a:r>
            <a:endParaRPr lang="ru-RU" sz="3200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4857750" y="4572000"/>
          <a:ext cx="4286280" cy="217093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57520"/>
                <a:gridCol w="1428760"/>
              </a:tblGrid>
              <a:tr h="2573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Вид облучения</a:t>
                      </a:r>
                      <a:endParaRPr lang="ru-RU" sz="1900" dirty="0">
                        <a:solidFill>
                          <a:srgbClr val="FFFFFF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Доза,</a:t>
                      </a:r>
                      <a:r>
                        <a:rPr lang="ru-RU" sz="1900" baseline="0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900" baseline="0" dirty="0" err="1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мкЗв</a:t>
                      </a:r>
                      <a:endParaRPr lang="ru-RU" sz="1900" dirty="0">
                        <a:solidFill>
                          <a:srgbClr val="FFFFFF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5308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Ежедневный 3-х часовой просмотр </a:t>
                      </a:r>
                      <a:r>
                        <a:rPr lang="ru-RU" sz="1900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ТВ</a:t>
                      </a:r>
                      <a:endParaRPr lang="ru-RU" sz="1900" dirty="0">
                        <a:solidFill>
                          <a:srgbClr val="FFFFFF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0,01</a:t>
                      </a:r>
                      <a:endParaRPr lang="ru-RU" sz="1900" dirty="0">
                        <a:solidFill>
                          <a:srgbClr val="FFFFFF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573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Флюрография</a:t>
                      </a:r>
                      <a:endParaRPr lang="ru-RU" sz="1900">
                        <a:solidFill>
                          <a:srgbClr val="FFFFFF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100-500</a:t>
                      </a:r>
                      <a:endParaRPr lang="ru-RU" sz="1900" dirty="0">
                        <a:solidFill>
                          <a:srgbClr val="FFFFFF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573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Рентген грудной клетки</a:t>
                      </a:r>
                      <a:endParaRPr lang="ru-RU" sz="1900">
                        <a:solidFill>
                          <a:srgbClr val="FFFFFF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100-1000</a:t>
                      </a:r>
                      <a:endParaRPr lang="ru-RU" sz="1900" dirty="0">
                        <a:solidFill>
                          <a:srgbClr val="FFFFFF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573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Рентген зубов</a:t>
                      </a:r>
                      <a:endParaRPr lang="ru-RU" sz="1900">
                        <a:solidFill>
                          <a:srgbClr val="FFFFFF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100-300</a:t>
                      </a:r>
                      <a:endParaRPr lang="ru-RU" sz="1900" dirty="0">
                        <a:solidFill>
                          <a:srgbClr val="FFFFFF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573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Рентген желудка</a:t>
                      </a:r>
                      <a:endParaRPr lang="ru-RU" sz="1900">
                        <a:solidFill>
                          <a:srgbClr val="FFFFFF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100-250</a:t>
                      </a:r>
                      <a:endParaRPr lang="ru-RU" sz="1900" dirty="0">
                        <a:solidFill>
                          <a:srgbClr val="FFFFFF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146" name="Диаграмма 41"/>
          <p:cNvGraphicFramePr>
            <a:graphicFrameLocks/>
          </p:cNvGraphicFramePr>
          <p:nvPr/>
        </p:nvGraphicFramePr>
        <p:xfrm>
          <a:off x="0" y="4572000"/>
          <a:ext cx="4714875" cy="2286000"/>
        </p:xfrm>
        <a:graphic>
          <a:graphicData uri="http://schemas.openxmlformats.org/presentationml/2006/ole">
            <p:oleObj spid="_x0000_s106498" r:id="rId5" imgW="4712616" imgH="2286198" progId="Excel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Проверьте себ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11054" cy="6572272"/>
          </a:xfrm>
          <a:prstGeom prst="rect">
            <a:avLst/>
          </a:prstGeom>
          <a:noFill/>
        </p:spPr>
      </p:pic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Рисунок1.jpg"/>
          <p:cNvPicPr>
            <a:picLocks noGrp="1" noChangeAspect="1"/>
          </p:cNvPicPr>
          <p:nvPr>
            <p:ph idx="1"/>
          </p:nvPr>
        </p:nvPicPr>
        <p:blipFill>
          <a:blip r:embed="rId2">
            <a:lum bright="-68000"/>
          </a:blip>
          <a:stretch>
            <a:fillRect/>
          </a:stretch>
        </p:blipFill>
        <p:spPr>
          <a:xfrm>
            <a:off x="-1" y="0"/>
            <a:ext cx="9144001" cy="6858000"/>
          </a:xfrm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065588" y="6357958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5852" y="357166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1857356" y="0"/>
            <a:ext cx="52931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Естественные источники излучений</a:t>
            </a:r>
            <a:endParaRPr kumimoji="0" lang="ru-RU" sz="2400" b="1" i="1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428604"/>
            <a:ext cx="9144000" cy="610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3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Создают </a:t>
            </a:r>
            <a:r>
              <a:rPr lang="ru-RU" sz="2300" dirty="0" smtClean="0">
                <a:solidFill>
                  <a:schemeClr val="bg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естественный или природный радиационный фон, который представлен космическим излучением и излучением радионуклидов земного происхождения, в </a:t>
            </a:r>
            <a:r>
              <a:rPr kumimoji="0" lang="ru-RU" sz="23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окружающей среде и</a:t>
            </a:r>
            <a:r>
              <a:rPr lang="ru-RU" sz="2300" dirty="0" smtClean="0">
                <a:solidFill>
                  <a:schemeClr val="bg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3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оказывают внешнее и внутреннее воздействие на человека. В Беларуси естественный радиационный фон находится в пределах 10-20 </a:t>
            </a:r>
            <a:r>
              <a:rPr kumimoji="0" lang="ru-RU" sz="23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мкР</a:t>
            </a:r>
            <a:r>
              <a:rPr kumimoji="0" lang="ru-RU" sz="23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/ч (микрорентген в час).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3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Существует такое понятие как технологически измененный естественный радиационный фон, который представляет собой излучение от природных источников, </a:t>
            </a:r>
            <a:r>
              <a:rPr kumimoji="0" lang="ru-RU" sz="23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притерпевших</a:t>
            </a:r>
            <a:r>
              <a:rPr kumimoji="0" lang="ru-RU" sz="23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изменения в результате деятельности человека. К технологически измененному естественному радиационному фону относятся излучения, в результате добычи полезных ископаемых, излучения при сгорании продуктов органического топлива, излучения в помещениях, построенных из материала, содержащих естественные радионуклиды. В почвах содержатся следующие радионуклиды: углерод-14, калий-40, свинец-210, полоний-210, среди наиболее распространенных в РБ можно назвать радон.</a:t>
            </a:r>
            <a:r>
              <a:rPr kumimoji="0" lang="ru-RU" sz="23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Содержимое 5" descr="Рисунок1.jpg"/>
          <p:cNvPicPr>
            <a:picLocks noGrp="1" noChangeAspect="1"/>
          </p:cNvPicPr>
          <p:nvPr>
            <p:ph idx="1"/>
          </p:nvPr>
        </p:nvPicPr>
        <p:blipFill>
          <a:blip r:embed="rId2">
            <a:lum bright="-68000"/>
          </a:blip>
          <a:stretch>
            <a:fillRect/>
          </a:stretch>
        </p:blipFill>
        <p:spPr>
          <a:xfrm>
            <a:off x="0" y="0"/>
            <a:ext cx="9144001" cy="6858000"/>
          </a:xfrm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преп. каф. экологии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28728" y="142852"/>
            <a:ext cx="628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Искусственные источники излучений</a:t>
            </a:r>
            <a:endParaRPr lang="ru-RU" sz="2400" b="1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034" y="1142984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214282" y="571480"/>
            <a:ext cx="6215106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Создают радиационный фон в окружающей среде.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ИИИ ионизирующих излучений созданы человеком и обуславливают искусственный радиационный фон, который составляют глобальные выпадения искусственных радионуклидов, связанных с испытанием ядерного оружия: радиоактивные загрязнения локального, регионального и глобального характера за счет отходов ядерной энергетики и радиационных аварий, а также радионуклиды, которые используются в промышленности, с/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х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науке, медицине и др. Искусственные источники радиации оказывают внешнее и внутреннее воздействие на человека.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18" name="Рисунок 17" descr="Ionizing Radiation Symbol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7" y="785794"/>
            <a:ext cx="2714613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Рисунок 18" descr="http://im3-tub-by.yandex.net/i?id=a1684b6670050cb366c6b07a86dc35ab-97-144&amp;n=21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0826" y="3643314"/>
            <a:ext cx="242889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Другая 9">
      <a:dk1>
        <a:srgbClr val="000000"/>
      </a:dk1>
      <a:lt1>
        <a:srgbClr val="00B0F0"/>
      </a:lt1>
      <a:dk2>
        <a:srgbClr val="00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0000"/>
      </a:accent6>
      <a:hlink>
        <a:srgbClr val="FFFFFF"/>
      </a:hlink>
      <a:folHlink>
        <a:srgbClr val="FFFFFF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576</TotalTime>
  <Words>2420</Words>
  <Application>Microsoft Office PowerPoint</Application>
  <PresentationFormat>Экран (4:3)</PresentationFormat>
  <Paragraphs>328</Paragraphs>
  <Slides>33</Slides>
  <Notes>16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5" baseType="lpstr">
      <vt:lpstr>Аспект</vt:lpstr>
      <vt:lpstr>Диаграмма Microsoft Office Excel</vt:lpstr>
      <vt:lpstr>«БЕЗОПАСНОСТЬ ЖИЗНЕДЕЯТЕЛЬНОСТИ ЧЕЛОВЕКА (БЖЧ)</vt:lpstr>
      <vt:lpstr>«Защита населения и хозяйственных объектов в чрезвычайных ситуациях. Радиационная безопасность»</vt:lpstr>
      <vt:lpstr>Слайд 3</vt:lpstr>
      <vt:lpstr>Слайд 4</vt:lpstr>
      <vt:lpstr>Слайд 5</vt:lpstr>
      <vt:lpstr>Источники ионизирующего излучения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Взаимодействие альфа-излучения с веществом</vt:lpstr>
      <vt:lpstr>Взаимодействие бетта-излучения с веществом</vt:lpstr>
      <vt:lpstr>Взаимодействие гамма-излучения с веществом</vt:lpstr>
      <vt:lpstr>Слайд 20</vt:lpstr>
      <vt:lpstr>Дозиметрические величины</vt:lpstr>
      <vt:lpstr>Внутреннее облучение</vt:lpstr>
      <vt:lpstr>Детекторы радиоактивного излучения</vt:lpstr>
      <vt:lpstr>Детекторы радиоактивного излучения</vt:lpstr>
      <vt:lpstr>Детекторы радиоактивного излучения</vt:lpstr>
      <vt:lpstr>Нормы радиационной безопасности 2000</vt:lpstr>
      <vt:lpstr>Нормы радиационной безопасности 2000</vt:lpstr>
      <vt:lpstr>Нормы радиационной безопасности 2000</vt:lpstr>
      <vt:lpstr>Лучевая болезнь</vt:lpstr>
      <vt:lpstr>Биологическое воздействие внутреннего облучения</vt:lpstr>
      <vt:lpstr>Действие радиоактивного излучения на ткани, органы и на весь организм человека</vt:lpstr>
      <vt:lpstr>Слайд 32</vt:lpstr>
      <vt:lpstr>Слайд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«БЕЗОПАСНОСТЬ ЖИЗНЕДЕЯТЕЛЬНОСТИ ЧЕЛОВЕКА (БЖЧ)</dc:title>
  <dc:creator>user</dc:creator>
  <cp:lastModifiedBy>user</cp:lastModifiedBy>
  <cp:revision>64</cp:revision>
  <dcterms:created xsi:type="dcterms:W3CDTF">2014-11-13T11:15:36Z</dcterms:created>
  <dcterms:modified xsi:type="dcterms:W3CDTF">2014-11-21T07:51:47Z</dcterms:modified>
</cp:coreProperties>
</file>