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1"/>
  </p:notesMasterIdLst>
  <p:handoutMasterIdLst>
    <p:handoutMasterId r:id="rId22"/>
  </p:handoutMasterIdLst>
  <p:sldIdLst>
    <p:sldId id="256" r:id="rId5"/>
    <p:sldId id="259" r:id="rId6"/>
    <p:sldId id="279" r:id="rId7"/>
    <p:sldId id="263" r:id="rId8"/>
    <p:sldId id="266" r:id="rId9"/>
    <p:sldId id="276" r:id="rId10"/>
    <p:sldId id="274" r:id="rId11"/>
    <p:sldId id="275" r:id="rId12"/>
    <p:sldId id="273" r:id="rId13"/>
    <p:sldId id="271" r:id="rId14"/>
    <p:sldId id="281" r:id="rId15"/>
    <p:sldId id="280" r:id="rId16"/>
    <p:sldId id="270" r:id="rId17"/>
    <p:sldId id="277" r:id="rId18"/>
    <p:sldId id="278"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63" d="100"/>
          <a:sy n="63" d="100"/>
        </p:scale>
        <p:origin x="804"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phldr="0"/>
      <dgm:spPr/>
      <dgm:t>
        <a:bodyPr/>
        <a:lstStyle/>
        <a:p>
          <a:pPr rtl="0">
            <a:lnSpc>
              <a:spcPct val="100000"/>
            </a:lnSpc>
          </a:pPr>
          <a:r>
            <a:rPr lang="en-US" b="0" i="0" u="none" strike="noStrike" cap="none" baseline="0" noProof="0" dirty="0">
              <a:latin typeface="Gill Sans MT" panose="020B0502020104020203"/>
            </a:rPr>
            <a:t>User stories </a:t>
          </a:r>
          <a:endParaRPr lang="en-US" b="0" i="0" u="none" strike="noStrike" cap="none" baseline="0" noProof="0" dirty="0">
            <a:solidFill>
              <a:srgbClr val="010000"/>
            </a:solidFill>
            <a:latin typeface="Gill Sans MT"/>
          </a:endParaRP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phldr="0"/>
      <dgm:spPr/>
      <dgm:t>
        <a:bodyPr/>
        <a:lstStyle/>
        <a:p>
          <a:pPr rtl="0">
            <a:lnSpc>
              <a:spcPct val="100000"/>
            </a:lnSpc>
          </a:pPr>
          <a:r>
            <a:rPr lang="en-US" dirty="0"/>
            <a:t>Project demo</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402FBC7-76D6-40BF-9758-872DA563D0D5}">
      <dgm:prSet phldr="0"/>
      <dgm:spPr/>
      <dgm:t>
        <a:bodyPr/>
        <a:lstStyle/>
        <a:p>
          <a:pPr rtl="0">
            <a:lnSpc>
              <a:spcPct val="100000"/>
            </a:lnSpc>
          </a:pPr>
          <a:r>
            <a:rPr lang="en-US" dirty="0">
              <a:latin typeface="Gill Sans MT" panose="020B0502020104020203"/>
            </a:rPr>
            <a:t>Issues </a:t>
          </a:r>
        </a:p>
      </dgm:t>
    </dgm:pt>
    <dgm:pt modelId="{90F7277F-0DD4-4C9C-B46D-A12F7B8BD69B}" type="parTrans" cxnId="{5AA0A4A7-E667-42E9-9198-CAEA66498577}">
      <dgm:prSet/>
      <dgm:spPr/>
      <dgm:t>
        <a:bodyPr/>
        <a:lstStyle/>
        <a:p>
          <a:endParaRPr lang="en-US"/>
        </a:p>
      </dgm:t>
    </dgm:pt>
    <dgm:pt modelId="{8BA06CB2-62F4-4443-BF85-F546121034FA}" type="sibTrans" cxnId="{5AA0A4A7-E667-42E9-9198-CAEA66498577}">
      <dgm:prSet/>
      <dgm:spPr/>
      <dgm:t>
        <a:bodyPr/>
        <a:lstStyle/>
        <a:p>
          <a:endParaRPr lang="en-US"/>
        </a:p>
      </dgm:t>
    </dgm:pt>
    <dgm:pt modelId="{5B3F1C22-BB16-4037-A5C3-A94C27606267}">
      <dgm:prSet phldr="0"/>
      <dgm:spPr/>
      <dgm:t>
        <a:bodyPr/>
        <a:lstStyle/>
        <a:p>
          <a:pPr rtl="0">
            <a:lnSpc>
              <a:spcPct val="100000"/>
            </a:lnSpc>
          </a:pPr>
          <a:r>
            <a:rPr lang="en-US" dirty="0">
              <a:latin typeface="Gill Sans MT" panose="020B0502020104020203"/>
            </a:rPr>
            <a:t>What we learned  </a:t>
          </a:r>
        </a:p>
      </dgm:t>
    </dgm:pt>
    <dgm:pt modelId="{9DEAC499-A444-4269-96BF-36CDF37BFE00}" type="parTrans" cxnId="{DC4C5002-2D2B-4BD1-A950-51F8742CBEC2}">
      <dgm:prSet/>
      <dgm:spPr/>
      <dgm:t>
        <a:bodyPr/>
        <a:lstStyle/>
        <a:p>
          <a:endParaRPr lang="en-US"/>
        </a:p>
      </dgm:t>
    </dgm:pt>
    <dgm:pt modelId="{45C19C49-9B26-4A85-B254-CC2F2B778065}" type="sibTrans" cxnId="{DC4C5002-2D2B-4BD1-A950-51F8742CBEC2}">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82F6CDE0-8CDE-4AB7-AEAF-40CCC8D4754E}" type="pres">
      <dgm:prSet presAssocID="{6402FBC7-76D6-40BF-9758-872DA563D0D5}" presName="text_3" presStyleLbl="node1" presStyleIdx="2" presStyleCnt="4">
        <dgm:presLayoutVars>
          <dgm:bulletEnabled val="1"/>
        </dgm:presLayoutVars>
      </dgm:prSet>
      <dgm:spPr/>
    </dgm:pt>
    <dgm:pt modelId="{06580B5D-EA0D-4313-96CC-102C16F42601}" type="pres">
      <dgm:prSet presAssocID="{6402FBC7-76D6-40BF-9758-872DA563D0D5}" presName="accent_3" presStyleCnt="0"/>
      <dgm:spPr/>
    </dgm:pt>
    <dgm:pt modelId="{3269229D-451E-4AEF-AF08-BA0116E1D09C}" type="pres">
      <dgm:prSet presAssocID="{6402FBC7-76D6-40BF-9758-872DA563D0D5}" presName="accentRepeatNode" presStyleLbl="solidFgAcc1" presStyleIdx="2" presStyleCnt="4"/>
      <dgm:spPr/>
    </dgm:pt>
    <dgm:pt modelId="{67BC8269-DF9B-485A-A360-A3B69A9CDED6}" type="pres">
      <dgm:prSet presAssocID="{5B3F1C22-BB16-4037-A5C3-A94C27606267}" presName="text_4" presStyleLbl="node1" presStyleIdx="3" presStyleCnt="4">
        <dgm:presLayoutVars>
          <dgm:bulletEnabled val="1"/>
        </dgm:presLayoutVars>
      </dgm:prSet>
      <dgm:spPr/>
    </dgm:pt>
    <dgm:pt modelId="{8ACCE504-9021-441C-BD83-AB40A39EA875}" type="pres">
      <dgm:prSet presAssocID="{5B3F1C22-BB16-4037-A5C3-A94C27606267}" presName="accent_4" presStyleCnt="0"/>
      <dgm:spPr/>
    </dgm:pt>
    <dgm:pt modelId="{24C3F45A-CB5A-4D3E-B38A-D5F51782FF4A}" type="pres">
      <dgm:prSet presAssocID="{5B3F1C22-BB16-4037-A5C3-A94C27606267}" presName="accentRepeatNode" presStyleLbl="solidFgAcc1" presStyleIdx="3" presStyleCnt="4"/>
      <dgm:spPr/>
    </dgm:pt>
  </dgm:ptLst>
  <dgm:cxnLst>
    <dgm:cxn modelId="{DC4C5002-2D2B-4BD1-A950-51F8742CBEC2}" srcId="{7E5AA53B-3EEE-4DE4-BB81-9044890C2946}" destId="{5B3F1C22-BB16-4037-A5C3-A94C27606267}" srcOrd="3" destOrd="0" parTransId="{9DEAC499-A444-4269-96BF-36CDF37BFE00}" sibTransId="{45C19C49-9B26-4A85-B254-CC2F2B778065}"/>
    <dgm:cxn modelId="{C7B99835-D4D9-4F52-93FD-BA9D42B67A4E}"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EDEF4F82-1237-4639-A0F7-385C1897CE66}" srcId="{7E5AA53B-3EEE-4DE4-BB81-9044890C2946}" destId="{0BEF68B8-1228-47BB-83B5-7B9CD1E3F84E}" srcOrd="1" destOrd="0" parTransId="{ED3A4BC2-B75A-4952-A38B-A42B5995DF05}" sibTransId="{FD949706-EDCC-4ADC-8EDF-8EDA49C92325}"/>
    <dgm:cxn modelId="{816E8683-5FB2-4E6E-AC09-4F1FF032ABCB}" type="presOf" srcId="{5B3F1C22-BB16-4037-A5C3-A94C27606267}" destId="{67BC8269-DF9B-485A-A360-A3B69A9CDED6}"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5AA0A4A7-E667-42E9-9198-CAEA66498577}" srcId="{7E5AA53B-3EEE-4DE4-BB81-9044890C2946}" destId="{6402FBC7-76D6-40BF-9758-872DA563D0D5}" srcOrd="2" destOrd="0" parTransId="{90F7277F-0DD4-4C9C-B46D-A12F7B8BD69B}" sibTransId="{8BA06CB2-62F4-4443-BF85-F546121034FA}"/>
    <dgm:cxn modelId="{EC3778AD-B75B-452D-B5D0-4A9B8419F20D}" type="presOf" srcId="{6750AC01-D39D-4F3A-9DC8-2A211EE986A2}" destId="{58319267-C71E-43C9-94E1-827D0616C7A7}" srcOrd="0" destOrd="0" presId="urn:microsoft.com/office/officeart/2008/layout/VerticalCurvedList"/>
    <dgm:cxn modelId="{B3FCB2C7-4FD5-4D1D-9E01-7327310A360C}" type="presOf" srcId="{6402FBC7-76D6-40BF-9758-872DA563D0D5}" destId="{82F6CDE0-8CDE-4AB7-AEAF-40CCC8D4754E}" srcOrd="0" destOrd="0" presId="urn:microsoft.com/office/officeart/2008/layout/VerticalCurvedList"/>
    <dgm:cxn modelId="{9C5CA9E5-C35E-4CA6-B4FA-0C9A2E691834}" type="presOf" srcId="{0BEF68B8-1228-47BB-83B5-7B9CD1E3F84E}" destId="{95DE6538-27BD-44AF-A1A8-CA8F6B10FDD2}" srcOrd="0" destOrd="0" presId="urn:microsoft.com/office/officeart/2008/layout/VerticalCurvedList"/>
    <dgm:cxn modelId="{412A5FC6-8903-4E44-AD0A-D64732A1BF88}" type="presParOf" srcId="{57806726-6E60-4ACC-9C1C-7DF9CC365A10}" destId="{90561C55-3C6E-4D53-85E1-2C50BCDDA392}" srcOrd="0" destOrd="0" presId="urn:microsoft.com/office/officeart/2008/layout/VerticalCurvedList"/>
    <dgm:cxn modelId="{B8BF5079-BAB4-4FFE-92EE-D0BEFB47806D}" type="presParOf" srcId="{90561C55-3C6E-4D53-85E1-2C50BCDDA392}" destId="{B6CD42EC-5AD4-4004-AE5B-47EDA668DAA8}" srcOrd="0" destOrd="0" presId="urn:microsoft.com/office/officeart/2008/layout/VerticalCurvedList"/>
    <dgm:cxn modelId="{A2109DCA-5F87-4201-9CCA-457144EFC038}" type="presParOf" srcId="{B6CD42EC-5AD4-4004-AE5B-47EDA668DAA8}" destId="{963B8EE3-40CC-4A0A-B420-D0BF920973CE}" srcOrd="0" destOrd="0" presId="urn:microsoft.com/office/officeart/2008/layout/VerticalCurvedList"/>
    <dgm:cxn modelId="{18521053-F8F2-4A12-97EC-C0D0DEBE50CE}" type="presParOf" srcId="{B6CD42EC-5AD4-4004-AE5B-47EDA668DAA8}" destId="{D79B43FC-100B-4A0D-A4D5-0D2D04B99064}" srcOrd="1" destOrd="0" presId="urn:microsoft.com/office/officeart/2008/layout/VerticalCurvedList"/>
    <dgm:cxn modelId="{8C27D086-F049-458B-A188-8291F5AF6F43}" type="presParOf" srcId="{B6CD42EC-5AD4-4004-AE5B-47EDA668DAA8}" destId="{3CAD8DA1-8D53-445C-ACE8-D8449E4F0F55}" srcOrd="2" destOrd="0" presId="urn:microsoft.com/office/officeart/2008/layout/VerticalCurvedList"/>
    <dgm:cxn modelId="{0AE69437-FB8C-43ED-B842-DC434BD2B3BC}" type="presParOf" srcId="{B6CD42EC-5AD4-4004-AE5B-47EDA668DAA8}" destId="{429CABD1-4116-474B-81BF-735E2CA9DD00}" srcOrd="3" destOrd="0" presId="urn:microsoft.com/office/officeart/2008/layout/VerticalCurvedList"/>
    <dgm:cxn modelId="{DA98E7EA-C59F-4958-8521-39B92B7EB760}" type="presParOf" srcId="{90561C55-3C6E-4D53-85E1-2C50BCDDA392}" destId="{58319267-C71E-43C9-94E1-827D0616C7A7}" srcOrd="1" destOrd="0" presId="urn:microsoft.com/office/officeart/2008/layout/VerticalCurvedList"/>
    <dgm:cxn modelId="{23249B8C-9ABE-49B2-8344-BD686F0DDF85}" type="presParOf" srcId="{90561C55-3C6E-4D53-85E1-2C50BCDDA392}" destId="{79F9B8A9-2412-4B74-84A9-69422DB81CDC}" srcOrd="2" destOrd="0" presId="urn:microsoft.com/office/officeart/2008/layout/VerticalCurvedList"/>
    <dgm:cxn modelId="{98BEE281-3ACD-47B4-BCF3-E73E3C2AA6B1}" type="presParOf" srcId="{79F9B8A9-2412-4B74-84A9-69422DB81CDC}" destId="{07CB3071-D555-47DA-A36A-69EB91531FD8}" srcOrd="0" destOrd="0" presId="urn:microsoft.com/office/officeart/2008/layout/VerticalCurvedList"/>
    <dgm:cxn modelId="{431A812C-2970-413C-8193-3CD420BB5FF5}" type="presParOf" srcId="{90561C55-3C6E-4D53-85E1-2C50BCDDA392}" destId="{95DE6538-27BD-44AF-A1A8-CA8F6B10FDD2}" srcOrd="3" destOrd="0" presId="urn:microsoft.com/office/officeart/2008/layout/VerticalCurvedList"/>
    <dgm:cxn modelId="{53A42518-C77C-4DD0-975D-AC5D749B53DF}" type="presParOf" srcId="{90561C55-3C6E-4D53-85E1-2C50BCDDA392}" destId="{312BDEE8-85BD-4F02-B35B-2CC8E701C98B}" srcOrd="4" destOrd="0" presId="urn:microsoft.com/office/officeart/2008/layout/VerticalCurvedList"/>
    <dgm:cxn modelId="{45E3FA6D-FB60-43C3-B602-16929446E0A9}" type="presParOf" srcId="{312BDEE8-85BD-4F02-B35B-2CC8E701C98B}" destId="{3F8116AC-FAC3-4E95-9865-93CCFEB191B9}" srcOrd="0" destOrd="0" presId="urn:microsoft.com/office/officeart/2008/layout/VerticalCurvedList"/>
    <dgm:cxn modelId="{E205294C-7E95-46ED-9EE2-33C6641B16BB}" type="presParOf" srcId="{90561C55-3C6E-4D53-85E1-2C50BCDDA392}" destId="{82F6CDE0-8CDE-4AB7-AEAF-40CCC8D4754E}" srcOrd="5" destOrd="0" presId="urn:microsoft.com/office/officeart/2008/layout/VerticalCurvedList"/>
    <dgm:cxn modelId="{869B2261-AB17-413E-BEF9-6A4DBE4F4CDE}" type="presParOf" srcId="{90561C55-3C6E-4D53-85E1-2C50BCDDA392}" destId="{06580B5D-EA0D-4313-96CC-102C16F42601}" srcOrd="6" destOrd="0" presId="urn:microsoft.com/office/officeart/2008/layout/VerticalCurvedList"/>
    <dgm:cxn modelId="{A421BE43-35B3-48FC-8692-53EA83555AD2}" type="presParOf" srcId="{06580B5D-EA0D-4313-96CC-102C16F42601}" destId="{3269229D-451E-4AEF-AF08-BA0116E1D09C}" srcOrd="0" destOrd="0" presId="urn:microsoft.com/office/officeart/2008/layout/VerticalCurvedList"/>
    <dgm:cxn modelId="{42E9220C-1D82-48F1-B2FE-900B79016E03}" type="presParOf" srcId="{90561C55-3C6E-4D53-85E1-2C50BCDDA392}" destId="{67BC8269-DF9B-485A-A360-A3B69A9CDED6}" srcOrd="7" destOrd="0" presId="urn:microsoft.com/office/officeart/2008/layout/VerticalCurvedList"/>
    <dgm:cxn modelId="{82ECC3A4-176C-4BEE-8287-73F3458F5DB7}" type="presParOf" srcId="{90561C55-3C6E-4D53-85E1-2C50BCDDA392}" destId="{8ACCE504-9021-441C-BD83-AB40A39EA875}" srcOrd="8" destOrd="0" presId="urn:microsoft.com/office/officeart/2008/layout/VerticalCurvedList"/>
    <dgm:cxn modelId="{0166E570-EA36-4264-AE78-31308270D553}" type="presParOf" srcId="{8ACCE504-9021-441C-BD83-AB40A39EA875}" destId="{24C3F45A-CB5A-4D3E-B38A-D5F51782FF4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79D029-9B19-4985-81E7-064DCA162445}"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3109D2EB-10FF-4E91-8858-4DCE222871C6}">
      <dgm:prSet/>
      <dgm:spPr/>
      <dgm:t>
        <a:bodyPr/>
        <a:lstStyle/>
        <a:p>
          <a:r>
            <a:rPr lang="en-US"/>
            <a:t>User Stories</a:t>
          </a:r>
        </a:p>
      </dgm:t>
    </dgm:pt>
    <dgm:pt modelId="{28B4F666-D2BA-4264-8852-FC00E5269157}" type="parTrans" cxnId="{D0ECE441-C8A1-4641-9C0D-0532549F1461}">
      <dgm:prSet/>
      <dgm:spPr/>
      <dgm:t>
        <a:bodyPr/>
        <a:lstStyle/>
        <a:p>
          <a:endParaRPr lang="en-US"/>
        </a:p>
      </dgm:t>
    </dgm:pt>
    <dgm:pt modelId="{40ABE8CA-617F-4F97-A246-91C3B97449E7}" type="sibTrans" cxnId="{D0ECE441-C8A1-4641-9C0D-0532549F1461}">
      <dgm:prSet/>
      <dgm:spPr/>
      <dgm:t>
        <a:bodyPr/>
        <a:lstStyle/>
        <a:p>
          <a:endParaRPr lang="en-US"/>
        </a:p>
      </dgm:t>
    </dgm:pt>
    <dgm:pt modelId="{38DD931C-06CF-4546-B2EA-FF89446DC69A}">
      <dgm:prSet custT="1"/>
      <dgm:spPr/>
      <dgm:t>
        <a:bodyPr/>
        <a:lstStyle/>
        <a:p>
          <a:pPr>
            <a:buFont typeface="Arial" panose="020B0604020202020204" pitchFamily="34" charset="0"/>
            <a:buChar char="•"/>
          </a:pPr>
          <a:r>
            <a:rPr lang="en-US" sz="2600" b="0" i="0" dirty="0"/>
            <a:t>As the application owner, I want to make sure that there are minimal bugs in the program so that the user experience is the best it can be</a:t>
          </a:r>
        </a:p>
      </dgm:t>
    </dgm:pt>
    <dgm:pt modelId="{9F432F72-485B-4730-8010-EB956CFC9061}" type="parTrans" cxnId="{9A87B1A3-1CA7-460B-8978-D05FD9454669}">
      <dgm:prSet/>
      <dgm:spPr/>
      <dgm:t>
        <a:bodyPr/>
        <a:lstStyle/>
        <a:p>
          <a:endParaRPr lang="en-US"/>
        </a:p>
      </dgm:t>
    </dgm:pt>
    <dgm:pt modelId="{E04E741E-ABE8-43E9-8E26-D85D899EBD54}" type="sibTrans" cxnId="{9A87B1A3-1CA7-460B-8978-D05FD9454669}">
      <dgm:prSet/>
      <dgm:spPr/>
      <dgm:t>
        <a:bodyPr/>
        <a:lstStyle/>
        <a:p>
          <a:endParaRPr lang="en-US"/>
        </a:p>
      </dgm:t>
    </dgm:pt>
    <dgm:pt modelId="{DBA49721-E89E-4063-9F05-E5BEB58435A7}">
      <dgm:prSet custT="1"/>
      <dgm:spPr/>
      <dgm:t>
        <a:bodyPr/>
        <a:lstStyle/>
        <a:p>
          <a:pPr>
            <a:buFont typeface="Arial" panose="020B0604020202020204" pitchFamily="34" charset="0"/>
            <a:buChar char="•"/>
          </a:pPr>
          <a:r>
            <a:rPr lang="en-US" sz="2600" b="0" i="0" dirty="0"/>
            <a:t>As a application designer, I need to be able to create a database design to store information related to exercises and user profiles</a:t>
          </a:r>
        </a:p>
      </dgm:t>
    </dgm:pt>
    <dgm:pt modelId="{E4054D1B-8CBB-4093-AEA3-C14B20FB5886}" type="parTrans" cxnId="{A1B2A04C-AE70-4359-8FE9-370717B5F929}">
      <dgm:prSet/>
      <dgm:spPr/>
      <dgm:t>
        <a:bodyPr/>
        <a:lstStyle/>
        <a:p>
          <a:endParaRPr lang="en-US"/>
        </a:p>
      </dgm:t>
    </dgm:pt>
    <dgm:pt modelId="{3F79040C-191A-42C8-BA05-650E471D3C99}" type="sibTrans" cxnId="{A1B2A04C-AE70-4359-8FE9-370717B5F929}">
      <dgm:prSet/>
      <dgm:spPr/>
      <dgm:t>
        <a:bodyPr/>
        <a:lstStyle/>
        <a:p>
          <a:endParaRPr lang="en-US"/>
        </a:p>
      </dgm:t>
    </dgm:pt>
    <dgm:pt modelId="{820052B9-A3F5-431D-A9AF-04AFC98FB69E}">
      <dgm:prSet phldrT="[Text]" custT="1"/>
      <dgm:spPr/>
      <dgm:t>
        <a:bodyPr/>
        <a:lstStyle/>
        <a:p>
          <a:pPr>
            <a:buFont typeface="Arial" panose="020B0604020202020204" pitchFamily="34" charset="0"/>
            <a:buChar char="•"/>
          </a:pPr>
          <a:r>
            <a:rPr lang="en-US" sz="2600" b="0" i="0" dirty="0"/>
            <a:t>As a sports enthusiast, I would want to be able to create a profile in the Game Fitness application so I can manage my profile and history</a:t>
          </a:r>
          <a:endParaRPr lang="en-US" sz="2600" b="0" dirty="0"/>
        </a:p>
      </dgm:t>
    </dgm:pt>
    <dgm:pt modelId="{D3E9715E-E57D-4E51-90C2-C412342E165A}" type="parTrans" cxnId="{86CAC928-B6F9-4659-A290-3183F9AE4710}">
      <dgm:prSet/>
      <dgm:spPr/>
      <dgm:t>
        <a:bodyPr/>
        <a:lstStyle/>
        <a:p>
          <a:endParaRPr lang="en-US"/>
        </a:p>
      </dgm:t>
    </dgm:pt>
    <dgm:pt modelId="{4CE5D8F8-AA31-4E81-BF08-672175DF4528}" type="sibTrans" cxnId="{86CAC928-B6F9-4659-A290-3183F9AE4710}">
      <dgm:prSet/>
      <dgm:spPr/>
      <dgm:t>
        <a:bodyPr/>
        <a:lstStyle/>
        <a:p>
          <a:endParaRPr lang="en-US"/>
        </a:p>
      </dgm:t>
    </dgm:pt>
    <dgm:pt modelId="{5A820CAB-089C-41FA-927E-4A71A9016626}">
      <dgm:prSet phldrT="[Text]" custT="1"/>
      <dgm:spPr/>
      <dgm:t>
        <a:bodyPr/>
        <a:lstStyle/>
        <a:p>
          <a:r>
            <a:rPr lang="en-US" sz="2600" b="0" i="0" dirty="0"/>
            <a:t>As a user, I want to be able to choose a game and get a list of exercises so I remain injury free</a:t>
          </a:r>
        </a:p>
      </dgm:t>
    </dgm:pt>
    <dgm:pt modelId="{D9A8DD6B-E6B3-42CD-AC21-AAA62E07D665}" type="parTrans" cxnId="{B7D304EF-30C8-4878-BE1F-66ECE8B36796}">
      <dgm:prSet/>
      <dgm:spPr/>
      <dgm:t>
        <a:bodyPr/>
        <a:lstStyle/>
        <a:p>
          <a:endParaRPr lang="en-US"/>
        </a:p>
      </dgm:t>
    </dgm:pt>
    <dgm:pt modelId="{82A46E4D-3AD8-48C5-B8AF-B3EDEA6EF4E7}" type="sibTrans" cxnId="{B7D304EF-30C8-4878-BE1F-66ECE8B36796}">
      <dgm:prSet/>
      <dgm:spPr/>
      <dgm:t>
        <a:bodyPr/>
        <a:lstStyle/>
        <a:p>
          <a:endParaRPr lang="en-US"/>
        </a:p>
      </dgm:t>
    </dgm:pt>
    <dgm:pt modelId="{9AFD228B-5E61-4DA5-BF77-28FE55660E54}" type="pres">
      <dgm:prSet presAssocID="{8C79D029-9B19-4985-81E7-064DCA162445}" presName="linear" presStyleCnt="0">
        <dgm:presLayoutVars>
          <dgm:animLvl val="lvl"/>
          <dgm:resizeHandles val="exact"/>
        </dgm:presLayoutVars>
      </dgm:prSet>
      <dgm:spPr/>
    </dgm:pt>
    <dgm:pt modelId="{C173B3D6-9856-4C5D-9873-BDE3198FA8FD}" type="pres">
      <dgm:prSet presAssocID="{3109D2EB-10FF-4E91-8858-4DCE222871C6}" presName="parentText" presStyleLbl="node1" presStyleIdx="0" presStyleCnt="1">
        <dgm:presLayoutVars>
          <dgm:chMax val="0"/>
          <dgm:bulletEnabled val="1"/>
        </dgm:presLayoutVars>
      </dgm:prSet>
      <dgm:spPr/>
    </dgm:pt>
    <dgm:pt modelId="{439B9FD5-E12F-47D2-97F4-930AE7966E96}" type="pres">
      <dgm:prSet presAssocID="{3109D2EB-10FF-4E91-8858-4DCE222871C6}" presName="childText" presStyleLbl="revTx" presStyleIdx="0" presStyleCnt="1">
        <dgm:presLayoutVars>
          <dgm:bulletEnabled val="1"/>
        </dgm:presLayoutVars>
      </dgm:prSet>
      <dgm:spPr/>
    </dgm:pt>
  </dgm:ptLst>
  <dgm:cxnLst>
    <dgm:cxn modelId="{86CAC928-B6F9-4659-A290-3183F9AE4710}" srcId="{3109D2EB-10FF-4E91-8858-4DCE222871C6}" destId="{820052B9-A3F5-431D-A9AF-04AFC98FB69E}" srcOrd="0" destOrd="0" parTransId="{D3E9715E-E57D-4E51-90C2-C412342E165A}" sibTransId="{4CE5D8F8-AA31-4E81-BF08-672175DF4528}"/>
    <dgm:cxn modelId="{35D20D39-50B5-4230-8FD5-E3144963C450}" type="presOf" srcId="{8C79D029-9B19-4985-81E7-064DCA162445}" destId="{9AFD228B-5E61-4DA5-BF77-28FE55660E54}" srcOrd="0" destOrd="0" presId="urn:microsoft.com/office/officeart/2005/8/layout/vList2"/>
    <dgm:cxn modelId="{D0ECE441-C8A1-4641-9C0D-0532549F1461}" srcId="{8C79D029-9B19-4985-81E7-064DCA162445}" destId="{3109D2EB-10FF-4E91-8858-4DCE222871C6}" srcOrd="0" destOrd="0" parTransId="{28B4F666-D2BA-4264-8852-FC00E5269157}" sibTransId="{40ABE8CA-617F-4F97-A246-91C3B97449E7}"/>
    <dgm:cxn modelId="{A1B2A04C-AE70-4359-8FE9-370717B5F929}" srcId="{3109D2EB-10FF-4E91-8858-4DCE222871C6}" destId="{DBA49721-E89E-4063-9F05-E5BEB58435A7}" srcOrd="2" destOrd="0" parTransId="{E4054D1B-8CBB-4093-AEA3-C14B20FB5886}" sibTransId="{3F79040C-191A-42C8-BA05-650E471D3C99}"/>
    <dgm:cxn modelId="{E1725570-CC6E-4C6A-9BB7-B6BEB39963AC}" type="presOf" srcId="{38DD931C-06CF-4546-B2EA-FF89446DC69A}" destId="{439B9FD5-E12F-47D2-97F4-930AE7966E96}" srcOrd="0" destOrd="1" presId="urn:microsoft.com/office/officeart/2005/8/layout/vList2"/>
    <dgm:cxn modelId="{B35BD694-6F1E-4DF8-B2EE-AA9011E54CB3}" type="presOf" srcId="{820052B9-A3F5-431D-A9AF-04AFC98FB69E}" destId="{439B9FD5-E12F-47D2-97F4-930AE7966E96}" srcOrd="0" destOrd="0" presId="urn:microsoft.com/office/officeart/2005/8/layout/vList2"/>
    <dgm:cxn modelId="{9A87B1A3-1CA7-460B-8978-D05FD9454669}" srcId="{3109D2EB-10FF-4E91-8858-4DCE222871C6}" destId="{38DD931C-06CF-4546-B2EA-FF89446DC69A}" srcOrd="1" destOrd="0" parTransId="{9F432F72-485B-4730-8010-EB956CFC9061}" sibTransId="{E04E741E-ABE8-43E9-8E26-D85D899EBD54}"/>
    <dgm:cxn modelId="{E5E499B4-F1DB-4A90-99D2-CF0357099A6D}" type="presOf" srcId="{DBA49721-E89E-4063-9F05-E5BEB58435A7}" destId="{439B9FD5-E12F-47D2-97F4-930AE7966E96}" srcOrd="0" destOrd="2" presId="urn:microsoft.com/office/officeart/2005/8/layout/vList2"/>
    <dgm:cxn modelId="{ED9ECEB8-8919-408B-848B-C3F5BA1F77F9}" type="presOf" srcId="{5A820CAB-089C-41FA-927E-4A71A9016626}" destId="{439B9FD5-E12F-47D2-97F4-930AE7966E96}" srcOrd="0" destOrd="3" presId="urn:microsoft.com/office/officeart/2005/8/layout/vList2"/>
    <dgm:cxn modelId="{B7D304EF-30C8-4878-BE1F-66ECE8B36796}" srcId="{3109D2EB-10FF-4E91-8858-4DCE222871C6}" destId="{5A820CAB-089C-41FA-927E-4A71A9016626}" srcOrd="3" destOrd="0" parTransId="{D9A8DD6B-E6B3-42CD-AC21-AAA62E07D665}" sibTransId="{82A46E4D-3AD8-48C5-B8AF-B3EDEA6EF4E7}"/>
    <dgm:cxn modelId="{3C8835FA-57B6-4979-8789-6F241A22BB8F}" type="presOf" srcId="{3109D2EB-10FF-4E91-8858-4DCE222871C6}" destId="{C173B3D6-9856-4C5D-9873-BDE3198FA8FD}" srcOrd="0" destOrd="0" presId="urn:microsoft.com/office/officeart/2005/8/layout/vList2"/>
    <dgm:cxn modelId="{982A2EA1-EB17-4FCA-9719-B73A8EB8BC1A}" type="presParOf" srcId="{9AFD228B-5E61-4DA5-BF77-28FE55660E54}" destId="{C173B3D6-9856-4C5D-9873-BDE3198FA8FD}" srcOrd="0" destOrd="0" presId="urn:microsoft.com/office/officeart/2005/8/layout/vList2"/>
    <dgm:cxn modelId="{34293DE1-E593-485F-8CEE-8591A4DBA1DD}" type="presParOf" srcId="{9AFD228B-5E61-4DA5-BF77-28FE55660E54}" destId="{439B9FD5-E12F-47D2-97F4-930AE7966E9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04618" y="273995"/>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rtl="0">
            <a:lnSpc>
              <a:spcPct val="100000"/>
            </a:lnSpc>
            <a:spcBef>
              <a:spcPct val="0"/>
            </a:spcBef>
            <a:spcAft>
              <a:spcPct val="35000"/>
            </a:spcAft>
            <a:buNone/>
          </a:pPr>
          <a:r>
            <a:rPr lang="en-US" sz="2700" b="0" i="0" u="none" strike="noStrike" kern="1200" cap="none" baseline="0" noProof="0" dirty="0">
              <a:latin typeface="Gill Sans MT" panose="020B0502020104020203"/>
            </a:rPr>
            <a:t>User stories </a:t>
          </a:r>
          <a:endParaRPr lang="en-US" sz="2700" b="0" i="0" u="none" strike="noStrike" kern="1200" cap="none" baseline="0" noProof="0" dirty="0">
            <a:solidFill>
              <a:srgbClr val="010000"/>
            </a:solidFill>
            <a:latin typeface="Gill Sans MT"/>
          </a:endParaRPr>
        </a:p>
      </dsp:txBody>
      <dsp:txXfrm>
        <a:off x="404618" y="273995"/>
        <a:ext cx="6402340" cy="548276"/>
      </dsp:txXfrm>
    </dsp:sp>
    <dsp:sp modelId="{07CB3071-D555-47DA-A36A-69EB91531FD8}">
      <dsp:nvSpPr>
        <dsp:cNvPr id="0" name=""/>
        <dsp:cNvSpPr/>
      </dsp:nvSpPr>
      <dsp:spPr>
        <a:xfrm>
          <a:off x="61946" y="20546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18958" y="1096552"/>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rtl="0">
            <a:lnSpc>
              <a:spcPct val="100000"/>
            </a:lnSpc>
            <a:spcBef>
              <a:spcPct val="0"/>
            </a:spcBef>
            <a:spcAft>
              <a:spcPct val="35000"/>
            </a:spcAft>
            <a:buNone/>
          </a:pPr>
          <a:r>
            <a:rPr lang="en-US" sz="2700" kern="1200" dirty="0"/>
            <a:t>Project demo</a:t>
          </a:r>
        </a:p>
      </dsp:txBody>
      <dsp:txXfrm>
        <a:off x="718958" y="1096552"/>
        <a:ext cx="6088001" cy="548276"/>
      </dsp:txXfrm>
    </dsp:sp>
    <dsp:sp modelId="{3F8116AC-FAC3-4E95-9865-93CCFEB191B9}">
      <dsp:nvSpPr>
        <dsp:cNvPr id="0" name=""/>
        <dsp:cNvSpPr/>
      </dsp:nvSpPr>
      <dsp:spPr>
        <a:xfrm>
          <a:off x="376285" y="1028017"/>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2F6CDE0-8CDE-4AB7-AEAF-40CCC8D4754E}">
      <dsp:nvSpPr>
        <dsp:cNvPr id="0" name=""/>
        <dsp:cNvSpPr/>
      </dsp:nvSpPr>
      <dsp:spPr>
        <a:xfrm>
          <a:off x="718958" y="1919109"/>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rtl="0">
            <a:lnSpc>
              <a:spcPct val="100000"/>
            </a:lnSpc>
            <a:spcBef>
              <a:spcPct val="0"/>
            </a:spcBef>
            <a:spcAft>
              <a:spcPct val="35000"/>
            </a:spcAft>
            <a:buNone/>
          </a:pPr>
          <a:r>
            <a:rPr lang="en-US" sz="2700" kern="1200" dirty="0">
              <a:latin typeface="Gill Sans MT" panose="020B0502020104020203"/>
            </a:rPr>
            <a:t>Issues </a:t>
          </a:r>
        </a:p>
      </dsp:txBody>
      <dsp:txXfrm>
        <a:off x="718958" y="1919109"/>
        <a:ext cx="6088001" cy="548276"/>
      </dsp:txXfrm>
    </dsp:sp>
    <dsp:sp modelId="{3269229D-451E-4AEF-AF08-BA0116E1D09C}">
      <dsp:nvSpPr>
        <dsp:cNvPr id="0" name=""/>
        <dsp:cNvSpPr/>
      </dsp:nvSpPr>
      <dsp:spPr>
        <a:xfrm>
          <a:off x="376285" y="1850574"/>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7BC8269-DF9B-485A-A360-A3B69A9CDED6}">
      <dsp:nvSpPr>
        <dsp:cNvPr id="0" name=""/>
        <dsp:cNvSpPr/>
      </dsp:nvSpPr>
      <dsp:spPr>
        <a:xfrm>
          <a:off x="404618" y="2741666"/>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rtl="0">
            <a:lnSpc>
              <a:spcPct val="100000"/>
            </a:lnSpc>
            <a:spcBef>
              <a:spcPct val="0"/>
            </a:spcBef>
            <a:spcAft>
              <a:spcPct val="35000"/>
            </a:spcAft>
            <a:buNone/>
          </a:pPr>
          <a:r>
            <a:rPr lang="en-US" sz="2700" kern="1200" dirty="0">
              <a:latin typeface="Gill Sans MT" panose="020B0502020104020203"/>
            </a:rPr>
            <a:t>What we learned  </a:t>
          </a:r>
        </a:p>
      </dsp:txBody>
      <dsp:txXfrm>
        <a:off x="404618" y="2741666"/>
        <a:ext cx="6402340" cy="548276"/>
      </dsp:txXfrm>
    </dsp:sp>
    <dsp:sp modelId="{24C3F45A-CB5A-4D3E-B38A-D5F51782FF4A}">
      <dsp:nvSpPr>
        <dsp:cNvPr id="0" name=""/>
        <dsp:cNvSpPr/>
      </dsp:nvSpPr>
      <dsp:spPr>
        <a:xfrm>
          <a:off x="61946" y="267313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3B3D6-9856-4C5D-9873-BDE3198FA8FD}">
      <dsp:nvSpPr>
        <dsp:cNvPr id="0" name=""/>
        <dsp:cNvSpPr/>
      </dsp:nvSpPr>
      <dsp:spPr>
        <a:xfrm>
          <a:off x="0" y="19663"/>
          <a:ext cx="7183597" cy="1193400"/>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User Stories</a:t>
          </a:r>
        </a:p>
      </dsp:txBody>
      <dsp:txXfrm>
        <a:off x="58257" y="77920"/>
        <a:ext cx="7067083" cy="1076886"/>
      </dsp:txXfrm>
    </dsp:sp>
    <dsp:sp modelId="{439B9FD5-E12F-47D2-97F4-930AE7966E96}">
      <dsp:nvSpPr>
        <dsp:cNvPr id="0" name=""/>
        <dsp:cNvSpPr/>
      </dsp:nvSpPr>
      <dsp:spPr>
        <a:xfrm>
          <a:off x="0" y="1213063"/>
          <a:ext cx="7183597" cy="4433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079" tIns="33020" rIns="184912" bIns="33020" numCol="1" spcCol="1270" anchor="t" anchorCtr="0">
          <a:noAutofit/>
        </a:bodyPr>
        <a:lstStyle/>
        <a:p>
          <a:pPr marL="228600" lvl="1" indent="-228600" algn="l" defTabSz="1155700">
            <a:lnSpc>
              <a:spcPct val="90000"/>
            </a:lnSpc>
            <a:spcBef>
              <a:spcPct val="0"/>
            </a:spcBef>
            <a:spcAft>
              <a:spcPct val="20000"/>
            </a:spcAft>
            <a:buFont typeface="Arial" panose="020B0604020202020204" pitchFamily="34" charset="0"/>
            <a:buChar char="•"/>
          </a:pPr>
          <a:r>
            <a:rPr lang="en-US" sz="2600" b="0" i="0" kern="1200" dirty="0"/>
            <a:t>As a sports enthusiast, I would want to be able to create a profile in the Game Fitness application so I can manage my profile and history</a:t>
          </a:r>
          <a:endParaRPr lang="en-US" sz="2600" b="0" kern="1200" dirty="0"/>
        </a:p>
        <a:p>
          <a:pPr marL="228600" lvl="1" indent="-228600" algn="l" defTabSz="1155700">
            <a:lnSpc>
              <a:spcPct val="90000"/>
            </a:lnSpc>
            <a:spcBef>
              <a:spcPct val="0"/>
            </a:spcBef>
            <a:spcAft>
              <a:spcPct val="20000"/>
            </a:spcAft>
            <a:buFont typeface="Arial" panose="020B0604020202020204" pitchFamily="34" charset="0"/>
            <a:buChar char="•"/>
          </a:pPr>
          <a:r>
            <a:rPr lang="en-US" sz="2600" b="0" i="0" kern="1200" dirty="0"/>
            <a:t>As the application owner, I want to make sure that there are minimal bugs in the program so that the user experience is the best it can be</a:t>
          </a:r>
        </a:p>
        <a:p>
          <a:pPr marL="228600" lvl="1" indent="-228600" algn="l" defTabSz="1155700">
            <a:lnSpc>
              <a:spcPct val="90000"/>
            </a:lnSpc>
            <a:spcBef>
              <a:spcPct val="0"/>
            </a:spcBef>
            <a:spcAft>
              <a:spcPct val="20000"/>
            </a:spcAft>
            <a:buFont typeface="Arial" panose="020B0604020202020204" pitchFamily="34" charset="0"/>
            <a:buChar char="•"/>
          </a:pPr>
          <a:r>
            <a:rPr lang="en-US" sz="2600" b="0" i="0" kern="1200" dirty="0"/>
            <a:t>As a application designer, I need to be able to create a database design to store information related to exercises and user profiles</a:t>
          </a:r>
        </a:p>
        <a:p>
          <a:pPr marL="228600" lvl="1" indent="-228600" algn="l" defTabSz="1155700">
            <a:lnSpc>
              <a:spcPct val="90000"/>
            </a:lnSpc>
            <a:spcBef>
              <a:spcPct val="0"/>
            </a:spcBef>
            <a:spcAft>
              <a:spcPct val="20000"/>
            </a:spcAft>
            <a:buChar char="•"/>
          </a:pPr>
          <a:r>
            <a:rPr lang="en-US" sz="2600" b="0" i="0" kern="1200" dirty="0"/>
            <a:t>As a user, I want to be able to choose a game and get a list of exercises so I remain injury free</a:t>
          </a:r>
        </a:p>
      </dsp:txBody>
      <dsp:txXfrm>
        <a:off x="0" y="1213063"/>
        <a:ext cx="7183597" cy="443393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12/11/2019</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12/11/2019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12/11/2019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12/11/2019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12/11/2019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12/11/2019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hankarchandru/GameFitnes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a typeface="+mn-lt"/>
                <a:cs typeface="+mn-lt"/>
              </a:rPr>
              <a:t>Shankar Chandrasekaran</a:t>
            </a:r>
            <a:endParaRPr lang="en-US" dirty="0"/>
          </a:p>
          <a:p>
            <a:pPr algn="ctr"/>
            <a:r>
              <a:rPr lang="en-US" dirty="0">
                <a:ea typeface="+mn-lt"/>
                <a:cs typeface="+mn-lt"/>
              </a:rPr>
              <a:t>Andrew Shults</a:t>
            </a:r>
            <a:endParaRPr lang="en-US" dirty="0"/>
          </a:p>
          <a:p>
            <a:pPr algn="ctr"/>
            <a:r>
              <a:rPr lang="en-US" dirty="0" err="1">
                <a:ea typeface="+mn-lt"/>
                <a:cs typeface="+mn-lt"/>
              </a:rPr>
              <a:t>Abdulmajeed</a:t>
            </a:r>
            <a:r>
              <a:rPr lang="en-US" dirty="0">
                <a:ea typeface="+mn-lt"/>
                <a:cs typeface="+mn-lt"/>
              </a:rPr>
              <a:t> </a:t>
            </a:r>
            <a:r>
              <a:rPr lang="en-US" dirty="0" err="1">
                <a:ea typeface="+mn-lt"/>
                <a:cs typeface="+mn-lt"/>
              </a:rPr>
              <a:t>Mesefir</a:t>
            </a:r>
            <a:endParaRPr lang="en-US" dirty="0" err="1"/>
          </a:p>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pPr algn="ctr"/>
            <a:r>
              <a:rPr lang="en-US" sz="6000" b="1" dirty="0">
                <a:solidFill>
                  <a:schemeClr val="bg1"/>
                </a:solidFill>
                <a:ea typeface="+mj-lt"/>
                <a:cs typeface="+mj-lt"/>
              </a:rPr>
              <a:t>Game Fitness</a:t>
            </a:r>
            <a:endParaRPr lang="en-US" dirty="0">
              <a:solidFill>
                <a:schemeClr val="bg1"/>
              </a:solidFill>
              <a:ea typeface="+mj-lt"/>
              <a:cs typeface="+mj-lt"/>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5" y="5519798"/>
            <a:ext cx="10993546" cy="1076028"/>
          </a:xfrm>
        </p:spPr>
        <p:txBody>
          <a:bodyPr>
            <a:normAutofit/>
          </a:bodyPr>
          <a:lstStyle/>
          <a:p>
            <a:pPr algn="ctr"/>
            <a:r>
              <a:rPr lang="en-US" b="1" dirty="0">
                <a:solidFill>
                  <a:schemeClr val="bg1"/>
                </a:solidFill>
                <a:ea typeface="+mn-lt"/>
                <a:cs typeface="+mn-lt"/>
              </a:rPr>
              <a:t>IST303 Project - Part D - Fall 2019</a:t>
            </a:r>
            <a:endParaRPr lang="en-US" b="1" dirty="0">
              <a:solidFill>
                <a:schemeClr val="bg1"/>
              </a:solidFill>
            </a:endParaRPr>
          </a:p>
          <a:p>
            <a:pPr algn="ctr"/>
            <a:r>
              <a:rPr lang="en-US" dirty="0">
                <a:solidFill>
                  <a:schemeClr val="bg1"/>
                </a:solidFill>
                <a:ea typeface="+mn-lt"/>
                <a:cs typeface="+mn-lt"/>
              </a:rPr>
              <a:t>Shankar Chandrasekaran - Andrew Shults - Abdulmajeed Mesefir</a:t>
            </a:r>
            <a:endParaRPr lang="en-US" dirty="0">
              <a:solidFill>
                <a:schemeClr val="bg1"/>
              </a:solidFill>
            </a:endParaRPr>
          </a:p>
          <a:p>
            <a:pPr algn="ctr"/>
            <a:endParaRPr lang="en-US" b="1"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5CC2B463-6BD5-411E-A3CA-67A9FE003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83E6F24-3E64-4893-9F13-7BEE01C84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343F1D0-8FED-4F45-8480-20CDC22A691A}"/>
              </a:ext>
            </a:extLst>
          </p:cNvPr>
          <p:cNvSpPr>
            <a:spLocks noGrp="1"/>
          </p:cNvSpPr>
          <p:nvPr>
            <p:ph type="title"/>
          </p:nvPr>
        </p:nvSpPr>
        <p:spPr>
          <a:xfrm>
            <a:off x="4596855" y="2253985"/>
            <a:ext cx="6798608" cy="2085869"/>
          </a:xfrm>
        </p:spPr>
        <p:txBody>
          <a:bodyPr vert="horz" lIns="91440" tIns="45720" rIns="91440" bIns="45720" rtlCol="0" anchor="b">
            <a:normAutofit/>
          </a:bodyPr>
          <a:lstStyle/>
          <a:p>
            <a:r>
              <a:rPr lang="en-US" sz="3600" dirty="0">
                <a:solidFill>
                  <a:srgbClr val="FFFFFF"/>
                </a:solidFill>
              </a:rPr>
              <a:t>Demo</a:t>
            </a:r>
            <a:br>
              <a:rPr lang="en-US" sz="3600" dirty="0">
                <a:solidFill>
                  <a:srgbClr val="FFFFFF"/>
                </a:solidFill>
              </a:rPr>
            </a:br>
            <a:endParaRPr lang="en-US" sz="3600" dirty="0">
              <a:solidFill>
                <a:srgbClr val="FFFFFF"/>
              </a:solidFill>
            </a:endParaRPr>
          </a:p>
        </p:txBody>
      </p:sp>
      <p:pic>
        <p:nvPicPr>
          <p:cNvPr id="6" name="Graphic 5" descr="Play">
            <a:extLst>
              <a:ext uri="{FF2B5EF4-FFF2-40B4-BE49-F238E27FC236}">
                <a16:creationId xmlns:a16="http://schemas.microsoft.com/office/drawing/2014/main" id="{FB4AA455-184A-4DD3-AC6A-5E1C92D119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1166" y="2217610"/>
            <a:ext cx="2716911" cy="2716911"/>
          </a:xfrm>
          <a:prstGeom prst="rect">
            <a:avLst/>
          </a:prstGeom>
        </p:spPr>
      </p:pic>
    </p:spTree>
    <p:extLst>
      <p:ext uri="{BB962C8B-B14F-4D97-AF65-F5344CB8AC3E}">
        <p14:creationId xmlns:p14="http://schemas.microsoft.com/office/powerpoint/2010/main" val="339622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5CC2B463-6BD5-411E-A3CA-67A9FE003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83E6F24-3E64-4893-9F13-7BEE01C84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343F1D0-8FED-4F45-8480-20CDC22A691A}"/>
              </a:ext>
            </a:extLst>
          </p:cNvPr>
          <p:cNvSpPr>
            <a:spLocks noGrp="1"/>
          </p:cNvSpPr>
          <p:nvPr>
            <p:ph type="title"/>
          </p:nvPr>
        </p:nvSpPr>
        <p:spPr>
          <a:xfrm>
            <a:off x="4457323" y="2365745"/>
            <a:ext cx="6798608" cy="2085869"/>
          </a:xfrm>
        </p:spPr>
        <p:txBody>
          <a:bodyPr vert="horz" lIns="91440" tIns="45720" rIns="91440" bIns="45720" rtlCol="0" anchor="b">
            <a:normAutofit/>
          </a:bodyPr>
          <a:lstStyle/>
          <a:p>
            <a:r>
              <a:rPr lang="en-US" sz="3600" dirty="0">
                <a:solidFill>
                  <a:srgbClr val="FFFFFF"/>
                </a:solidFill>
              </a:rPr>
              <a:t>Testing</a:t>
            </a:r>
            <a:br>
              <a:rPr lang="en-US" sz="3600" dirty="0">
                <a:solidFill>
                  <a:srgbClr val="FFFFFF"/>
                </a:solidFill>
              </a:rPr>
            </a:br>
            <a:endParaRPr lang="en-US" sz="3600" dirty="0">
              <a:solidFill>
                <a:srgbClr val="FFFFFF"/>
              </a:solidFill>
            </a:endParaRPr>
          </a:p>
        </p:txBody>
      </p:sp>
      <p:pic>
        <p:nvPicPr>
          <p:cNvPr id="6" name="Graphic 5" descr="Play">
            <a:extLst>
              <a:ext uri="{FF2B5EF4-FFF2-40B4-BE49-F238E27FC236}">
                <a16:creationId xmlns:a16="http://schemas.microsoft.com/office/drawing/2014/main" id="{FB4AA455-184A-4DD3-AC6A-5E1C92D119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1166" y="2217610"/>
            <a:ext cx="2716911" cy="2716911"/>
          </a:xfrm>
          <a:prstGeom prst="rect">
            <a:avLst/>
          </a:prstGeom>
        </p:spPr>
      </p:pic>
    </p:spTree>
    <p:extLst>
      <p:ext uri="{BB962C8B-B14F-4D97-AF65-F5344CB8AC3E}">
        <p14:creationId xmlns:p14="http://schemas.microsoft.com/office/powerpoint/2010/main" val="816701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5CC2B463-6BD5-411E-A3CA-67A9FE003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83E6F24-3E64-4893-9F13-7BEE01C84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343F1D0-8FED-4F45-8480-20CDC22A691A}"/>
              </a:ext>
            </a:extLst>
          </p:cNvPr>
          <p:cNvSpPr>
            <a:spLocks noGrp="1"/>
          </p:cNvSpPr>
          <p:nvPr>
            <p:ph type="title"/>
          </p:nvPr>
        </p:nvSpPr>
        <p:spPr>
          <a:xfrm>
            <a:off x="4457323" y="2365745"/>
            <a:ext cx="6798608" cy="2085869"/>
          </a:xfrm>
        </p:spPr>
        <p:txBody>
          <a:bodyPr vert="horz" lIns="91440" tIns="45720" rIns="91440" bIns="45720" rtlCol="0" anchor="b">
            <a:normAutofit/>
          </a:bodyPr>
          <a:lstStyle/>
          <a:p>
            <a:r>
              <a:rPr lang="en-US" sz="3600" dirty="0">
                <a:solidFill>
                  <a:srgbClr val="FFFFFF"/>
                </a:solidFill>
              </a:rPr>
              <a:t>Walkthrough</a:t>
            </a:r>
            <a:br>
              <a:rPr lang="en-US" sz="3600" dirty="0">
                <a:solidFill>
                  <a:srgbClr val="FFFFFF"/>
                </a:solidFill>
              </a:rPr>
            </a:br>
            <a:endParaRPr lang="en-US" sz="3600" dirty="0">
              <a:solidFill>
                <a:srgbClr val="FFFFFF"/>
              </a:solidFill>
            </a:endParaRPr>
          </a:p>
        </p:txBody>
      </p:sp>
      <p:pic>
        <p:nvPicPr>
          <p:cNvPr id="6" name="Graphic 5" descr="Play">
            <a:extLst>
              <a:ext uri="{FF2B5EF4-FFF2-40B4-BE49-F238E27FC236}">
                <a16:creationId xmlns:a16="http://schemas.microsoft.com/office/drawing/2014/main" id="{FB4AA455-184A-4DD3-AC6A-5E1C92D119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1166" y="2217610"/>
            <a:ext cx="2716911" cy="2716911"/>
          </a:xfrm>
          <a:prstGeom prst="rect">
            <a:avLst/>
          </a:prstGeom>
        </p:spPr>
      </p:pic>
    </p:spTree>
    <p:extLst>
      <p:ext uri="{BB962C8B-B14F-4D97-AF65-F5344CB8AC3E}">
        <p14:creationId xmlns:p14="http://schemas.microsoft.com/office/powerpoint/2010/main" val="184600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3F1D0-8FED-4F45-8480-20CDC22A691A}"/>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4800" dirty="0" err="1">
                <a:solidFill>
                  <a:schemeClr val="tx2"/>
                </a:solidFill>
              </a:rPr>
              <a:t>ProJECT</a:t>
            </a:r>
            <a:r>
              <a:rPr lang="en-US" sz="4800" dirty="0">
                <a:solidFill>
                  <a:schemeClr val="tx2"/>
                </a:solidFill>
              </a:rPr>
              <a:t> BACKLOG – </a:t>
            </a:r>
            <a:r>
              <a:rPr lang="en-US" sz="4800" dirty="0" err="1">
                <a:solidFill>
                  <a:schemeClr val="tx2"/>
                </a:solidFill>
              </a:rPr>
              <a:t>Github</a:t>
            </a:r>
            <a:endParaRPr lang="en-US" sz="4800" dirty="0">
              <a:solidFill>
                <a:schemeClr val="tx2"/>
              </a:solidFill>
            </a:endParaRPr>
          </a:p>
        </p:txBody>
      </p:sp>
      <p:sp>
        <p:nvSpPr>
          <p:cNvPr id="17" name="Rectangle 16">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82A264DA-20A6-410F-BCA8-F7F0D2C40B98}"/>
              </a:ext>
            </a:extLst>
          </p:cNvPr>
          <p:cNvSpPr txBox="1"/>
          <p:nvPr/>
        </p:nvSpPr>
        <p:spPr>
          <a:xfrm>
            <a:off x="3287267" y="5949707"/>
            <a:ext cx="4754880" cy="369332"/>
          </a:xfrm>
          <a:prstGeom prst="rect">
            <a:avLst/>
          </a:prstGeom>
          <a:noFill/>
        </p:spPr>
        <p:txBody>
          <a:bodyPr wrap="square" rtlCol="0">
            <a:spAutoFit/>
          </a:bodyPr>
          <a:lstStyle/>
          <a:p>
            <a:r>
              <a:rPr lang="en-US" dirty="0">
                <a:hlinkClick r:id="rId2">
                  <a:extLst>
                    <a:ext uri="{A12FA001-AC4F-418D-AE19-62706E023703}">
                      <ahyp:hlinkClr xmlns:ahyp="http://schemas.microsoft.com/office/drawing/2018/hyperlinkcolor" val="tx"/>
                    </a:ext>
                  </a:extLst>
                </a:hlinkClick>
              </a:rPr>
              <a:t>https://github.com/shankarchandru/GameFitness</a:t>
            </a:r>
            <a:endParaRPr lang="en-US" dirty="0"/>
          </a:p>
        </p:txBody>
      </p:sp>
    </p:spTree>
    <p:extLst>
      <p:ext uri="{BB962C8B-B14F-4D97-AF65-F5344CB8AC3E}">
        <p14:creationId xmlns:p14="http://schemas.microsoft.com/office/powerpoint/2010/main" val="30963938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8774-C767-4194-A70D-F9428A7753A0}"/>
              </a:ext>
            </a:extLst>
          </p:cNvPr>
          <p:cNvSpPr>
            <a:spLocks noGrp="1"/>
          </p:cNvSpPr>
          <p:nvPr>
            <p:ph type="title"/>
          </p:nvPr>
        </p:nvSpPr>
        <p:spPr/>
        <p:txBody>
          <a:bodyPr/>
          <a:lstStyle/>
          <a:p>
            <a:r>
              <a:rPr lang="en-US" dirty="0"/>
              <a:t>Issues we faced</a:t>
            </a:r>
          </a:p>
        </p:txBody>
      </p:sp>
      <p:sp>
        <p:nvSpPr>
          <p:cNvPr id="3" name="Content Placeholder 2">
            <a:extLst>
              <a:ext uri="{FF2B5EF4-FFF2-40B4-BE49-F238E27FC236}">
                <a16:creationId xmlns:a16="http://schemas.microsoft.com/office/drawing/2014/main" id="{99260D14-4CB3-476E-A261-AF68889832AF}"/>
              </a:ext>
            </a:extLst>
          </p:cNvPr>
          <p:cNvSpPr>
            <a:spLocks noGrp="1"/>
          </p:cNvSpPr>
          <p:nvPr>
            <p:ph idx="1"/>
          </p:nvPr>
        </p:nvSpPr>
        <p:spPr/>
        <p:txBody>
          <a:bodyPr>
            <a:normAutofit/>
          </a:bodyPr>
          <a:lstStyle/>
          <a:p>
            <a:r>
              <a:rPr lang="en-US" sz="2400" dirty="0"/>
              <a:t>Django framework is awkward to use</a:t>
            </a:r>
          </a:p>
          <a:p>
            <a:r>
              <a:rPr lang="en-US" sz="2400" dirty="0"/>
              <a:t>Connecting the database via models.py was complicated and confusing</a:t>
            </a:r>
          </a:p>
          <a:p>
            <a:r>
              <a:rPr lang="en-US" sz="2400" dirty="0"/>
              <a:t>Extracting data from the database was difficult </a:t>
            </a:r>
          </a:p>
          <a:p>
            <a:r>
              <a:rPr lang="en-US" sz="2400" dirty="0"/>
              <a:t>Wiring bootstrap was not very straightforward</a:t>
            </a:r>
          </a:p>
          <a:p>
            <a:r>
              <a:rPr lang="en-US" sz="2400" dirty="0"/>
              <a:t>Couldn’t tailor exercise difficulty based off of BMI</a:t>
            </a:r>
          </a:p>
        </p:txBody>
      </p:sp>
    </p:spTree>
    <p:extLst>
      <p:ext uri="{BB962C8B-B14F-4D97-AF65-F5344CB8AC3E}">
        <p14:creationId xmlns:p14="http://schemas.microsoft.com/office/powerpoint/2010/main" val="3382882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032D-C8CC-4CF5-A6BA-934B0CEA33ED}"/>
              </a:ext>
            </a:extLst>
          </p:cNvPr>
          <p:cNvSpPr>
            <a:spLocks noGrp="1"/>
          </p:cNvSpPr>
          <p:nvPr>
            <p:ph type="title"/>
          </p:nvPr>
        </p:nvSpPr>
        <p:spPr/>
        <p:txBody>
          <a:bodyPr/>
          <a:lstStyle/>
          <a:p>
            <a:r>
              <a:rPr lang="en-US" dirty="0"/>
              <a:t>What we learned </a:t>
            </a:r>
          </a:p>
        </p:txBody>
      </p:sp>
      <p:sp>
        <p:nvSpPr>
          <p:cNvPr id="3" name="Content Placeholder 2">
            <a:extLst>
              <a:ext uri="{FF2B5EF4-FFF2-40B4-BE49-F238E27FC236}">
                <a16:creationId xmlns:a16="http://schemas.microsoft.com/office/drawing/2014/main" id="{EBC33482-2DC3-4497-BD2B-FA5A063D79EB}"/>
              </a:ext>
            </a:extLst>
          </p:cNvPr>
          <p:cNvSpPr>
            <a:spLocks noGrp="1"/>
          </p:cNvSpPr>
          <p:nvPr>
            <p:ph idx="1"/>
          </p:nvPr>
        </p:nvSpPr>
        <p:spPr/>
        <p:txBody>
          <a:bodyPr>
            <a:noAutofit/>
          </a:bodyPr>
          <a:lstStyle/>
          <a:p>
            <a:r>
              <a:rPr lang="en-US" sz="2400" dirty="0"/>
              <a:t>Things don't go as planned, with errors and setbacks arising at every step. Therefore, flexibility and a level demeanor are key to solving problems and moving ahead with the project</a:t>
            </a:r>
          </a:p>
          <a:p>
            <a:r>
              <a:rPr lang="en-US" sz="2400" dirty="0"/>
              <a:t>Iterative development is useful in helping maintain the continual progress of a software development project. Without set iterations and milestones, it is easy to fall behind</a:t>
            </a:r>
          </a:p>
          <a:p>
            <a:r>
              <a:rPr lang="en-US" sz="2400" dirty="0"/>
              <a:t>Each group member brings different strengths to the project, so initially it is advantageous for teams to have roles tailored to each group member. However, the team and its members need to be flexible and break from their roles when needed to ensure the project's completion</a:t>
            </a:r>
          </a:p>
        </p:txBody>
      </p:sp>
    </p:spTree>
    <p:extLst>
      <p:ext uri="{BB962C8B-B14F-4D97-AF65-F5344CB8AC3E}">
        <p14:creationId xmlns:p14="http://schemas.microsoft.com/office/powerpoint/2010/main" val="2568547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b="1" dirty="0">
                <a:ea typeface="+mj-lt"/>
                <a:cs typeface="+mj-lt"/>
              </a:rPr>
              <a:t>contents </a:t>
            </a:r>
            <a:endParaRPr lang="en-US" b="1"/>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236587104"/>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BD1B-DD0B-4D20-9BF8-03802835563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2089C14-4668-46D7-A55E-34A38C61DADE}"/>
              </a:ext>
            </a:extLst>
          </p:cNvPr>
          <p:cNvSpPr>
            <a:spLocks noGrp="1"/>
          </p:cNvSpPr>
          <p:nvPr>
            <p:ph idx="1"/>
          </p:nvPr>
        </p:nvSpPr>
        <p:spPr/>
        <p:txBody>
          <a:bodyPr>
            <a:noAutofit/>
          </a:bodyPr>
          <a:lstStyle/>
          <a:p>
            <a:pPr marL="0" indent="0">
              <a:buNone/>
            </a:pPr>
            <a:endParaRPr lang="en-US" sz="3200" dirty="0"/>
          </a:p>
          <a:p>
            <a:r>
              <a:rPr lang="en-US" sz="3200" dirty="0"/>
              <a:t>Users can create a profile and login, giving them access to a list of sports </a:t>
            </a:r>
          </a:p>
          <a:p>
            <a:r>
              <a:rPr lang="en-US" sz="3200" dirty="0"/>
              <a:t>Users can pick a sports activity  and Game Fitness will provide a list of suggested exercise </a:t>
            </a:r>
          </a:p>
          <a:p>
            <a:r>
              <a:rPr lang="en-US" sz="3200" dirty="0"/>
              <a:t>Game Fitness will tailor exercise difficulty </a:t>
            </a:r>
            <a:r>
              <a:rPr lang="en-US" sz="3200"/>
              <a:t>based off </a:t>
            </a:r>
            <a:r>
              <a:rPr lang="en-US" sz="3200" dirty="0"/>
              <a:t>the user’s BMI</a:t>
            </a:r>
          </a:p>
        </p:txBody>
      </p:sp>
    </p:spTree>
    <p:extLst>
      <p:ext uri="{BB962C8B-B14F-4D97-AF65-F5344CB8AC3E}">
        <p14:creationId xmlns:p14="http://schemas.microsoft.com/office/powerpoint/2010/main" val="375231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318CBC1-55B1-4944-9659-F70AC62FD9C2}"/>
              </a:ext>
            </a:extLst>
          </p:cNvPr>
          <p:cNvSpPr>
            <a:spLocks noGrp="1"/>
          </p:cNvSpPr>
          <p:nvPr>
            <p:ph type="title"/>
          </p:nvPr>
        </p:nvSpPr>
        <p:spPr>
          <a:xfrm>
            <a:off x="803189" y="1209184"/>
            <a:ext cx="3089189" cy="4734416"/>
          </a:xfrm>
        </p:spPr>
        <p:txBody>
          <a:bodyPr anchor="ctr">
            <a:normAutofit/>
          </a:bodyPr>
          <a:lstStyle/>
          <a:p>
            <a:r>
              <a:rPr lang="en-US" dirty="0">
                <a:ea typeface="+mj-lt"/>
                <a:cs typeface="+mj-lt"/>
              </a:rPr>
              <a:t>MILESTONE 2 (RELEASE)</a:t>
            </a:r>
            <a:endParaRPr lang="en-US" dirty="0"/>
          </a:p>
          <a:p>
            <a:endParaRPr lang="en-US" dirty="0"/>
          </a:p>
        </p:txBody>
      </p:sp>
      <p:sp>
        <p:nvSpPr>
          <p:cNvPr id="27" name="Rectangle 26">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B0C9C4CB-D7E8-4920-8430-FF50254F4A97}"/>
              </a:ext>
            </a:extLst>
          </p:cNvPr>
          <p:cNvGraphicFramePr>
            <a:graphicFrameLocks noGrp="1"/>
          </p:cNvGraphicFramePr>
          <p:nvPr>
            <p:ph idx="1"/>
            <p:extLst>
              <p:ext uri="{D42A27DB-BD31-4B8C-83A1-F6EECF244321}">
                <p14:modId xmlns:p14="http://schemas.microsoft.com/office/powerpoint/2010/main" val="1080163211"/>
              </p:ext>
            </p:extLst>
          </p:nvPr>
        </p:nvGraphicFramePr>
        <p:xfrm>
          <a:off x="4561870" y="723899"/>
          <a:ext cx="7183597" cy="5666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085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9D01BD4-D715-47C5-936E-D17703C9A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8CBC1-55B1-4944-9659-F70AC62FD9C2}"/>
              </a:ext>
            </a:extLst>
          </p:cNvPr>
          <p:cNvSpPr>
            <a:spLocks noGrp="1"/>
          </p:cNvSpPr>
          <p:nvPr>
            <p:ph type="title"/>
          </p:nvPr>
        </p:nvSpPr>
        <p:spPr>
          <a:xfrm>
            <a:off x="581193" y="1507414"/>
            <a:ext cx="4065488" cy="3903332"/>
          </a:xfrm>
        </p:spPr>
        <p:txBody>
          <a:bodyPr anchor="t">
            <a:normAutofit/>
          </a:bodyPr>
          <a:lstStyle/>
          <a:p>
            <a:pPr lvl="0"/>
            <a:r>
              <a:rPr lang="en-US" sz="4000" dirty="0">
                <a:solidFill>
                  <a:schemeClr val="tx1"/>
                </a:solidFill>
              </a:rPr>
              <a:t>User registration and sign in </a:t>
            </a:r>
          </a:p>
        </p:txBody>
      </p:sp>
      <p:sp>
        <p:nvSpPr>
          <p:cNvPr id="27" name="Rectangle 26">
            <a:extLst>
              <a:ext uri="{FF2B5EF4-FFF2-40B4-BE49-F238E27FC236}">
                <a16:creationId xmlns:a16="http://schemas.microsoft.com/office/drawing/2014/main" id="{8E095A5C-C0E1-442D-A262-3354333CA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7884CF81-7E80-4D00-BC0F-A2166793C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F64C974-F87D-469D-A146-C277FEB02707}"/>
              </a:ext>
            </a:extLst>
          </p:cNvPr>
          <p:cNvSpPr>
            <a:spLocks noGrp="1"/>
          </p:cNvSpPr>
          <p:nvPr>
            <p:ph idx="1"/>
          </p:nvPr>
        </p:nvSpPr>
        <p:spPr>
          <a:xfrm>
            <a:off x="5117586" y="1507415"/>
            <a:ext cx="6493222" cy="3903331"/>
          </a:xfrm>
          <a:ln w="57150">
            <a:noFill/>
          </a:ln>
        </p:spPr>
        <p:txBody>
          <a:bodyPr anchor="t">
            <a:normAutofit/>
          </a:bodyPr>
          <a:lstStyle/>
          <a:p>
            <a:pPr marL="305435" indent="-305435">
              <a:lnSpc>
                <a:spcPct val="90000"/>
              </a:lnSpc>
              <a:buNone/>
            </a:pPr>
            <a:r>
              <a:rPr lang="en-US" sz="2800" dirty="0">
                <a:ea typeface="+mn-lt"/>
                <a:cs typeface="+mn-lt"/>
              </a:rPr>
              <a:t>Allow users to create an account and login</a:t>
            </a:r>
            <a:endParaRPr lang="en-US" sz="2800" dirty="0"/>
          </a:p>
          <a:p>
            <a:pPr marL="305435" indent="-305435">
              <a:lnSpc>
                <a:spcPct val="90000"/>
              </a:lnSpc>
              <a:buFont typeface="Wingdings 2"/>
              <a:buChar char=""/>
            </a:pPr>
            <a:r>
              <a:rPr lang="en-US" sz="2400" dirty="0">
                <a:ea typeface="+mn-lt"/>
                <a:cs typeface="+mn-lt"/>
              </a:rPr>
              <a:t>New users can create an account and begin using Game Fitness </a:t>
            </a:r>
          </a:p>
          <a:p>
            <a:pPr marL="305435" indent="-305435">
              <a:lnSpc>
                <a:spcPct val="90000"/>
              </a:lnSpc>
              <a:buFont typeface="Wingdings 2"/>
              <a:buChar char=""/>
            </a:pPr>
            <a:r>
              <a:rPr lang="en-US" sz="2400" dirty="0">
                <a:ea typeface="+mn-lt"/>
                <a:cs typeface="+mn-lt"/>
              </a:rPr>
              <a:t>Existing users can login and continue to use Game Fitness</a:t>
            </a:r>
          </a:p>
          <a:p>
            <a:pPr marL="0" indent="0">
              <a:lnSpc>
                <a:spcPct val="90000"/>
              </a:lnSpc>
              <a:buNone/>
            </a:pPr>
            <a:endParaRPr lang="en-US" sz="1700" b="1" dirty="0">
              <a:ea typeface="+mn-lt"/>
              <a:cs typeface="+mn-lt"/>
            </a:endParaRPr>
          </a:p>
          <a:p>
            <a:pPr marL="0" indent="0">
              <a:lnSpc>
                <a:spcPct val="90000"/>
              </a:lnSpc>
              <a:buNone/>
            </a:pPr>
            <a:endParaRPr lang="en-US" sz="1700" b="1" dirty="0">
              <a:ea typeface="+mn-lt"/>
              <a:cs typeface="+mn-lt"/>
            </a:endParaRPr>
          </a:p>
          <a:p>
            <a:pPr marL="0" indent="0">
              <a:lnSpc>
                <a:spcPct val="90000"/>
              </a:lnSpc>
              <a:buNone/>
            </a:pPr>
            <a:endParaRPr lang="en-US" sz="1700" b="1" dirty="0"/>
          </a:p>
          <a:p>
            <a:pPr marL="0" indent="0">
              <a:lnSpc>
                <a:spcPct val="90000"/>
              </a:lnSpc>
              <a:buNone/>
            </a:pPr>
            <a:endParaRPr lang="en-US" sz="1700" b="1" dirty="0">
              <a:ea typeface="+mn-lt"/>
              <a:cs typeface="+mn-lt"/>
            </a:endParaRPr>
          </a:p>
          <a:p>
            <a:pPr marL="305435" indent="-305435">
              <a:lnSpc>
                <a:spcPct val="90000"/>
              </a:lnSpc>
              <a:buFont typeface="Wingdings 2"/>
              <a:buChar char=""/>
            </a:pPr>
            <a:endParaRPr lang="en-US" sz="1700" dirty="0">
              <a:ea typeface="+mn-lt"/>
              <a:cs typeface="+mn-lt"/>
            </a:endParaRPr>
          </a:p>
          <a:p>
            <a:pPr marL="305435" indent="-305435">
              <a:lnSpc>
                <a:spcPct val="90000"/>
              </a:lnSpc>
              <a:buNone/>
            </a:pPr>
            <a:endParaRPr lang="en-US" sz="1700" dirty="0"/>
          </a:p>
        </p:txBody>
      </p:sp>
    </p:spTree>
    <p:extLst>
      <p:ext uri="{BB962C8B-B14F-4D97-AF65-F5344CB8AC3E}">
        <p14:creationId xmlns:p14="http://schemas.microsoft.com/office/powerpoint/2010/main" val="366427330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9D01BD4-D715-47C5-936E-D17703C9A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8CBC1-55B1-4944-9659-F70AC62FD9C2}"/>
              </a:ext>
            </a:extLst>
          </p:cNvPr>
          <p:cNvSpPr>
            <a:spLocks noGrp="1"/>
          </p:cNvSpPr>
          <p:nvPr>
            <p:ph type="title"/>
          </p:nvPr>
        </p:nvSpPr>
        <p:spPr>
          <a:xfrm>
            <a:off x="581193" y="1507414"/>
            <a:ext cx="4065488" cy="3903332"/>
          </a:xfrm>
        </p:spPr>
        <p:txBody>
          <a:bodyPr anchor="t">
            <a:normAutofit/>
          </a:bodyPr>
          <a:lstStyle/>
          <a:p>
            <a:pPr lvl="0"/>
            <a:r>
              <a:rPr lang="en-US" sz="4000" dirty="0">
                <a:solidFill>
                  <a:schemeClr val="tx1"/>
                </a:solidFill>
              </a:rPr>
              <a:t>Game and Exercises</a:t>
            </a:r>
          </a:p>
        </p:txBody>
      </p:sp>
      <p:sp>
        <p:nvSpPr>
          <p:cNvPr id="27" name="Rectangle 26">
            <a:extLst>
              <a:ext uri="{FF2B5EF4-FFF2-40B4-BE49-F238E27FC236}">
                <a16:creationId xmlns:a16="http://schemas.microsoft.com/office/drawing/2014/main" id="{8E095A5C-C0E1-442D-A262-3354333CA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7884CF81-7E80-4D00-BC0F-A2166793C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F64C974-F87D-469D-A146-C277FEB02707}"/>
              </a:ext>
            </a:extLst>
          </p:cNvPr>
          <p:cNvSpPr>
            <a:spLocks noGrp="1"/>
          </p:cNvSpPr>
          <p:nvPr>
            <p:ph idx="1"/>
          </p:nvPr>
        </p:nvSpPr>
        <p:spPr>
          <a:xfrm>
            <a:off x="5117586" y="1507415"/>
            <a:ext cx="6493222" cy="3903331"/>
          </a:xfrm>
          <a:ln w="57150">
            <a:noFill/>
          </a:ln>
        </p:spPr>
        <p:txBody>
          <a:bodyPr anchor="t">
            <a:normAutofit/>
          </a:bodyPr>
          <a:lstStyle/>
          <a:p>
            <a:pPr marL="305435" indent="-305435">
              <a:lnSpc>
                <a:spcPct val="90000"/>
              </a:lnSpc>
              <a:buNone/>
            </a:pPr>
            <a:r>
              <a:rPr lang="en-US" sz="2800" dirty="0">
                <a:ea typeface="+mn-lt"/>
                <a:cs typeface="+mn-lt"/>
              </a:rPr>
              <a:t>Once users register or login, they can choose a game and get a list of exercises</a:t>
            </a:r>
            <a:endParaRPr lang="en-US" sz="2400" dirty="0">
              <a:ea typeface="+mn-lt"/>
              <a:cs typeface="+mn-lt"/>
            </a:endParaRPr>
          </a:p>
          <a:p>
            <a:pPr marL="305435" indent="-305435">
              <a:lnSpc>
                <a:spcPct val="90000"/>
              </a:lnSpc>
              <a:buFont typeface="Wingdings 2"/>
              <a:buChar char=""/>
            </a:pPr>
            <a:r>
              <a:rPr lang="en-US" sz="2400" dirty="0">
                <a:ea typeface="+mn-lt"/>
                <a:cs typeface="+mn-lt"/>
              </a:rPr>
              <a:t>Users will receive exercises tailored to the sport they choose</a:t>
            </a:r>
          </a:p>
          <a:p>
            <a:pPr marL="0" indent="0">
              <a:lnSpc>
                <a:spcPct val="90000"/>
              </a:lnSpc>
              <a:buNone/>
            </a:pPr>
            <a:endParaRPr lang="en-US" sz="1700" b="1" dirty="0">
              <a:ea typeface="+mn-lt"/>
              <a:cs typeface="+mn-lt"/>
            </a:endParaRPr>
          </a:p>
          <a:p>
            <a:pPr marL="0" indent="0">
              <a:lnSpc>
                <a:spcPct val="90000"/>
              </a:lnSpc>
              <a:buNone/>
            </a:pPr>
            <a:endParaRPr lang="en-US" sz="1700" b="1" dirty="0">
              <a:ea typeface="+mn-lt"/>
              <a:cs typeface="+mn-lt"/>
            </a:endParaRPr>
          </a:p>
          <a:p>
            <a:pPr marL="0" indent="0">
              <a:lnSpc>
                <a:spcPct val="90000"/>
              </a:lnSpc>
              <a:buNone/>
            </a:pPr>
            <a:endParaRPr lang="en-US" sz="1700" b="1" dirty="0"/>
          </a:p>
          <a:p>
            <a:pPr marL="0" indent="0">
              <a:lnSpc>
                <a:spcPct val="90000"/>
              </a:lnSpc>
              <a:buNone/>
            </a:pPr>
            <a:endParaRPr lang="en-US" sz="1700" b="1" dirty="0">
              <a:ea typeface="+mn-lt"/>
              <a:cs typeface="+mn-lt"/>
            </a:endParaRPr>
          </a:p>
          <a:p>
            <a:pPr marL="305435" indent="-305435">
              <a:lnSpc>
                <a:spcPct val="90000"/>
              </a:lnSpc>
              <a:buFont typeface="Wingdings 2"/>
              <a:buChar char=""/>
            </a:pPr>
            <a:endParaRPr lang="en-US" sz="1700" dirty="0">
              <a:ea typeface="+mn-lt"/>
              <a:cs typeface="+mn-lt"/>
            </a:endParaRPr>
          </a:p>
          <a:p>
            <a:pPr marL="305435" indent="-305435">
              <a:lnSpc>
                <a:spcPct val="90000"/>
              </a:lnSpc>
              <a:buNone/>
            </a:pPr>
            <a:endParaRPr lang="en-US" sz="1700" dirty="0"/>
          </a:p>
        </p:txBody>
      </p:sp>
    </p:spTree>
    <p:extLst>
      <p:ext uri="{BB962C8B-B14F-4D97-AF65-F5344CB8AC3E}">
        <p14:creationId xmlns:p14="http://schemas.microsoft.com/office/powerpoint/2010/main" val="13125314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D01BD4-D715-47C5-936E-D17703C9A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8CBC1-55B1-4944-9659-F70AC62FD9C2}"/>
              </a:ext>
            </a:extLst>
          </p:cNvPr>
          <p:cNvSpPr>
            <a:spLocks noGrp="1"/>
          </p:cNvSpPr>
          <p:nvPr>
            <p:ph type="title"/>
          </p:nvPr>
        </p:nvSpPr>
        <p:spPr>
          <a:xfrm>
            <a:off x="581193" y="1507414"/>
            <a:ext cx="4065488" cy="3903332"/>
          </a:xfrm>
        </p:spPr>
        <p:txBody>
          <a:bodyPr anchor="t">
            <a:normAutofit/>
          </a:bodyPr>
          <a:lstStyle/>
          <a:p>
            <a:r>
              <a:rPr lang="en-US" sz="4000" dirty="0">
                <a:solidFill>
                  <a:schemeClr val="tx1">
                    <a:lumMod val="95000"/>
                  </a:schemeClr>
                </a:solidFill>
                <a:ea typeface="+mj-lt"/>
                <a:cs typeface="+mj-lt"/>
              </a:rPr>
              <a:t>Minimize bugs in the system</a:t>
            </a:r>
            <a:endParaRPr lang="en-US" sz="4000" dirty="0">
              <a:solidFill>
                <a:schemeClr val="tx1">
                  <a:lumMod val="95000"/>
                </a:schemeClr>
              </a:solidFill>
            </a:endParaRPr>
          </a:p>
          <a:p>
            <a:endParaRPr lang="en-US" sz="4000" dirty="0">
              <a:solidFill>
                <a:schemeClr val="tx1">
                  <a:lumMod val="95000"/>
                </a:schemeClr>
              </a:solidFill>
            </a:endParaRPr>
          </a:p>
        </p:txBody>
      </p:sp>
      <p:sp>
        <p:nvSpPr>
          <p:cNvPr id="10" name="Rectangle 9">
            <a:extLst>
              <a:ext uri="{FF2B5EF4-FFF2-40B4-BE49-F238E27FC236}">
                <a16:creationId xmlns:a16="http://schemas.microsoft.com/office/drawing/2014/main" id="{8E095A5C-C0E1-442D-A262-3354333CA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884CF81-7E80-4D00-BC0F-A2166793C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F64C974-F87D-469D-A146-C277FEB02707}"/>
              </a:ext>
            </a:extLst>
          </p:cNvPr>
          <p:cNvSpPr>
            <a:spLocks noGrp="1"/>
          </p:cNvSpPr>
          <p:nvPr>
            <p:ph idx="1"/>
          </p:nvPr>
        </p:nvSpPr>
        <p:spPr>
          <a:xfrm>
            <a:off x="5117586" y="1507415"/>
            <a:ext cx="6493222" cy="3903331"/>
          </a:xfrm>
          <a:ln w="57150">
            <a:noFill/>
          </a:ln>
        </p:spPr>
        <p:txBody>
          <a:bodyPr anchor="t">
            <a:normAutofit/>
          </a:bodyPr>
          <a:lstStyle/>
          <a:p>
            <a:pPr marL="0" indent="0">
              <a:buNone/>
            </a:pPr>
            <a:r>
              <a:rPr lang="en-US" sz="2800" dirty="0">
                <a:ea typeface="+mn-lt"/>
                <a:cs typeface="+mn-lt"/>
              </a:rPr>
              <a:t>Code was tested with sufficient coverage</a:t>
            </a:r>
          </a:p>
          <a:p>
            <a:r>
              <a:rPr lang="en-US" sz="2400" dirty="0">
                <a:ea typeface="+mn-lt"/>
                <a:cs typeface="+mn-lt"/>
              </a:rPr>
              <a:t>Tested the models.py, views.py and forms.py files </a:t>
            </a:r>
          </a:p>
          <a:p>
            <a:r>
              <a:rPr lang="en-US" sz="2400" dirty="0">
                <a:ea typeface="+mn-lt"/>
                <a:cs typeface="+mn-lt"/>
              </a:rPr>
              <a:t>91% test coverage</a:t>
            </a:r>
          </a:p>
          <a:p>
            <a:pPr marL="0" indent="0">
              <a:buNone/>
            </a:pPr>
            <a:endParaRPr lang="en-US" sz="2000" dirty="0">
              <a:ea typeface="+mn-lt"/>
              <a:cs typeface="+mn-lt"/>
            </a:endParaRPr>
          </a:p>
          <a:p>
            <a:pPr marL="0" indent="0">
              <a:buNone/>
            </a:pPr>
            <a:endParaRPr lang="en-US" sz="2000" dirty="0">
              <a:ea typeface="+mn-lt"/>
              <a:cs typeface="+mn-lt"/>
            </a:endParaRPr>
          </a:p>
          <a:p>
            <a:pPr marL="305435" indent="-305435">
              <a:buNone/>
            </a:pPr>
            <a:endParaRPr lang="en-US" sz="2000" dirty="0"/>
          </a:p>
        </p:txBody>
      </p:sp>
    </p:spTree>
    <p:extLst>
      <p:ext uri="{BB962C8B-B14F-4D97-AF65-F5344CB8AC3E}">
        <p14:creationId xmlns:p14="http://schemas.microsoft.com/office/powerpoint/2010/main" val="361189513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D01BD4-D715-47C5-936E-D17703C9A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8CBC1-55B1-4944-9659-F70AC62FD9C2}"/>
              </a:ext>
            </a:extLst>
          </p:cNvPr>
          <p:cNvSpPr>
            <a:spLocks noGrp="1"/>
          </p:cNvSpPr>
          <p:nvPr>
            <p:ph type="title"/>
          </p:nvPr>
        </p:nvSpPr>
        <p:spPr>
          <a:xfrm>
            <a:off x="581193" y="1507414"/>
            <a:ext cx="4065488" cy="3903332"/>
          </a:xfrm>
        </p:spPr>
        <p:txBody>
          <a:bodyPr anchor="t">
            <a:normAutofit/>
          </a:bodyPr>
          <a:lstStyle/>
          <a:p>
            <a:r>
              <a:rPr lang="en-US" sz="4000" dirty="0">
                <a:solidFill>
                  <a:schemeClr val="tx1">
                    <a:lumMod val="95000"/>
                  </a:schemeClr>
                </a:solidFill>
                <a:ea typeface="+mj-lt"/>
                <a:cs typeface="+mj-lt"/>
              </a:rPr>
              <a:t>Store user and game data</a:t>
            </a:r>
            <a:endParaRPr lang="en-US" sz="4000" dirty="0">
              <a:solidFill>
                <a:schemeClr val="tx1">
                  <a:lumMod val="95000"/>
                </a:schemeClr>
              </a:solidFill>
            </a:endParaRPr>
          </a:p>
          <a:p>
            <a:endParaRPr lang="en-US" sz="4000" dirty="0">
              <a:solidFill>
                <a:schemeClr val="tx1">
                  <a:lumMod val="95000"/>
                </a:schemeClr>
              </a:solidFill>
            </a:endParaRPr>
          </a:p>
        </p:txBody>
      </p:sp>
      <p:sp>
        <p:nvSpPr>
          <p:cNvPr id="10" name="Rectangle 9">
            <a:extLst>
              <a:ext uri="{FF2B5EF4-FFF2-40B4-BE49-F238E27FC236}">
                <a16:creationId xmlns:a16="http://schemas.microsoft.com/office/drawing/2014/main" id="{8E095A5C-C0E1-442D-A262-3354333CA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884CF81-7E80-4D00-BC0F-A2166793C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F64C974-F87D-469D-A146-C277FEB02707}"/>
              </a:ext>
            </a:extLst>
          </p:cNvPr>
          <p:cNvSpPr>
            <a:spLocks noGrp="1"/>
          </p:cNvSpPr>
          <p:nvPr>
            <p:ph idx="1"/>
          </p:nvPr>
        </p:nvSpPr>
        <p:spPr>
          <a:xfrm>
            <a:off x="5117586" y="1507415"/>
            <a:ext cx="6493222" cy="3903331"/>
          </a:xfrm>
          <a:ln w="57150">
            <a:noFill/>
          </a:ln>
        </p:spPr>
        <p:txBody>
          <a:bodyPr anchor="t">
            <a:normAutofit/>
          </a:bodyPr>
          <a:lstStyle/>
          <a:p>
            <a:pPr marL="0" indent="0">
              <a:buNone/>
            </a:pPr>
            <a:r>
              <a:rPr lang="en-US" sz="2800" dirty="0">
                <a:ea typeface="+mn-lt"/>
                <a:cs typeface="+mn-lt"/>
              </a:rPr>
              <a:t>Stored user registration information, games and exercises</a:t>
            </a:r>
          </a:p>
          <a:p>
            <a:r>
              <a:rPr lang="en-US" sz="2400" dirty="0">
                <a:ea typeface="+mn-lt"/>
                <a:cs typeface="+mn-lt"/>
              </a:rPr>
              <a:t>Utilized SQLite database</a:t>
            </a:r>
          </a:p>
          <a:p>
            <a:endParaRPr lang="en-US" sz="2400" dirty="0">
              <a:ea typeface="+mn-lt"/>
              <a:cs typeface="+mn-lt"/>
            </a:endParaRPr>
          </a:p>
          <a:p>
            <a:pPr marL="0" indent="0">
              <a:buNone/>
            </a:pPr>
            <a:endParaRPr lang="en-US" sz="2000" dirty="0">
              <a:ea typeface="+mn-lt"/>
              <a:cs typeface="+mn-lt"/>
            </a:endParaRPr>
          </a:p>
          <a:p>
            <a:pPr marL="0" indent="0">
              <a:buNone/>
            </a:pPr>
            <a:endParaRPr lang="en-US" sz="2000" b="1" dirty="0"/>
          </a:p>
          <a:p>
            <a:pPr marL="0" indent="0">
              <a:buNone/>
            </a:pPr>
            <a:endParaRPr lang="en-US" sz="2000" dirty="0">
              <a:ea typeface="+mn-lt"/>
              <a:cs typeface="+mn-lt"/>
            </a:endParaRPr>
          </a:p>
          <a:p>
            <a:pPr marL="305435" indent="-305435">
              <a:buNone/>
            </a:pPr>
            <a:endParaRPr lang="en-US" sz="2000" dirty="0"/>
          </a:p>
        </p:txBody>
      </p:sp>
    </p:spTree>
    <p:extLst>
      <p:ext uri="{BB962C8B-B14F-4D97-AF65-F5344CB8AC3E}">
        <p14:creationId xmlns:p14="http://schemas.microsoft.com/office/powerpoint/2010/main" val="294902419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2BBB424-830D-449F-A962-19C79D4313B9}"/>
              </a:ext>
            </a:extLst>
          </p:cNvPr>
          <p:cNvPicPr>
            <a:picLocks noChangeAspect="1"/>
          </p:cNvPicPr>
          <p:nvPr/>
        </p:nvPicPr>
        <p:blipFill>
          <a:blip r:embed="rId2"/>
          <a:stretch>
            <a:fillRect/>
          </a:stretch>
        </p:blipFill>
        <p:spPr>
          <a:xfrm>
            <a:off x="931166" y="1587832"/>
            <a:ext cx="6518800" cy="3976467"/>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1C79647-0897-4747-8DB9-B85856D567BF}"/>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Burndown Chart</a:t>
            </a:r>
          </a:p>
        </p:txBody>
      </p:sp>
    </p:spTree>
    <p:extLst>
      <p:ext uri="{BB962C8B-B14F-4D97-AF65-F5344CB8AC3E}">
        <p14:creationId xmlns:p14="http://schemas.microsoft.com/office/powerpoint/2010/main" val="129683003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ED214C-B51A-4B75-8B08-0E0DBD2305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51EF32-6551-47EB-8BA9-22EF81F3DDAC}">
  <ds:schemaRef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2B21BF1A-59D3-4E19-9B95-2FD4309AC3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470</Words>
  <Application>Microsoft Office PowerPoint</Application>
  <PresentationFormat>Widescreen</PresentationFormat>
  <Paragraphs>68</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Wingdings 2</vt:lpstr>
      <vt:lpstr>Dividend</vt:lpstr>
      <vt:lpstr>Game Fitness</vt:lpstr>
      <vt:lpstr>contents </vt:lpstr>
      <vt:lpstr>Overview</vt:lpstr>
      <vt:lpstr>MILESTONE 2 (RELEASE) </vt:lpstr>
      <vt:lpstr>User registration and sign in </vt:lpstr>
      <vt:lpstr>Game and Exercises</vt:lpstr>
      <vt:lpstr>Minimize bugs in the system </vt:lpstr>
      <vt:lpstr>Store user and game data </vt:lpstr>
      <vt:lpstr>Burndown Chart</vt:lpstr>
      <vt:lpstr>Demo </vt:lpstr>
      <vt:lpstr>Testing </vt:lpstr>
      <vt:lpstr>Walkthrough </vt:lpstr>
      <vt:lpstr>ProJECT BACKLOG – Github</vt:lpstr>
      <vt:lpstr>Issues we faced</vt:lpstr>
      <vt:lpstr>What we learned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2019-12-12T00:40:13Z</dcterms:created>
  <dcterms:modified xsi:type="dcterms:W3CDTF">2019-12-12T04:07:22Z</dcterms:modified>
</cp:coreProperties>
</file>