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2" r:id="rId13"/>
    <p:sldId id="269" r:id="rId14"/>
    <p:sldId id="258" r:id="rId15"/>
    <p:sldId id="270" r:id="rId16"/>
    <p:sldId id="271" r:id="rId17"/>
    <p:sldId id="274" r:id="rId18"/>
    <p:sldId id="27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667"/>
    <p:restoredTop sz="96197"/>
  </p:normalViewPr>
  <p:slideViewPr>
    <p:cSldViewPr snapToGrid="0" snapToObjects="1">
      <p:cViewPr varScale="1">
        <p:scale>
          <a:sx n="96" d="100"/>
          <a:sy n="96" d="100"/>
        </p:scale>
        <p:origin x="17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A7C13A-C12B-460F-AA86-E65E774B8D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1618B4B-D2AE-4625-9CA6-B1C738A5F619}">
      <dgm:prSet/>
      <dgm:spPr/>
      <dgm:t>
        <a:bodyPr/>
        <a:lstStyle/>
        <a:p>
          <a:r>
            <a:rPr lang="en-US" dirty="0"/>
            <a:t>Models trained</a:t>
          </a:r>
        </a:p>
      </dgm:t>
    </dgm:pt>
    <dgm:pt modelId="{8B886E3A-BADA-4AAF-97C5-352010098C5F}" type="parTrans" cxnId="{9F23ED67-03A6-4B0E-B727-F9C2CF481296}">
      <dgm:prSet/>
      <dgm:spPr/>
      <dgm:t>
        <a:bodyPr/>
        <a:lstStyle/>
        <a:p>
          <a:endParaRPr lang="en-US"/>
        </a:p>
      </dgm:t>
    </dgm:pt>
    <dgm:pt modelId="{1F1BA600-04FC-4D6C-BD36-DF8C39929824}" type="sibTrans" cxnId="{9F23ED67-03A6-4B0E-B727-F9C2CF481296}">
      <dgm:prSet/>
      <dgm:spPr/>
      <dgm:t>
        <a:bodyPr/>
        <a:lstStyle/>
        <a:p>
          <a:endParaRPr lang="en-US"/>
        </a:p>
      </dgm:t>
    </dgm:pt>
    <dgm:pt modelId="{5F61BD63-C84E-444D-A5FE-EC6E8C516176}">
      <dgm:prSet/>
      <dgm:spPr/>
      <dgm:t>
        <a:bodyPr/>
        <a:lstStyle/>
        <a:p>
          <a:r>
            <a:rPr lang="en-US"/>
            <a:t>Dataset index</a:t>
          </a:r>
        </a:p>
      </dgm:t>
    </dgm:pt>
    <dgm:pt modelId="{DC773C6B-35C7-45D6-9519-7973B5B7ED26}" type="parTrans" cxnId="{E738CB74-3B48-43A0-B7A0-B81C804A6FEA}">
      <dgm:prSet/>
      <dgm:spPr/>
      <dgm:t>
        <a:bodyPr/>
        <a:lstStyle/>
        <a:p>
          <a:endParaRPr lang="en-US"/>
        </a:p>
      </dgm:t>
    </dgm:pt>
    <dgm:pt modelId="{E57BCB12-8BBF-4669-BAA5-993EAC70092A}" type="sibTrans" cxnId="{E738CB74-3B48-43A0-B7A0-B81C804A6FEA}">
      <dgm:prSet/>
      <dgm:spPr/>
      <dgm:t>
        <a:bodyPr/>
        <a:lstStyle/>
        <a:p>
          <a:endParaRPr lang="en-US"/>
        </a:p>
      </dgm:t>
    </dgm:pt>
    <dgm:pt modelId="{124EB0D1-BF11-4027-86A7-B1DE5E284DF1}">
      <dgm:prSet/>
      <dgm:spPr/>
      <dgm:t>
        <a:bodyPr/>
        <a:lstStyle/>
        <a:p>
          <a:r>
            <a:rPr lang="en-US"/>
            <a:t>Testing data</a:t>
          </a:r>
        </a:p>
      </dgm:t>
    </dgm:pt>
    <dgm:pt modelId="{428680E9-62F1-49E2-B36D-644ADB82E611}" type="parTrans" cxnId="{A807D736-9DE9-482E-AD0D-3E284E6103D2}">
      <dgm:prSet/>
      <dgm:spPr/>
      <dgm:t>
        <a:bodyPr/>
        <a:lstStyle/>
        <a:p>
          <a:endParaRPr lang="en-US"/>
        </a:p>
      </dgm:t>
    </dgm:pt>
    <dgm:pt modelId="{418D9083-5C82-4288-8951-C63ED9B0F75B}" type="sibTrans" cxnId="{A807D736-9DE9-482E-AD0D-3E284E6103D2}">
      <dgm:prSet/>
      <dgm:spPr/>
      <dgm:t>
        <a:bodyPr/>
        <a:lstStyle/>
        <a:p>
          <a:endParaRPr lang="en-US"/>
        </a:p>
      </dgm:t>
    </dgm:pt>
    <dgm:pt modelId="{55D01261-980A-4DB9-B89C-CB91810E111E}">
      <dgm:prSet/>
      <dgm:spPr/>
      <dgm:t>
        <a:bodyPr/>
        <a:lstStyle/>
        <a:p>
          <a:r>
            <a:rPr lang="en-US"/>
            <a:t>Dataset index</a:t>
          </a:r>
        </a:p>
      </dgm:t>
    </dgm:pt>
    <dgm:pt modelId="{FFCDF77E-B4FF-4A3A-9DE5-5940EFB9DBAF}" type="parTrans" cxnId="{B4C512A3-5F67-4BF1-B30D-6E1B7DA2E036}">
      <dgm:prSet/>
      <dgm:spPr/>
      <dgm:t>
        <a:bodyPr/>
        <a:lstStyle/>
        <a:p>
          <a:endParaRPr lang="en-US"/>
        </a:p>
      </dgm:t>
    </dgm:pt>
    <dgm:pt modelId="{E109E827-C3DE-433E-A5A6-FE725EA13654}" type="sibTrans" cxnId="{B4C512A3-5F67-4BF1-B30D-6E1B7DA2E036}">
      <dgm:prSet/>
      <dgm:spPr/>
      <dgm:t>
        <a:bodyPr/>
        <a:lstStyle/>
        <a:p>
          <a:endParaRPr lang="en-US"/>
        </a:p>
      </dgm:t>
    </dgm:pt>
    <dgm:pt modelId="{21B2F3DB-C9D5-4EC3-AA00-50CFD612A04C}">
      <dgm:prSet/>
      <dgm:spPr/>
      <dgm:t>
        <a:bodyPr/>
        <a:lstStyle/>
        <a:p>
          <a:r>
            <a:rPr lang="en-US" dirty="0"/>
            <a:t>Performance observations</a:t>
          </a:r>
        </a:p>
      </dgm:t>
    </dgm:pt>
    <dgm:pt modelId="{67296662-B31D-49FF-8D42-74EE4CAFF205}" type="parTrans" cxnId="{B1BB872B-F7A7-43E4-8DCB-486E372899BE}">
      <dgm:prSet/>
      <dgm:spPr/>
      <dgm:t>
        <a:bodyPr/>
        <a:lstStyle/>
        <a:p>
          <a:endParaRPr lang="en-US"/>
        </a:p>
      </dgm:t>
    </dgm:pt>
    <dgm:pt modelId="{2C018E0A-5983-4952-BBED-F73A99009E52}" type="sibTrans" cxnId="{B1BB872B-F7A7-43E4-8DCB-486E372899BE}">
      <dgm:prSet/>
      <dgm:spPr/>
      <dgm:t>
        <a:bodyPr/>
        <a:lstStyle/>
        <a:p>
          <a:endParaRPr lang="en-US"/>
        </a:p>
      </dgm:t>
    </dgm:pt>
    <dgm:pt modelId="{1AEC9A3B-7989-400C-B4AF-1EE39FE4EDF9}">
      <dgm:prSet/>
      <dgm:spPr/>
      <dgm:t>
        <a:bodyPr/>
        <a:lstStyle/>
        <a:p>
          <a:r>
            <a:rPr lang="en-US"/>
            <a:t>Headlines for the paper: 2021 models on 2022 data</a:t>
          </a:r>
        </a:p>
      </dgm:t>
    </dgm:pt>
    <dgm:pt modelId="{CA8492ED-1BC3-44EB-98D4-7F874E6124A5}" type="parTrans" cxnId="{0F2DCCA0-3FE9-417E-BC43-8EC68117B29E}">
      <dgm:prSet/>
      <dgm:spPr/>
      <dgm:t>
        <a:bodyPr/>
        <a:lstStyle/>
        <a:p>
          <a:endParaRPr lang="en-US"/>
        </a:p>
      </dgm:t>
    </dgm:pt>
    <dgm:pt modelId="{AAA6AAB1-262A-4C06-BD47-ED76B571837E}" type="sibTrans" cxnId="{0F2DCCA0-3FE9-417E-BC43-8EC68117B29E}">
      <dgm:prSet/>
      <dgm:spPr/>
      <dgm:t>
        <a:bodyPr/>
        <a:lstStyle/>
        <a:p>
          <a:endParaRPr lang="en-US"/>
        </a:p>
      </dgm:t>
    </dgm:pt>
    <dgm:pt modelId="{271D21F2-52B3-406E-89B8-8536D86CEBCE}">
      <dgm:prSet/>
      <dgm:spPr/>
      <dgm:t>
        <a:bodyPr/>
        <a:lstStyle/>
        <a:p>
          <a:r>
            <a:rPr lang="en-US"/>
            <a:t>Results on increasing training data size</a:t>
          </a:r>
        </a:p>
      </dgm:t>
    </dgm:pt>
    <dgm:pt modelId="{CFEDAA75-EDA4-485B-A901-B189B608C8BC}" type="parTrans" cxnId="{6B7430A1-B041-4A60-A289-8DF17D78DDD3}">
      <dgm:prSet/>
      <dgm:spPr/>
      <dgm:t>
        <a:bodyPr/>
        <a:lstStyle/>
        <a:p>
          <a:endParaRPr lang="en-US"/>
        </a:p>
      </dgm:t>
    </dgm:pt>
    <dgm:pt modelId="{4B03BE37-B8DB-486D-8CFE-60C379FB970B}" type="sibTrans" cxnId="{6B7430A1-B041-4A60-A289-8DF17D78DDD3}">
      <dgm:prSet/>
      <dgm:spPr/>
      <dgm:t>
        <a:bodyPr/>
        <a:lstStyle/>
        <a:p>
          <a:endParaRPr lang="en-US"/>
        </a:p>
      </dgm:t>
    </dgm:pt>
    <dgm:pt modelId="{2B39F831-493D-421D-9DD1-F19BD52F9558}">
      <dgm:prSet/>
      <dgm:spPr/>
      <dgm:t>
        <a:bodyPr/>
        <a:lstStyle/>
        <a:p>
          <a:r>
            <a:rPr lang="en-US"/>
            <a:t>Insect pollutants</a:t>
          </a:r>
        </a:p>
      </dgm:t>
    </dgm:pt>
    <dgm:pt modelId="{0B527A08-B2EF-44B0-BCEA-D6369021A902}" type="parTrans" cxnId="{F0565475-6F93-4029-AFD2-56263534590D}">
      <dgm:prSet/>
      <dgm:spPr/>
      <dgm:t>
        <a:bodyPr/>
        <a:lstStyle/>
        <a:p>
          <a:endParaRPr lang="en-US"/>
        </a:p>
      </dgm:t>
    </dgm:pt>
    <dgm:pt modelId="{515F3EAD-5CEA-4D02-A41C-CF1638F4BE9C}" type="sibTrans" cxnId="{F0565475-6F93-4029-AFD2-56263534590D}">
      <dgm:prSet/>
      <dgm:spPr/>
      <dgm:t>
        <a:bodyPr/>
        <a:lstStyle/>
        <a:p>
          <a:endParaRPr lang="en-US"/>
        </a:p>
      </dgm:t>
    </dgm:pt>
    <dgm:pt modelId="{A10B636B-B856-40A0-BA2B-0724A91CD200}">
      <dgm:prSet/>
      <dgm:spPr/>
      <dgm:t>
        <a:bodyPr/>
        <a:lstStyle/>
        <a:p>
          <a:r>
            <a:rPr lang="en-US"/>
            <a:t>Gotchas</a:t>
          </a:r>
        </a:p>
      </dgm:t>
    </dgm:pt>
    <dgm:pt modelId="{1D3B50B8-CE22-4366-B29D-43DE9F0AC676}" type="parTrans" cxnId="{3916367C-3360-4E33-904B-383E2703BFD5}">
      <dgm:prSet/>
      <dgm:spPr/>
      <dgm:t>
        <a:bodyPr/>
        <a:lstStyle/>
        <a:p>
          <a:endParaRPr lang="en-US"/>
        </a:p>
      </dgm:t>
    </dgm:pt>
    <dgm:pt modelId="{55CC523D-42B3-4435-A921-1D3687AA5652}" type="sibTrans" cxnId="{3916367C-3360-4E33-904B-383E2703BFD5}">
      <dgm:prSet/>
      <dgm:spPr/>
      <dgm:t>
        <a:bodyPr/>
        <a:lstStyle/>
        <a:p>
          <a:endParaRPr lang="en-US"/>
        </a:p>
      </dgm:t>
    </dgm:pt>
    <dgm:pt modelId="{A68AA038-F718-4FAF-AF5D-35F9E6B20CE0}">
      <dgm:prSet/>
      <dgm:spPr/>
      <dgm:t>
        <a:bodyPr/>
        <a:lstStyle/>
        <a:p>
          <a:r>
            <a:rPr lang="en-US" dirty="0"/>
            <a:t>Wooden Hornets</a:t>
          </a:r>
        </a:p>
        <a:p>
          <a:r>
            <a:rPr lang="en-US" dirty="0"/>
            <a:t>Good news</a:t>
          </a:r>
        </a:p>
      </dgm:t>
    </dgm:pt>
    <dgm:pt modelId="{E55CB306-2FE0-44A3-8F1F-A9448D40CF12}" type="parTrans" cxnId="{A6BAE4C5-E6C8-4B5D-BD0D-7360026D3DF4}">
      <dgm:prSet/>
      <dgm:spPr/>
      <dgm:t>
        <a:bodyPr/>
        <a:lstStyle/>
        <a:p>
          <a:endParaRPr lang="en-US"/>
        </a:p>
      </dgm:t>
    </dgm:pt>
    <dgm:pt modelId="{4691DB7B-571F-4D78-849D-6831AEECCECF}" type="sibTrans" cxnId="{A6BAE4C5-E6C8-4B5D-BD0D-7360026D3DF4}">
      <dgm:prSet/>
      <dgm:spPr/>
      <dgm:t>
        <a:bodyPr/>
        <a:lstStyle/>
        <a:p>
          <a:endParaRPr lang="en-US"/>
        </a:p>
      </dgm:t>
    </dgm:pt>
    <dgm:pt modelId="{E8890E18-CCAF-4485-9DC4-64647C25B9A6}" type="pres">
      <dgm:prSet presAssocID="{FEA7C13A-C12B-460F-AA86-E65E774B8DC8}" presName="root" presStyleCnt="0">
        <dgm:presLayoutVars>
          <dgm:dir/>
          <dgm:resizeHandles val="exact"/>
        </dgm:presLayoutVars>
      </dgm:prSet>
      <dgm:spPr/>
    </dgm:pt>
    <dgm:pt modelId="{84CBBB35-4153-4CAC-977D-4C8E76141133}" type="pres">
      <dgm:prSet presAssocID="{01618B4B-D2AE-4625-9CA6-B1C738A5F619}" presName="compNode" presStyleCnt="0"/>
      <dgm:spPr/>
    </dgm:pt>
    <dgm:pt modelId="{79EC7C8C-2927-4886-BBF8-5F9942245332}" type="pres">
      <dgm:prSet presAssocID="{01618B4B-D2AE-4625-9CA6-B1C738A5F619}" presName="bgRect" presStyleLbl="bgShp" presStyleIdx="0" presStyleCnt="4"/>
      <dgm:spPr/>
    </dgm:pt>
    <dgm:pt modelId="{72C9D95C-195D-4EAB-BAA9-B20F4C5C9757}" type="pres">
      <dgm:prSet presAssocID="{01618B4B-D2AE-4625-9CA6-B1C738A5F61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F8154F2-2D09-482B-877D-FAFA5606ABB7}" type="pres">
      <dgm:prSet presAssocID="{01618B4B-D2AE-4625-9CA6-B1C738A5F619}" presName="spaceRect" presStyleCnt="0"/>
      <dgm:spPr/>
    </dgm:pt>
    <dgm:pt modelId="{CAEFFBE1-0D1C-4E0C-B984-042BA20FF6D4}" type="pres">
      <dgm:prSet presAssocID="{01618B4B-D2AE-4625-9CA6-B1C738A5F619}" presName="parTx" presStyleLbl="revTx" presStyleIdx="0" presStyleCnt="8">
        <dgm:presLayoutVars>
          <dgm:chMax val="0"/>
          <dgm:chPref val="0"/>
        </dgm:presLayoutVars>
      </dgm:prSet>
      <dgm:spPr/>
    </dgm:pt>
    <dgm:pt modelId="{4B465E30-A8A3-4B82-8B05-F8722B84C941}" type="pres">
      <dgm:prSet presAssocID="{01618B4B-D2AE-4625-9CA6-B1C738A5F619}" presName="desTx" presStyleLbl="revTx" presStyleIdx="1" presStyleCnt="8">
        <dgm:presLayoutVars/>
      </dgm:prSet>
      <dgm:spPr/>
    </dgm:pt>
    <dgm:pt modelId="{4D16C035-7045-4562-983E-76BB8C2B1FFD}" type="pres">
      <dgm:prSet presAssocID="{1F1BA600-04FC-4D6C-BD36-DF8C39929824}" presName="sibTrans" presStyleCnt="0"/>
      <dgm:spPr/>
    </dgm:pt>
    <dgm:pt modelId="{DF966DEF-33F9-468C-BA3B-33C2A8368814}" type="pres">
      <dgm:prSet presAssocID="{124EB0D1-BF11-4027-86A7-B1DE5E284DF1}" presName="compNode" presStyleCnt="0"/>
      <dgm:spPr/>
    </dgm:pt>
    <dgm:pt modelId="{7331DDBF-D330-487D-9139-A08E54C58AB1}" type="pres">
      <dgm:prSet presAssocID="{124EB0D1-BF11-4027-86A7-B1DE5E284DF1}" presName="bgRect" presStyleLbl="bgShp" presStyleIdx="1" presStyleCnt="4"/>
      <dgm:spPr/>
    </dgm:pt>
    <dgm:pt modelId="{45B2AFDF-AF49-479E-9F56-7A3612718E18}" type="pres">
      <dgm:prSet presAssocID="{124EB0D1-BF11-4027-86A7-B1DE5E284DF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FCFD72A-32F0-49DC-A79F-1FAF9ADCF1E4}" type="pres">
      <dgm:prSet presAssocID="{124EB0D1-BF11-4027-86A7-B1DE5E284DF1}" presName="spaceRect" presStyleCnt="0"/>
      <dgm:spPr/>
    </dgm:pt>
    <dgm:pt modelId="{ECFEE5B3-5498-4C9F-8DC1-ED5E2E671843}" type="pres">
      <dgm:prSet presAssocID="{124EB0D1-BF11-4027-86A7-B1DE5E284DF1}" presName="parTx" presStyleLbl="revTx" presStyleIdx="2" presStyleCnt="8">
        <dgm:presLayoutVars>
          <dgm:chMax val="0"/>
          <dgm:chPref val="0"/>
        </dgm:presLayoutVars>
      </dgm:prSet>
      <dgm:spPr/>
    </dgm:pt>
    <dgm:pt modelId="{C063E136-955E-495D-8F87-7FF10D0F5343}" type="pres">
      <dgm:prSet presAssocID="{124EB0D1-BF11-4027-86A7-B1DE5E284DF1}" presName="desTx" presStyleLbl="revTx" presStyleIdx="3" presStyleCnt="8">
        <dgm:presLayoutVars/>
      </dgm:prSet>
      <dgm:spPr/>
    </dgm:pt>
    <dgm:pt modelId="{C58EF6A1-B34C-4770-8D17-D9A2B53ACE65}" type="pres">
      <dgm:prSet presAssocID="{418D9083-5C82-4288-8951-C63ED9B0F75B}" presName="sibTrans" presStyleCnt="0"/>
      <dgm:spPr/>
    </dgm:pt>
    <dgm:pt modelId="{692A0C0A-AFBF-46F5-A2A6-07BC5A1BDFB9}" type="pres">
      <dgm:prSet presAssocID="{21B2F3DB-C9D5-4EC3-AA00-50CFD612A04C}" presName="compNode" presStyleCnt="0"/>
      <dgm:spPr/>
    </dgm:pt>
    <dgm:pt modelId="{0D383BFF-A414-405F-AF5C-B0689F829335}" type="pres">
      <dgm:prSet presAssocID="{21B2F3DB-C9D5-4EC3-AA00-50CFD612A04C}" presName="bgRect" presStyleLbl="bgShp" presStyleIdx="2" presStyleCnt="4"/>
      <dgm:spPr/>
    </dgm:pt>
    <dgm:pt modelId="{4DBD3B99-1E5C-4E0F-8DD7-EEA78F379578}" type="pres">
      <dgm:prSet presAssocID="{21B2F3DB-C9D5-4EC3-AA00-50CFD612A04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E8E6A3D9-E983-4415-BE31-84023C96D2BF}" type="pres">
      <dgm:prSet presAssocID="{21B2F3DB-C9D5-4EC3-AA00-50CFD612A04C}" presName="spaceRect" presStyleCnt="0"/>
      <dgm:spPr/>
    </dgm:pt>
    <dgm:pt modelId="{291D3336-07DF-4BF8-9546-3EC70638F435}" type="pres">
      <dgm:prSet presAssocID="{21B2F3DB-C9D5-4EC3-AA00-50CFD612A04C}" presName="parTx" presStyleLbl="revTx" presStyleIdx="4" presStyleCnt="8">
        <dgm:presLayoutVars>
          <dgm:chMax val="0"/>
          <dgm:chPref val="0"/>
        </dgm:presLayoutVars>
      </dgm:prSet>
      <dgm:spPr/>
    </dgm:pt>
    <dgm:pt modelId="{1D551618-B64F-4F6D-B6E5-3EF229B3105A}" type="pres">
      <dgm:prSet presAssocID="{21B2F3DB-C9D5-4EC3-AA00-50CFD612A04C}" presName="desTx" presStyleLbl="revTx" presStyleIdx="5" presStyleCnt="8">
        <dgm:presLayoutVars/>
      </dgm:prSet>
      <dgm:spPr/>
    </dgm:pt>
    <dgm:pt modelId="{DC141B5D-330F-4BB9-A743-5B5AF47BD6EF}" type="pres">
      <dgm:prSet presAssocID="{2C018E0A-5983-4952-BBED-F73A99009E52}" presName="sibTrans" presStyleCnt="0"/>
      <dgm:spPr/>
    </dgm:pt>
    <dgm:pt modelId="{658328CD-A1E5-4A2B-8574-D418C293A1EE}" type="pres">
      <dgm:prSet presAssocID="{A10B636B-B856-40A0-BA2B-0724A91CD200}" presName="compNode" presStyleCnt="0"/>
      <dgm:spPr/>
    </dgm:pt>
    <dgm:pt modelId="{D237606C-96C0-4449-8607-18654D4BB5FB}" type="pres">
      <dgm:prSet presAssocID="{A10B636B-B856-40A0-BA2B-0724A91CD200}" presName="bgRect" presStyleLbl="bgShp" presStyleIdx="3" presStyleCnt="4"/>
      <dgm:spPr/>
    </dgm:pt>
    <dgm:pt modelId="{519FA3EE-E837-49A4-8967-10AD317B8C53}" type="pres">
      <dgm:prSet presAssocID="{A10B636B-B856-40A0-BA2B-0724A91CD20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BD66DD77-F414-48C6-BE5D-CAE9C9F56C03}" type="pres">
      <dgm:prSet presAssocID="{A10B636B-B856-40A0-BA2B-0724A91CD200}" presName="spaceRect" presStyleCnt="0"/>
      <dgm:spPr/>
    </dgm:pt>
    <dgm:pt modelId="{7B43558F-1211-4F91-A43A-118757C40E81}" type="pres">
      <dgm:prSet presAssocID="{A10B636B-B856-40A0-BA2B-0724A91CD200}" presName="parTx" presStyleLbl="revTx" presStyleIdx="6" presStyleCnt="8">
        <dgm:presLayoutVars>
          <dgm:chMax val="0"/>
          <dgm:chPref val="0"/>
        </dgm:presLayoutVars>
      </dgm:prSet>
      <dgm:spPr/>
    </dgm:pt>
    <dgm:pt modelId="{2DEC78C4-C926-4675-B697-EEC7474D542B}" type="pres">
      <dgm:prSet presAssocID="{A10B636B-B856-40A0-BA2B-0724A91CD200}" presName="desTx" presStyleLbl="revTx" presStyleIdx="7" presStyleCnt="8">
        <dgm:presLayoutVars/>
      </dgm:prSet>
      <dgm:spPr/>
    </dgm:pt>
  </dgm:ptLst>
  <dgm:cxnLst>
    <dgm:cxn modelId="{B1BB872B-F7A7-43E4-8DCB-486E372899BE}" srcId="{FEA7C13A-C12B-460F-AA86-E65E774B8DC8}" destId="{21B2F3DB-C9D5-4EC3-AA00-50CFD612A04C}" srcOrd="2" destOrd="0" parTransId="{67296662-B31D-49FF-8D42-74EE4CAFF205}" sibTransId="{2C018E0A-5983-4952-BBED-F73A99009E52}"/>
    <dgm:cxn modelId="{74ECB533-2AD4-45E5-9781-C43C7068189D}" type="presOf" srcId="{01618B4B-D2AE-4625-9CA6-B1C738A5F619}" destId="{CAEFFBE1-0D1C-4E0C-B984-042BA20FF6D4}" srcOrd="0" destOrd="0" presId="urn:microsoft.com/office/officeart/2018/2/layout/IconVerticalSolidList"/>
    <dgm:cxn modelId="{C7B27936-0221-408D-AEC5-A3C4DE915D01}" type="presOf" srcId="{A68AA038-F718-4FAF-AF5D-35F9E6B20CE0}" destId="{2DEC78C4-C926-4675-B697-EEC7474D542B}" srcOrd="0" destOrd="0" presId="urn:microsoft.com/office/officeart/2018/2/layout/IconVerticalSolidList"/>
    <dgm:cxn modelId="{A807D736-9DE9-482E-AD0D-3E284E6103D2}" srcId="{FEA7C13A-C12B-460F-AA86-E65E774B8DC8}" destId="{124EB0D1-BF11-4027-86A7-B1DE5E284DF1}" srcOrd="1" destOrd="0" parTransId="{428680E9-62F1-49E2-B36D-644ADB82E611}" sibTransId="{418D9083-5C82-4288-8951-C63ED9B0F75B}"/>
    <dgm:cxn modelId="{3A94E74E-1F60-420B-BBB6-411BD147EA76}" type="presOf" srcId="{A10B636B-B856-40A0-BA2B-0724A91CD200}" destId="{7B43558F-1211-4F91-A43A-118757C40E81}" srcOrd="0" destOrd="0" presId="urn:microsoft.com/office/officeart/2018/2/layout/IconVerticalSolidList"/>
    <dgm:cxn modelId="{D135545B-4A1D-4091-A2F1-C1A04EFEA50B}" type="presOf" srcId="{271D21F2-52B3-406E-89B8-8536D86CEBCE}" destId="{1D551618-B64F-4F6D-B6E5-3EF229B3105A}" srcOrd="0" destOrd="1" presId="urn:microsoft.com/office/officeart/2018/2/layout/IconVerticalSolidList"/>
    <dgm:cxn modelId="{B838D960-05D6-46F1-813D-64E41F1AC85F}" type="presOf" srcId="{55D01261-980A-4DB9-B89C-CB91810E111E}" destId="{C063E136-955E-495D-8F87-7FF10D0F5343}" srcOrd="0" destOrd="0" presId="urn:microsoft.com/office/officeart/2018/2/layout/IconVerticalSolidList"/>
    <dgm:cxn modelId="{9F23ED67-03A6-4B0E-B727-F9C2CF481296}" srcId="{FEA7C13A-C12B-460F-AA86-E65E774B8DC8}" destId="{01618B4B-D2AE-4625-9CA6-B1C738A5F619}" srcOrd="0" destOrd="0" parTransId="{8B886E3A-BADA-4AAF-97C5-352010098C5F}" sibTransId="{1F1BA600-04FC-4D6C-BD36-DF8C39929824}"/>
    <dgm:cxn modelId="{E738CB74-3B48-43A0-B7A0-B81C804A6FEA}" srcId="{01618B4B-D2AE-4625-9CA6-B1C738A5F619}" destId="{5F61BD63-C84E-444D-A5FE-EC6E8C516176}" srcOrd="0" destOrd="0" parTransId="{DC773C6B-35C7-45D6-9519-7973B5B7ED26}" sibTransId="{E57BCB12-8BBF-4669-BAA5-993EAC70092A}"/>
    <dgm:cxn modelId="{F0565475-6F93-4029-AFD2-56263534590D}" srcId="{21B2F3DB-C9D5-4EC3-AA00-50CFD612A04C}" destId="{2B39F831-493D-421D-9DD1-F19BD52F9558}" srcOrd="2" destOrd="0" parTransId="{0B527A08-B2EF-44B0-BCEA-D6369021A902}" sibTransId="{515F3EAD-5CEA-4D02-A41C-CF1638F4BE9C}"/>
    <dgm:cxn modelId="{3916367C-3360-4E33-904B-383E2703BFD5}" srcId="{FEA7C13A-C12B-460F-AA86-E65E774B8DC8}" destId="{A10B636B-B856-40A0-BA2B-0724A91CD200}" srcOrd="3" destOrd="0" parTransId="{1D3B50B8-CE22-4366-B29D-43DE9F0AC676}" sibTransId="{55CC523D-42B3-4435-A921-1D3687AA5652}"/>
    <dgm:cxn modelId="{0F2DCCA0-3FE9-417E-BC43-8EC68117B29E}" srcId="{21B2F3DB-C9D5-4EC3-AA00-50CFD612A04C}" destId="{1AEC9A3B-7989-400C-B4AF-1EE39FE4EDF9}" srcOrd="0" destOrd="0" parTransId="{CA8492ED-1BC3-44EB-98D4-7F874E6124A5}" sibTransId="{AAA6AAB1-262A-4C06-BD47-ED76B571837E}"/>
    <dgm:cxn modelId="{6B7430A1-B041-4A60-A289-8DF17D78DDD3}" srcId="{21B2F3DB-C9D5-4EC3-AA00-50CFD612A04C}" destId="{271D21F2-52B3-406E-89B8-8536D86CEBCE}" srcOrd="1" destOrd="0" parTransId="{CFEDAA75-EDA4-485B-A901-B189B608C8BC}" sibTransId="{4B03BE37-B8DB-486D-8CFE-60C379FB970B}"/>
    <dgm:cxn modelId="{B4C512A3-5F67-4BF1-B30D-6E1B7DA2E036}" srcId="{124EB0D1-BF11-4027-86A7-B1DE5E284DF1}" destId="{55D01261-980A-4DB9-B89C-CB91810E111E}" srcOrd="0" destOrd="0" parTransId="{FFCDF77E-B4FF-4A3A-9DE5-5940EFB9DBAF}" sibTransId="{E109E827-C3DE-433E-A5A6-FE725EA13654}"/>
    <dgm:cxn modelId="{276407A6-DEDF-477E-9F4C-9C33814C87B4}" type="presOf" srcId="{21B2F3DB-C9D5-4EC3-AA00-50CFD612A04C}" destId="{291D3336-07DF-4BF8-9546-3EC70638F435}" srcOrd="0" destOrd="0" presId="urn:microsoft.com/office/officeart/2018/2/layout/IconVerticalSolidList"/>
    <dgm:cxn modelId="{A6BAE4C5-E6C8-4B5D-BD0D-7360026D3DF4}" srcId="{A10B636B-B856-40A0-BA2B-0724A91CD200}" destId="{A68AA038-F718-4FAF-AF5D-35F9E6B20CE0}" srcOrd="0" destOrd="0" parTransId="{E55CB306-2FE0-44A3-8F1F-A9448D40CF12}" sibTransId="{4691DB7B-571F-4D78-849D-6831AEECCECF}"/>
    <dgm:cxn modelId="{36EB4CC9-CF45-4366-A730-A5C41010C9A6}" type="presOf" srcId="{5F61BD63-C84E-444D-A5FE-EC6E8C516176}" destId="{4B465E30-A8A3-4B82-8B05-F8722B84C941}" srcOrd="0" destOrd="0" presId="urn:microsoft.com/office/officeart/2018/2/layout/IconVerticalSolidList"/>
    <dgm:cxn modelId="{D49A6EC9-D13F-444F-8FCB-375FBB77569F}" type="presOf" srcId="{FEA7C13A-C12B-460F-AA86-E65E774B8DC8}" destId="{E8890E18-CCAF-4485-9DC4-64647C25B9A6}" srcOrd="0" destOrd="0" presId="urn:microsoft.com/office/officeart/2018/2/layout/IconVerticalSolidList"/>
    <dgm:cxn modelId="{D4E651CB-9667-45A5-926B-52BFC435BC1D}" type="presOf" srcId="{124EB0D1-BF11-4027-86A7-B1DE5E284DF1}" destId="{ECFEE5B3-5498-4C9F-8DC1-ED5E2E671843}" srcOrd="0" destOrd="0" presId="urn:microsoft.com/office/officeart/2018/2/layout/IconVerticalSolidList"/>
    <dgm:cxn modelId="{A8F403D2-5CDD-495B-B83F-809752AA3FBA}" type="presOf" srcId="{2B39F831-493D-421D-9DD1-F19BD52F9558}" destId="{1D551618-B64F-4F6D-B6E5-3EF229B3105A}" srcOrd="0" destOrd="2" presId="urn:microsoft.com/office/officeart/2018/2/layout/IconVerticalSolidList"/>
    <dgm:cxn modelId="{712409ED-4DC0-4917-AC87-209AB5044F06}" type="presOf" srcId="{1AEC9A3B-7989-400C-B4AF-1EE39FE4EDF9}" destId="{1D551618-B64F-4F6D-B6E5-3EF229B3105A}" srcOrd="0" destOrd="0" presId="urn:microsoft.com/office/officeart/2018/2/layout/IconVerticalSolidList"/>
    <dgm:cxn modelId="{C588DBB0-816D-4AAF-9DC9-54BA5454ED03}" type="presParOf" srcId="{E8890E18-CCAF-4485-9DC4-64647C25B9A6}" destId="{84CBBB35-4153-4CAC-977D-4C8E76141133}" srcOrd="0" destOrd="0" presId="urn:microsoft.com/office/officeart/2018/2/layout/IconVerticalSolidList"/>
    <dgm:cxn modelId="{36DEFC8E-9CDE-4476-A70E-B8D94327612D}" type="presParOf" srcId="{84CBBB35-4153-4CAC-977D-4C8E76141133}" destId="{79EC7C8C-2927-4886-BBF8-5F9942245332}" srcOrd="0" destOrd="0" presId="urn:microsoft.com/office/officeart/2018/2/layout/IconVerticalSolidList"/>
    <dgm:cxn modelId="{7893F395-8025-448E-AC04-969066FDB3BD}" type="presParOf" srcId="{84CBBB35-4153-4CAC-977D-4C8E76141133}" destId="{72C9D95C-195D-4EAB-BAA9-B20F4C5C9757}" srcOrd="1" destOrd="0" presId="urn:microsoft.com/office/officeart/2018/2/layout/IconVerticalSolidList"/>
    <dgm:cxn modelId="{0BA4AAA7-B3E9-4167-95B6-11EA5F08DC63}" type="presParOf" srcId="{84CBBB35-4153-4CAC-977D-4C8E76141133}" destId="{0F8154F2-2D09-482B-877D-FAFA5606ABB7}" srcOrd="2" destOrd="0" presId="urn:microsoft.com/office/officeart/2018/2/layout/IconVerticalSolidList"/>
    <dgm:cxn modelId="{F494D97B-CC9A-4567-ACE9-2A51EE24D88E}" type="presParOf" srcId="{84CBBB35-4153-4CAC-977D-4C8E76141133}" destId="{CAEFFBE1-0D1C-4E0C-B984-042BA20FF6D4}" srcOrd="3" destOrd="0" presId="urn:microsoft.com/office/officeart/2018/2/layout/IconVerticalSolidList"/>
    <dgm:cxn modelId="{460B1EEF-3B90-492E-9DE7-976642A8E22A}" type="presParOf" srcId="{84CBBB35-4153-4CAC-977D-4C8E76141133}" destId="{4B465E30-A8A3-4B82-8B05-F8722B84C941}" srcOrd="4" destOrd="0" presId="urn:microsoft.com/office/officeart/2018/2/layout/IconVerticalSolidList"/>
    <dgm:cxn modelId="{53DA8803-8A8D-41C9-9D42-FFEF1609E51C}" type="presParOf" srcId="{E8890E18-CCAF-4485-9DC4-64647C25B9A6}" destId="{4D16C035-7045-4562-983E-76BB8C2B1FFD}" srcOrd="1" destOrd="0" presId="urn:microsoft.com/office/officeart/2018/2/layout/IconVerticalSolidList"/>
    <dgm:cxn modelId="{A1979B9C-31AA-4137-8F47-67FA77CC0222}" type="presParOf" srcId="{E8890E18-CCAF-4485-9DC4-64647C25B9A6}" destId="{DF966DEF-33F9-468C-BA3B-33C2A8368814}" srcOrd="2" destOrd="0" presId="urn:microsoft.com/office/officeart/2018/2/layout/IconVerticalSolidList"/>
    <dgm:cxn modelId="{D7E98B52-7EE7-4479-8917-A8409870C128}" type="presParOf" srcId="{DF966DEF-33F9-468C-BA3B-33C2A8368814}" destId="{7331DDBF-D330-487D-9139-A08E54C58AB1}" srcOrd="0" destOrd="0" presId="urn:microsoft.com/office/officeart/2018/2/layout/IconVerticalSolidList"/>
    <dgm:cxn modelId="{9590A2B0-4C19-4038-88B5-7179C1534D1E}" type="presParOf" srcId="{DF966DEF-33F9-468C-BA3B-33C2A8368814}" destId="{45B2AFDF-AF49-479E-9F56-7A3612718E18}" srcOrd="1" destOrd="0" presId="urn:microsoft.com/office/officeart/2018/2/layout/IconVerticalSolidList"/>
    <dgm:cxn modelId="{33C21745-9F15-4F92-B918-3DD081ACA11C}" type="presParOf" srcId="{DF966DEF-33F9-468C-BA3B-33C2A8368814}" destId="{FFCFD72A-32F0-49DC-A79F-1FAF9ADCF1E4}" srcOrd="2" destOrd="0" presId="urn:microsoft.com/office/officeart/2018/2/layout/IconVerticalSolidList"/>
    <dgm:cxn modelId="{109A0D82-D35C-48D2-BEC4-49C28FC137AE}" type="presParOf" srcId="{DF966DEF-33F9-468C-BA3B-33C2A8368814}" destId="{ECFEE5B3-5498-4C9F-8DC1-ED5E2E671843}" srcOrd="3" destOrd="0" presId="urn:microsoft.com/office/officeart/2018/2/layout/IconVerticalSolidList"/>
    <dgm:cxn modelId="{09FE15FE-0898-4600-B2C9-9D284FD11ACF}" type="presParOf" srcId="{DF966DEF-33F9-468C-BA3B-33C2A8368814}" destId="{C063E136-955E-495D-8F87-7FF10D0F5343}" srcOrd="4" destOrd="0" presId="urn:microsoft.com/office/officeart/2018/2/layout/IconVerticalSolidList"/>
    <dgm:cxn modelId="{E4144702-FC5F-45D4-8735-7C944AE743A7}" type="presParOf" srcId="{E8890E18-CCAF-4485-9DC4-64647C25B9A6}" destId="{C58EF6A1-B34C-4770-8D17-D9A2B53ACE65}" srcOrd="3" destOrd="0" presId="urn:microsoft.com/office/officeart/2018/2/layout/IconVerticalSolidList"/>
    <dgm:cxn modelId="{1AB56583-C509-4B8A-82A5-2A76146EB0E9}" type="presParOf" srcId="{E8890E18-CCAF-4485-9DC4-64647C25B9A6}" destId="{692A0C0A-AFBF-46F5-A2A6-07BC5A1BDFB9}" srcOrd="4" destOrd="0" presId="urn:microsoft.com/office/officeart/2018/2/layout/IconVerticalSolidList"/>
    <dgm:cxn modelId="{B26D27DD-E584-45EF-AC64-C98F2D2C6992}" type="presParOf" srcId="{692A0C0A-AFBF-46F5-A2A6-07BC5A1BDFB9}" destId="{0D383BFF-A414-405F-AF5C-B0689F829335}" srcOrd="0" destOrd="0" presId="urn:microsoft.com/office/officeart/2018/2/layout/IconVerticalSolidList"/>
    <dgm:cxn modelId="{DD74D5B1-F1F9-44AF-82CD-7EBD0F389C8B}" type="presParOf" srcId="{692A0C0A-AFBF-46F5-A2A6-07BC5A1BDFB9}" destId="{4DBD3B99-1E5C-4E0F-8DD7-EEA78F379578}" srcOrd="1" destOrd="0" presId="urn:microsoft.com/office/officeart/2018/2/layout/IconVerticalSolidList"/>
    <dgm:cxn modelId="{6DB4D8CE-159A-4B95-A471-10245B413089}" type="presParOf" srcId="{692A0C0A-AFBF-46F5-A2A6-07BC5A1BDFB9}" destId="{E8E6A3D9-E983-4415-BE31-84023C96D2BF}" srcOrd="2" destOrd="0" presId="urn:microsoft.com/office/officeart/2018/2/layout/IconVerticalSolidList"/>
    <dgm:cxn modelId="{45B2C0B7-B336-4940-8E94-0E009589F692}" type="presParOf" srcId="{692A0C0A-AFBF-46F5-A2A6-07BC5A1BDFB9}" destId="{291D3336-07DF-4BF8-9546-3EC70638F435}" srcOrd="3" destOrd="0" presId="urn:microsoft.com/office/officeart/2018/2/layout/IconVerticalSolidList"/>
    <dgm:cxn modelId="{B2E40C97-80CF-49E1-A412-085394875468}" type="presParOf" srcId="{692A0C0A-AFBF-46F5-A2A6-07BC5A1BDFB9}" destId="{1D551618-B64F-4F6D-B6E5-3EF229B3105A}" srcOrd="4" destOrd="0" presId="urn:microsoft.com/office/officeart/2018/2/layout/IconVerticalSolidList"/>
    <dgm:cxn modelId="{7ADBF350-4070-454B-B253-5591CB8FAA95}" type="presParOf" srcId="{E8890E18-CCAF-4485-9DC4-64647C25B9A6}" destId="{DC141B5D-330F-4BB9-A743-5B5AF47BD6EF}" srcOrd="5" destOrd="0" presId="urn:microsoft.com/office/officeart/2018/2/layout/IconVerticalSolidList"/>
    <dgm:cxn modelId="{5EFBD5D3-77EC-4649-B158-56D3E0377467}" type="presParOf" srcId="{E8890E18-CCAF-4485-9DC4-64647C25B9A6}" destId="{658328CD-A1E5-4A2B-8574-D418C293A1EE}" srcOrd="6" destOrd="0" presId="urn:microsoft.com/office/officeart/2018/2/layout/IconVerticalSolidList"/>
    <dgm:cxn modelId="{8B51487F-9B3B-4A96-8428-98D934B1010E}" type="presParOf" srcId="{658328CD-A1E5-4A2B-8574-D418C293A1EE}" destId="{D237606C-96C0-4449-8607-18654D4BB5FB}" srcOrd="0" destOrd="0" presId="urn:microsoft.com/office/officeart/2018/2/layout/IconVerticalSolidList"/>
    <dgm:cxn modelId="{7383750B-3729-401B-ACB3-9A85012AFB77}" type="presParOf" srcId="{658328CD-A1E5-4A2B-8574-D418C293A1EE}" destId="{519FA3EE-E837-49A4-8967-10AD317B8C53}" srcOrd="1" destOrd="0" presId="urn:microsoft.com/office/officeart/2018/2/layout/IconVerticalSolidList"/>
    <dgm:cxn modelId="{57F45AFF-6388-4B24-A5C8-B3DD5099B1E1}" type="presParOf" srcId="{658328CD-A1E5-4A2B-8574-D418C293A1EE}" destId="{BD66DD77-F414-48C6-BE5D-CAE9C9F56C03}" srcOrd="2" destOrd="0" presId="urn:microsoft.com/office/officeart/2018/2/layout/IconVerticalSolidList"/>
    <dgm:cxn modelId="{C859F2ED-F9A7-4B6E-9614-0968BCA46AF8}" type="presParOf" srcId="{658328CD-A1E5-4A2B-8574-D418C293A1EE}" destId="{7B43558F-1211-4F91-A43A-118757C40E81}" srcOrd="3" destOrd="0" presId="urn:microsoft.com/office/officeart/2018/2/layout/IconVerticalSolidList"/>
    <dgm:cxn modelId="{5193FEF4-CEAE-430F-B567-95AE8D0BD611}" type="presParOf" srcId="{658328CD-A1E5-4A2B-8574-D418C293A1EE}" destId="{2DEC78C4-C926-4675-B697-EEC7474D542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C7C8C-2927-4886-BBF8-5F9942245332}">
      <dsp:nvSpPr>
        <dsp:cNvPr id="0" name=""/>
        <dsp:cNvSpPr/>
      </dsp:nvSpPr>
      <dsp:spPr>
        <a:xfrm>
          <a:off x="0" y="1732"/>
          <a:ext cx="10576558" cy="8783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C9D95C-195D-4EAB-BAA9-B20F4C5C9757}">
      <dsp:nvSpPr>
        <dsp:cNvPr id="0" name=""/>
        <dsp:cNvSpPr/>
      </dsp:nvSpPr>
      <dsp:spPr>
        <a:xfrm>
          <a:off x="265690" y="199354"/>
          <a:ext cx="483073" cy="4830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FFBE1-0D1C-4E0C-B984-042BA20FF6D4}">
      <dsp:nvSpPr>
        <dsp:cNvPr id="0" name=""/>
        <dsp:cNvSpPr/>
      </dsp:nvSpPr>
      <dsp:spPr>
        <a:xfrm>
          <a:off x="1014455" y="1732"/>
          <a:ext cx="4759451" cy="878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55" tIns="92955" rIns="92955" bIns="929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Models trained</a:t>
          </a:r>
        </a:p>
      </dsp:txBody>
      <dsp:txXfrm>
        <a:off x="1014455" y="1732"/>
        <a:ext cx="4759451" cy="878316"/>
      </dsp:txXfrm>
    </dsp:sp>
    <dsp:sp modelId="{4B465E30-A8A3-4B82-8B05-F8722B84C941}">
      <dsp:nvSpPr>
        <dsp:cNvPr id="0" name=""/>
        <dsp:cNvSpPr/>
      </dsp:nvSpPr>
      <dsp:spPr>
        <a:xfrm>
          <a:off x="5773906" y="1732"/>
          <a:ext cx="4802651" cy="878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55" tIns="92955" rIns="92955" bIns="9295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Dataset index</a:t>
          </a:r>
        </a:p>
      </dsp:txBody>
      <dsp:txXfrm>
        <a:off x="5773906" y="1732"/>
        <a:ext cx="4802651" cy="878316"/>
      </dsp:txXfrm>
    </dsp:sp>
    <dsp:sp modelId="{7331DDBF-D330-487D-9139-A08E54C58AB1}">
      <dsp:nvSpPr>
        <dsp:cNvPr id="0" name=""/>
        <dsp:cNvSpPr/>
      </dsp:nvSpPr>
      <dsp:spPr>
        <a:xfrm>
          <a:off x="0" y="1099628"/>
          <a:ext cx="10576558" cy="8783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2AFDF-AF49-479E-9F56-7A3612718E18}">
      <dsp:nvSpPr>
        <dsp:cNvPr id="0" name=""/>
        <dsp:cNvSpPr/>
      </dsp:nvSpPr>
      <dsp:spPr>
        <a:xfrm>
          <a:off x="265690" y="1297249"/>
          <a:ext cx="483073" cy="4830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EE5B3-5498-4C9F-8DC1-ED5E2E671843}">
      <dsp:nvSpPr>
        <dsp:cNvPr id="0" name=""/>
        <dsp:cNvSpPr/>
      </dsp:nvSpPr>
      <dsp:spPr>
        <a:xfrm>
          <a:off x="1014455" y="1099628"/>
          <a:ext cx="4759451" cy="878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55" tIns="92955" rIns="92955" bIns="929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Testing data</a:t>
          </a:r>
        </a:p>
      </dsp:txBody>
      <dsp:txXfrm>
        <a:off x="1014455" y="1099628"/>
        <a:ext cx="4759451" cy="878316"/>
      </dsp:txXfrm>
    </dsp:sp>
    <dsp:sp modelId="{C063E136-955E-495D-8F87-7FF10D0F5343}">
      <dsp:nvSpPr>
        <dsp:cNvPr id="0" name=""/>
        <dsp:cNvSpPr/>
      </dsp:nvSpPr>
      <dsp:spPr>
        <a:xfrm>
          <a:off x="5773906" y="1099628"/>
          <a:ext cx="4802651" cy="878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55" tIns="92955" rIns="92955" bIns="9295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Dataset index</a:t>
          </a:r>
        </a:p>
      </dsp:txBody>
      <dsp:txXfrm>
        <a:off x="5773906" y="1099628"/>
        <a:ext cx="4802651" cy="878316"/>
      </dsp:txXfrm>
    </dsp:sp>
    <dsp:sp modelId="{0D383BFF-A414-405F-AF5C-B0689F829335}">
      <dsp:nvSpPr>
        <dsp:cNvPr id="0" name=""/>
        <dsp:cNvSpPr/>
      </dsp:nvSpPr>
      <dsp:spPr>
        <a:xfrm>
          <a:off x="0" y="2197523"/>
          <a:ext cx="10576558" cy="8783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D3B99-1E5C-4E0F-8DD7-EEA78F379578}">
      <dsp:nvSpPr>
        <dsp:cNvPr id="0" name=""/>
        <dsp:cNvSpPr/>
      </dsp:nvSpPr>
      <dsp:spPr>
        <a:xfrm>
          <a:off x="265690" y="2395144"/>
          <a:ext cx="483073" cy="4830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D3336-07DF-4BF8-9546-3EC70638F435}">
      <dsp:nvSpPr>
        <dsp:cNvPr id="0" name=""/>
        <dsp:cNvSpPr/>
      </dsp:nvSpPr>
      <dsp:spPr>
        <a:xfrm>
          <a:off x="1014455" y="2197523"/>
          <a:ext cx="4759451" cy="878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55" tIns="92955" rIns="92955" bIns="929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Performance observations</a:t>
          </a:r>
        </a:p>
      </dsp:txBody>
      <dsp:txXfrm>
        <a:off x="1014455" y="2197523"/>
        <a:ext cx="4759451" cy="878316"/>
      </dsp:txXfrm>
    </dsp:sp>
    <dsp:sp modelId="{1D551618-B64F-4F6D-B6E5-3EF229B3105A}">
      <dsp:nvSpPr>
        <dsp:cNvPr id="0" name=""/>
        <dsp:cNvSpPr/>
      </dsp:nvSpPr>
      <dsp:spPr>
        <a:xfrm>
          <a:off x="5773906" y="2197523"/>
          <a:ext cx="4802651" cy="878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55" tIns="92955" rIns="92955" bIns="9295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Headlines for the paper: 2021 models on 2022 data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Results on increasing training data size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Insect pollutants</a:t>
          </a:r>
        </a:p>
      </dsp:txBody>
      <dsp:txXfrm>
        <a:off x="5773906" y="2197523"/>
        <a:ext cx="4802651" cy="878316"/>
      </dsp:txXfrm>
    </dsp:sp>
    <dsp:sp modelId="{D237606C-96C0-4449-8607-18654D4BB5FB}">
      <dsp:nvSpPr>
        <dsp:cNvPr id="0" name=""/>
        <dsp:cNvSpPr/>
      </dsp:nvSpPr>
      <dsp:spPr>
        <a:xfrm>
          <a:off x="0" y="3295418"/>
          <a:ext cx="10576558" cy="8783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FA3EE-E837-49A4-8967-10AD317B8C53}">
      <dsp:nvSpPr>
        <dsp:cNvPr id="0" name=""/>
        <dsp:cNvSpPr/>
      </dsp:nvSpPr>
      <dsp:spPr>
        <a:xfrm>
          <a:off x="265690" y="3493039"/>
          <a:ext cx="483073" cy="4830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3558F-1211-4F91-A43A-118757C40E81}">
      <dsp:nvSpPr>
        <dsp:cNvPr id="0" name=""/>
        <dsp:cNvSpPr/>
      </dsp:nvSpPr>
      <dsp:spPr>
        <a:xfrm>
          <a:off x="1014455" y="3295418"/>
          <a:ext cx="4759451" cy="878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55" tIns="92955" rIns="92955" bIns="929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Gotchas</a:t>
          </a:r>
        </a:p>
      </dsp:txBody>
      <dsp:txXfrm>
        <a:off x="1014455" y="3295418"/>
        <a:ext cx="4759451" cy="878316"/>
      </dsp:txXfrm>
    </dsp:sp>
    <dsp:sp modelId="{2DEC78C4-C926-4675-B697-EEC7474D542B}">
      <dsp:nvSpPr>
        <dsp:cNvPr id="0" name=""/>
        <dsp:cNvSpPr/>
      </dsp:nvSpPr>
      <dsp:spPr>
        <a:xfrm>
          <a:off x="5773906" y="3295418"/>
          <a:ext cx="4802651" cy="878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55" tIns="92955" rIns="92955" bIns="9295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Wooden Hornets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Good news</a:t>
          </a:r>
        </a:p>
      </dsp:txBody>
      <dsp:txXfrm>
        <a:off x="5773906" y="3295418"/>
        <a:ext cx="4802651" cy="878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E2CD-2249-A856-5632-B9B8BFCF5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VespAI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19F01-47A8-6A79-96E7-D68FE5306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Testing results</a:t>
            </a:r>
          </a:p>
        </p:txBody>
      </p:sp>
    </p:spTree>
    <p:extLst>
      <p:ext uri="{BB962C8B-B14F-4D97-AF65-F5344CB8AC3E}">
        <p14:creationId xmlns:p14="http://schemas.microsoft.com/office/powerpoint/2010/main" val="227896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70A98CA-71CF-41CD-937B-850795886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F326EE7-A508-4EF7-AFBF-63D7A596E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E5D2B1BD-1F12-4523-A9CC-D3186D542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741741D2-ED67-4813-83F3-5EB418BB6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FF2A87CA-AEEF-44CB-AE35-AA98FE9B4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651423C2-A694-4809-8972-E7C432E60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B49B31D5-A22A-4C8A-8516-3DEEFAF46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177DF76B-4383-4F06-8125-43E9162D2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1F488673-3613-4D34-BF97-A4B6ADA63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26877494-71D4-4879-8E63-55A8239A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8DC06A40-DE2B-41AF-A528-2E900DD56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768B663C-FBC1-4556-9328-EAF4995DC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2BD7EBB2-5F33-4651-9A8D-22BB0EFE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515B1D80-2CCA-480A-9E73-5AE4D385D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FDBE8DEF-819D-4AA7-8815-52EB22ACF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AE90681D-42FE-4C0F-80CA-EA05785E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FA86AD07-319B-411F-AC45-AA52F8D3C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C859D20C-F34C-48EB-BE36-9CEE77C2C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E65C4ECC-A417-4C0C-B0DA-45536454B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CC6F4AC2-FAA9-45AD-A4BC-8237BCE70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4A9DE6F0-4620-4084-B281-FE044DB2C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57FEE73E-FB69-4E9E-BF08-78CA18862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1979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E50D6933-A614-6087-09E8-BA20ECD1C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60" y="107225"/>
            <a:ext cx="5973588" cy="3987370"/>
          </a:xfrm>
          <a:prstGeom prst="rect">
            <a:avLst/>
          </a:prstGeom>
          <a:ln w="12700">
            <a:noFill/>
          </a:ln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2596C7E8-49B5-1134-6003-D080EA53E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148" y="109602"/>
            <a:ext cx="5966465" cy="3982616"/>
          </a:xfrm>
          <a:prstGeom prst="rect">
            <a:avLst/>
          </a:prstGeom>
          <a:ln w="12700">
            <a:noFill/>
          </a:ln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9D45FA45-1472-4C71-BA56-6BFB628AD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4" name="Isosceles Triangle 39">
              <a:extLst>
                <a:ext uri="{FF2B5EF4-FFF2-40B4-BE49-F238E27FC236}">
                  <a16:creationId xmlns:a16="http://schemas.microsoft.com/office/drawing/2014/main" id="{72B03240-6F06-45A1-9634-C4D45839D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3366D9C-D995-48FE-B2BD-ECE2EE2A4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1D4CE9-90F7-D6AF-9BA1-1D003373C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Inclusion of IPs in training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8B5B0F-3801-5EA0-E421-1711E45957F1}"/>
              </a:ext>
            </a:extLst>
          </p:cNvPr>
          <p:cNvSpPr txBox="1"/>
          <p:nvPr/>
        </p:nvSpPr>
        <p:spPr>
          <a:xfrm>
            <a:off x="1545469" y="226034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21h (no IPs)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C86B81-D997-89D7-8EB4-9D44B6763E88}"/>
              </a:ext>
            </a:extLst>
          </p:cNvPr>
          <p:cNvSpPr txBox="1"/>
          <p:nvPr/>
        </p:nvSpPr>
        <p:spPr>
          <a:xfrm>
            <a:off x="7732498" y="2260348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21all (with IPs)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BA0E36-CE09-A146-7299-D85BD759E7E8}"/>
              </a:ext>
            </a:extLst>
          </p:cNvPr>
          <p:cNvSpPr txBox="1"/>
          <p:nvPr/>
        </p:nvSpPr>
        <p:spPr>
          <a:xfrm>
            <a:off x="2126046" y="6019585"/>
            <a:ext cx="8167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“Including IPs in the training data set improves precision at lower thresholds, whilst seemingly reduces the model recall at high thresholds.”</a:t>
            </a:r>
          </a:p>
        </p:txBody>
      </p:sp>
    </p:spTree>
    <p:extLst>
      <p:ext uri="{BB962C8B-B14F-4D97-AF65-F5344CB8AC3E}">
        <p14:creationId xmlns:p14="http://schemas.microsoft.com/office/powerpoint/2010/main" val="636937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EE5F-E261-A0D0-55BF-D0F7F4BA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Insect Pollutants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8B83F-42B6-EC25-4B79-4A265978C9AB}"/>
              </a:ext>
            </a:extLst>
          </p:cNvPr>
          <p:cNvSpPr txBox="1"/>
          <p:nvPr/>
        </p:nvSpPr>
        <p:spPr>
          <a:xfrm>
            <a:off x="5517692" y="2603144"/>
            <a:ext cx="5809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“Let’s consider the performance of hornet-only trained 2021 models on unseen insect pollutant data.”</a:t>
            </a:r>
          </a:p>
        </p:txBody>
      </p:sp>
    </p:spTree>
    <p:extLst>
      <p:ext uri="{BB962C8B-B14F-4D97-AF65-F5344CB8AC3E}">
        <p14:creationId xmlns:p14="http://schemas.microsoft.com/office/powerpoint/2010/main" val="850339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B46D094-9D10-45BD-BE9D-E4AFE2FE3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5076C24-1C31-4A38-A3E7-9F78F38C2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90A2F46D-431F-494E-B76D-74CEC1426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7B72B1F-4125-4F46-8D06-808E368B2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7C16EC32-C009-4130-ADB8-9DFD03CEC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CA06AC4F-231A-406A-83AF-BF4F1603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244FAADB-573E-4112-BE8C-B88C470E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CF38BC08-F82D-4258-8E44-11B2C9E4E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EF763D22-10EE-4D7D-95EE-5F4DB723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81EA7FDE-0B97-4DDD-AF65-F352834E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CC18534F-EC75-4CF4-BBAC-0EF150873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71BB5232-2C83-41EB-B62B-E54AC93F2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598F724-C32E-4B91-9B85-60C89DBB8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5D4FBFD-ACE3-46D2-8E97-E8EABE735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54A3C901-AFD0-41D3-85E5-87D0E1C9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485F3E8E-CD09-44EB-AC73-1834A8D50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3BDFC1A4-51E7-46A6-8A0D-50476BCF5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A561BC1B-C5E2-45AA-B72B-03AF3216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C0779C6-0F80-48B1-AD32-CC10D00C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73702193-6A56-4A74-84AD-94F530FED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6AEFF79-03FD-4BC0-8A67-25CAFCFDC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66FC33-38F1-4E8E-8474-AF1F5673B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2E0DAC0-8D22-4A77-8AA9-169781B2E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8C2492-9737-4D83-8CBD-93EA6D071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EEED5C0-82FC-41D3-A2F9-2A5E1C6DA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BC1A2CB-4A09-4F3D-A4B4-5F1622B1F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A43EF29-744B-47C8-9A77-DD63DE3CE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F44FED0-5B36-42C6-85A7-B8E1C2F0A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7A359F0-AFC4-4225-A933-ABC5A4312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87E2A626-28AB-42FD-8589-4C0D7BBE9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88A08255-D434-447A-94F9-2E53CA3EA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C1DE278-D01A-47CF-9BB1-70717D22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5058907E-070F-43A5-B8BC-D5FCCEB2A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D62D53AC-31CA-4F19-88C4-C3495438A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265081A-8907-436B-9429-36E368E92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D186EBBE-32C1-45A7-824F-A0416E8B4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3000AB5E-3DAC-452F-8DB5-D0B2F040C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186FE1A-B164-4177-B362-CC18A1B0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331E414-AA8A-43B4-B08C-202F8FFA0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C22F3420-4078-4F79-B9C5-E98FFDF17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6ECC6989-F4BE-4B69-80F1-C6E1FEB92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50BB245-B754-45C8-AEDD-5B8CD81A6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0EC5071A-FEBF-4BA6-8503-ABB15953E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841AB4E-93F5-44FE-BEDE-C4ACD382B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6A0EF48-27C4-4905-B89A-87D302627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7DA90018-A3A4-4DB2-82A9-25F1CB60C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2029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D5E5423-1D42-78C5-FC0B-44FB942C9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32" y="789098"/>
            <a:ext cx="3950208" cy="2636764"/>
          </a:xfrm>
          <a:prstGeom prst="rect">
            <a:avLst/>
          </a:prstGeom>
          <a:ln w="12700">
            <a:noFill/>
          </a:ln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3B1B134-F63D-DE0E-9912-FDA789A99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321" y="807431"/>
            <a:ext cx="3950208" cy="2636764"/>
          </a:xfrm>
          <a:prstGeom prst="rect">
            <a:avLst/>
          </a:prstGeom>
          <a:ln w="12700">
            <a:noFill/>
          </a:ln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B599B040-3C59-47F5-B8B8-ED7D57F4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6" name="Isosceles Triangle 39">
              <a:extLst>
                <a:ext uri="{FF2B5EF4-FFF2-40B4-BE49-F238E27FC236}">
                  <a16:creationId xmlns:a16="http://schemas.microsoft.com/office/drawing/2014/main" id="{693F5085-42BA-4366-AAB5-4C96237F6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3DEC339-AF15-45D7-9B52-EE0683BA5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668E59-DE2F-C826-B97E-3751A5BF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2021 Hornets-only on IP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3C3A79-A43E-597B-B86F-1C53C8130FE2}"/>
              </a:ext>
            </a:extLst>
          </p:cNvPr>
          <p:cNvSpPr txBox="1"/>
          <p:nvPr/>
        </p:nvSpPr>
        <p:spPr>
          <a:xfrm>
            <a:off x="476641" y="3432567"/>
            <a:ext cx="224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21h00 </a:t>
            </a:r>
            <a:r>
              <a:rPr lang="en-US" dirty="0">
                <a:solidFill>
                  <a:srgbClr val="FF0000"/>
                </a:solidFill>
              </a:rPr>
              <a:t>[285 images]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C8236E-AB34-6DAA-B298-E6D737684A0F}"/>
              </a:ext>
            </a:extLst>
          </p:cNvPr>
          <p:cNvSpPr txBox="1"/>
          <p:nvPr/>
        </p:nvSpPr>
        <p:spPr>
          <a:xfrm>
            <a:off x="4546238" y="3462594"/>
            <a:ext cx="224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21h0 </a:t>
            </a:r>
            <a:r>
              <a:rPr lang="en-US" dirty="0">
                <a:solidFill>
                  <a:srgbClr val="FF0000"/>
                </a:solidFill>
              </a:rPr>
              <a:t>[2147 images]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4AA5740-8108-121F-D44A-2835061F0C88}"/>
              </a:ext>
            </a:extLst>
          </p:cNvPr>
          <p:cNvSpPr txBox="1"/>
          <p:nvPr/>
        </p:nvSpPr>
        <p:spPr>
          <a:xfrm>
            <a:off x="4852362" y="6100086"/>
            <a:ext cx="261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“Not very impressive.”</a:t>
            </a:r>
          </a:p>
        </p:txBody>
      </p:sp>
      <p:pic>
        <p:nvPicPr>
          <p:cNvPr id="95" name="Picture 94" descr="Chart, line chart&#10;&#10;Description automatically generated">
            <a:extLst>
              <a:ext uri="{FF2B5EF4-FFF2-40B4-BE49-F238E27FC236}">
                <a16:creationId xmlns:a16="http://schemas.microsoft.com/office/drawing/2014/main" id="{2F4AF9E8-A39A-9D09-9EC9-0306C178E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421" y="824531"/>
            <a:ext cx="3890930" cy="2593953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A31773C-93CD-63CD-E6C8-E9BFA1A18510}"/>
              </a:ext>
            </a:extLst>
          </p:cNvPr>
          <p:cNvSpPr txBox="1"/>
          <p:nvPr/>
        </p:nvSpPr>
        <p:spPr>
          <a:xfrm>
            <a:off x="8360772" y="3466205"/>
            <a:ext cx="288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all-hornets </a:t>
            </a:r>
            <a:r>
              <a:rPr lang="en-US" dirty="0">
                <a:solidFill>
                  <a:srgbClr val="FF0000"/>
                </a:solidFill>
              </a:rPr>
              <a:t>[2580 images]</a:t>
            </a:r>
          </a:p>
        </p:txBody>
      </p:sp>
    </p:spTree>
    <p:extLst>
      <p:ext uri="{BB962C8B-B14F-4D97-AF65-F5344CB8AC3E}">
        <p14:creationId xmlns:p14="http://schemas.microsoft.com/office/powerpoint/2010/main" val="1210772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70A98CA-71CF-41CD-937B-850795886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F326EE7-A508-4EF7-AFBF-63D7A596E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E5D2B1BD-1F12-4523-A9CC-D3186D542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741741D2-ED67-4813-83F3-5EB418BB6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FF2A87CA-AEEF-44CB-AE35-AA98FE9B4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651423C2-A694-4809-8972-E7C432E60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B49B31D5-A22A-4C8A-8516-3DEEFAF46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177DF76B-4383-4F06-8125-43E9162D2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1F488673-3613-4D34-BF97-A4B6ADA63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26877494-71D4-4879-8E63-55A8239A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8DC06A40-DE2B-41AF-A528-2E900DD56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768B663C-FBC1-4556-9328-EAF4995DC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2BD7EBB2-5F33-4651-9A8D-22BB0EFE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515B1D80-2CCA-480A-9E73-5AE4D385D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FDBE8DEF-819D-4AA7-8815-52EB22ACF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AE90681D-42FE-4C0F-80CA-EA05785E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FA86AD07-319B-411F-AC45-AA52F8D3C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C859D20C-F34C-48EB-BE36-9CEE77C2C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E65C4ECC-A417-4C0C-B0DA-45536454B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CC6F4AC2-FAA9-45AD-A4BC-8237BCE70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4A9DE6F0-4620-4084-B281-FE044DB2C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57FEE73E-FB69-4E9E-BF08-78CA18862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1979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8C5C2275-C739-7BD5-79A3-A7308D931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60" y="107225"/>
            <a:ext cx="5973588" cy="3987370"/>
          </a:xfrm>
          <a:prstGeom prst="rect">
            <a:avLst/>
          </a:prstGeom>
          <a:ln w="12700">
            <a:noFill/>
          </a:ln>
        </p:spPr>
      </p:pic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2A61E29-976A-3E1E-781E-70904F96D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148" y="109602"/>
            <a:ext cx="5966465" cy="3982616"/>
          </a:xfrm>
          <a:prstGeom prst="rect">
            <a:avLst/>
          </a:prstGeom>
          <a:ln w="12700">
            <a:noFill/>
          </a:ln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D45FA45-1472-4C71-BA56-6BFB628AD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7" name="Isosceles Triangle 39">
              <a:extLst>
                <a:ext uri="{FF2B5EF4-FFF2-40B4-BE49-F238E27FC236}">
                  <a16:creationId xmlns:a16="http://schemas.microsoft.com/office/drawing/2014/main" id="{72B03240-6F06-45A1-9634-C4D45839D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3366D9C-D995-48FE-B2BD-ECE2EE2A4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5F0BF1-4520-9BD4-AE87-1F7E7F8C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Throw in the IP data into training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B82E2-2916-487E-2D0B-85D914CE85BC}"/>
              </a:ext>
            </a:extLst>
          </p:cNvPr>
          <p:cNvSpPr txBox="1"/>
          <p:nvPr/>
        </p:nvSpPr>
        <p:spPr>
          <a:xfrm>
            <a:off x="1050940" y="2840550"/>
            <a:ext cx="288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all-hornets </a:t>
            </a:r>
            <a:r>
              <a:rPr lang="en-US" dirty="0">
                <a:solidFill>
                  <a:srgbClr val="FF0000"/>
                </a:solidFill>
              </a:rPr>
              <a:t>[2580 images]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6649AC-A437-DAC5-23DC-AE652AE6EAB7}"/>
              </a:ext>
            </a:extLst>
          </p:cNvPr>
          <p:cNvSpPr txBox="1"/>
          <p:nvPr/>
        </p:nvSpPr>
        <p:spPr>
          <a:xfrm>
            <a:off x="7037806" y="2844107"/>
            <a:ext cx="257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All-data </a:t>
            </a:r>
            <a:r>
              <a:rPr lang="en-US" dirty="0">
                <a:solidFill>
                  <a:srgbClr val="FF0000"/>
                </a:solidFill>
              </a:rPr>
              <a:t>[3302 images]</a:t>
            </a:r>
          </a:p>
        </p:txBody>
      </p:sp>
    </p:spTree>
    <p:extLst>
      <p:ext uri="{BB962C8B-B14F-4D97-AF65-F5344CB8AC3E}">
        <p14:creationId xmlns:p14="http://schemas.microsoft.com/office/powerpoint/2010/main" val="3834394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05C197B-9DA4-4144-9ACF-C8A63E380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64" name="Freeform 5">
              <a:extLst>
                <a:ext uri="{FF2B5EF4-FFF2-40B4-BE49-F238E27FC236}">
                  <a16:creationId xmlns:a16="http://schemas.microsoft.com/office/drawing/2014/main" id="{12C85C5E-FBBF-4447-8558-B5C5E6DDF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5" name="Freeform 6">
              <a:extLst>
                <a:ext uri="{FF2B5EF4-FFF2-40B4-BE49-F238E27FC236}">
                  <a16:creationId xmlns:a16="http://schemas.microsoft.com/office/drawing/2014/main" id="{B8635E97-E4CC-4738-9DEB-AE63C8D7A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6" name="Freeform 7">
              <a:extLst>
                <a:ext uri="{FF2B5EF4-FFF2-40B4-BE49-F238E27FC236}">
                  <a16:creationId xmlns:a16="http://schemas.microsoft.com/office/drawing/2014/main" id="{0AAE46E8-D6BC-4A98-879A-0AFD8F6A4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7" name="Freeform 8">
              <a:extLst>
                <a:ext uri="{FF2B5EF4-FFF2-40B4-BE49-F238E27FC236}">
                  <a16:creationId xmlns:a16="http://schemas.microsoft.com/office/drawing/2014/main" id="{C10A72EB-A452-4293-B377-47BABE721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8" name="Freeform 9">
              <a:extLst>
                <a:ext uri="{FF2B5EF4-FFF2-40B4-BE49-F238E27FC236}">
                  <a16:creationId xmlns:a16="http://schemas.microsoft.com/office/drawing/2014/main" id="{A8101224-713E-4D28-B05A-CF0A56E59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9" name="Freeform 10">
              <a:extLst>
                <a:ext uri="{FF2B5EF4-FFF2-40B4-BE49-F238E27FC236}">
                  <a16:creationId xmlns:a16="http://schemas.microsoft.com/office/drawing/2014/main" id="{BEA3F6E4-F1B7-4D2F-9652-3618CC720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0" name="Freeform 11">
              <a:extLst>
                <a:ext uri="{FF2B5EF4-FFF2-40B4-BE49-F238E27FC236}">
                  <a16:creationId xmlns:a16="http://schemas.microsoft.com/office/drawing/2014/main" id="{8A6D6F82-752B-4ADD-A800-79D68A7296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1" name="Freeform 12">
              <a:extLst>
                <a:ext uri="{FF2B5EF4-FFF2-40B4-BE49-F238E27FC236}">
                  <a16:creationId xmlns:a16="http://schemas.microsoft.com/office/drawing/2014/main" id="{5B004FB3-6426-4503-AE95-EB15676E0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2" name="Freeform 13">
              <a:extLst>
                <a:ext uri="{FF2B5EF4-FFF2-40B4-BE49-F238E27FC236}">
                  <a16:creationId xmlns:a16="http://schemas.microsoft.com/office/drawing/2014/main" id="{38553780-C865-46B3-BB91-D5DBB110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3" name="Freeform 14">
              <a:extLst>
                <a:ext uri="{FF2B5EF4-FFF2-40B4-BE49-F238E27FC236}">
                  <a16:creationId xmlns:a16="http://schemas.microsoft.com/office/drawing/2014/main" id="{2B3050C8-3614-4E89-9F1C-C67BB9CE5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4" name="Freeform 15">
              <a:extLst>
                <a:ext uri="{FF2B5EF4-FFF2-40B4-BE49-F238E27FC236}">
                  <a16:creationId xmlns:a16="http://schemas.microsoft.com/office/drawing/2014/main" id="{72DBE2DE-87C7-4AB1-950E-DFCDC38F1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5" name="Freeform 16">
              <a:extLst>
                <a:ext uri="{FF2B5EF4-FFF2-40B4-BE49-F238E27FC236}">
                  <a16:creationId xmlns:a16="http://schemas.microsoft.com/office/drawing/2014/main" id="{9AF3BC82-2F28-4798-8985-293584EA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6" name="Freeform 17">
              <a:extLst>
                <a:ext uri="{FF2B5EF4-FFF2-40B4-BE49-F238E27FC236}">
                  <a16:creationId xmlns:a16="http://schemas.microsoft.com/office/drawing/2014/main" id="{6180167F-2314-4D1E-A0A9-2809001E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7" name="Freeform 18">
              <a:extLst>
                <a:ext uri="{FF2B5EF4-FFF2-40B4-BE49-F238E27FC236}">
                  <a16:creationId xmlns:a16="http://schemas.microsoft.com/office/drawing/2014/main" id="{EFCBDF3C-AF82-4CF2-BF18-DD187C59F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8" name="Freeform 19">
              <a:extLst>
                <a:ext uri="{FF2B5EF4-FFF2-40B4-BE49-F238E27FC236}">
                  <a16:creationId xmlns:a16="http://schemas.microsoft.com/office/drawing/2014/main" id="{57900165-1B44-4C5E-A251-41CB7195E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9" name="Freeform 20">
              <a:extLst>
                <a:ext uri="{FF2B5EF4-FFF2-40B4-BE49-F238E27FC236}">
                  <a16:creationId xmlns:a16="http://schemas.microsoft.com/office/drawing/2014/main" id="{F2781377-E384-4B5A-9361-E72001D1A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0" name="Freeform 21">
              <a:extLst>
                <a:ext uri="{FF2B5EF4-FFF2-40B4-BE49-F238E27FC236}">
                  <a16:creationId xmlns:a16="http://schemas.microsoft.com/office/drawing/2014/main" id="{C4D3DDE9-56C8-40A9-8971-128939F6B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1" name="Freeform 22">
              <a:extLst>
                <a:ext uri="{FF2B5EF4-FFF2-40B4-BE49-F238E27FC236}">
                  <a16:creationId xmlns:a16="http://schemas.microsoft.com/office/drawing/2014/main" id="{F7481932-1601-4A58-843E-2FFF0FECF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2" name="Freeform 23">
              <a:extLst>
                <a:ext uri="{FF2B5EF4-FFF2-40B4-BE49-F238E27FC236}">
                  <a16:creationId xmlns:a16="http://schemas.microsoft.com/office/drawing/2014/main" id="{2060039F-5F83-44FD-9BA2-92F3D6281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0388DF2-4BFA-41B2-B9DA-DA4786489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A2C5F070-03F5-4DB1-AEFB-CF61484DC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6" name="Isosceles Triangle 285">
              <a:extLst>
                <a:ext uri="{FF2B5EF4-FFF2-40B4-BE49-F238E27FC236}">
                  <a16:creationId xmlns:a16="http://schemas.microsoft.com/office/drawing/2014/main" id="{4C8523F4-682F-4D2B-95A0-D6400EC36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4E08E735-8660-4B10-8380-EB1BB31FC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89" name="Rectangle 288">
            <a:extLst>
              <a:ext uri="{FF2B5EF4-FFF2-40B4-BE49-F238E27FC236}">
                <a16:creationId xmlns:a16="http://schemas.microsoft.com/office/drawing/2014/main" id="{78AC28A1-8971-45B2-B21A-071B52AD1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CEFD4A9-4915-45D4-A29C-B1CAD18B5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92" name="Freeform 5">
              <a:extLst>
                <a:ext uri="{FF2B5EF4-FFF2-40B4-BE49-F238E27FC236}">
                  <a16:creationId xmlns:a16="http://schemas.microsoft.com/office/drawing/2014/main" id="{A5CF36E2-B193-4D62-B53E-AC7B474E5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6">
              <a:extLst>
                <a:ext uri="{FF2B5EF4-FFF2-40B4-BE49-F238E27FC236}">
                  <a16:creationId xmlns:a16="http://schemas.microsoft.com/office/drawing/2014/main" id="{66DA88D2-4BEF-49B2-BF3E-E4EB4E280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7">
              <a:extLst>
                <a:ext uri="{FF2B5EF4-FFF2-40B4-BE49-F238E27FC236}">
                  <a16:creationId xmlns:a16="http://schemas.microsoft.com/office/drawing/2014/main" id="{8B30D23E-C580-4DEA-9456-6FCDD8DA1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8">
              <a:extLst>
                <a:ext uri="{FF2B5EF4-FFF2-40B4-BE49-F238E27FC236}">
                  <a16:creationId xmlns:a16="http://schemas.microsoft.com/office/drawing/2014/main" id="{DD9948CB-5950-4241-B28B-8AF0C339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9">
              <a:extLst>
                <a:ext uri="{FF2B5EF4-FFF2-40B4-BE49-F238E27FC236}">
                  <a16:creationId xmlns:a16="http://schemas.microsoft.com/office/drawing/2014/main" id="{AE9C682F-0AA7-4D2C-9CAD-8DFAD39C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10">
              <a:extLst>
                <a:ext uri="{FF2B5EF4-FFF2-40B4-BE49-F238E27FC236}">
                  <a16:creationId xmlns:a16="http://schemas.microsoft.com/office/drawing/2014/main" id="{87F2834D-298D-4870-8552-B40DC2A03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11">
              <a:extLst>
                <a:ext uri="{FF2B5EF4-FFF2-40B4-BE49-F238E27FC236}">
                  <a16:creationId xmlns:a16="http://schemas.microsoft.com/office/drawing/2014/main" id="{2C6A1A69-052C-4B3B-9281-D0075ED95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2">
              <a:extLst>
                <a:ext uri="{FF2B5EF4-FFF2-40B4-BE49-F238E27FC236}">
                  <a16:creationId xmlns:a16="http://schemas.microsoft.com/office/drawing/2014/main" id="{0723C072-5D99-41B7-8E18-FE01B94BC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13">
              <a:extLst>
                <a:ext uri="{FF2B5EF4-FFF2-40B4-BE49-F238E27FC236}">
                  <a16:creationId xmlns:a16="http://schemas.microsoft.com/office/drawing/2014/main" id="{621A3364-D7B1-4E6D-9060-FDC5B1A75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14">
              <a:extLst>
                <a:ext uri="{FF2B5EF4-FFF2-40B4-BE49-F238E27FC236}">
                  <a16:creationId xmlns:a16="http://schemas.microsoft.com/office/drawing/2014/main" id="{6CB1F4B2-A092-4B02-9D76-FE8EA3B90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15">
              <a:extLst>
                <a:ext uri="{FF2B5EF4-FFF2-40B4-BE49-F238E27FC236}">
                  <a16:creationId xmlns:a16="http://schemas.microsoft.com/office/drawing/2014/main" id="{1A423547-C17C-4980-B19F-FF8C559FD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16">
              <a:extLst>
                <a:ext uri="{FF2B5EF4-FFF2-40B4-BE49-F238E27FC236}">
                  <a16:creationId xmlns:a16="http://schemas.microsoft.com/office/drawing/2014/main" id="{3C90E433-9C3B-4BC5-A7E7-C6119790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17">
              <a:extLst>
                <a:ext uri="{FF2B5EF4-FFF2-40B4-BE49-F238E27FC236}">
                  <a16:creationId xmlns:a16="http://schemas.microsoft.com/office/drawing/2014/main" id="{84029C58-75E0-43AB-910F-1C6361271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18">
              <a:extLst>
                <a:ext uri="{FF2B5EF4-FFF2-40B4-BE49-F238E27FC236}">
                  <a16:creationId xmlns:a16="http://schemas.microsoft.com/office/drawing/2014/main" id="{9BC7889F-2797-46F5-83E8-EB0B06A6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19">
              <a:extLst>
                <a:ext uri="{FF2B5EF4-FFF2-40B4-BE49-F238E27FC236}">
                  <a16:creationId xmlns:a16="http://schemas.microsoft.com/office/drawing/2014/main" id="{9C0E3C34-4408-4CB3-8D2F-A9A96522A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20">
              <a:extLst>
                <a:ext uri="{FF2B5EF4-FFF2-40B4-BE49-F238E27FC236}">
                  <a16:creationId xmlns:a16="http://schemas.microsoft.com/office/drawing/2014/main" id="{878AA4BB-9868-43E4-B7E3-5C6835BF1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21">
              <a:extLst>
                <a:ext uri="{FF2B5EF4-FFF2-40B4-BE49-F238E27FC236}">
                  <a16:creationId xmlns:a16="http://schemas.microsoft.com/office/drawing/2014/main" id="{466CC185-19B1-4FE8-827B-8F5F47F29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22">
              <a:extLst>
                <a:ext uri="{FF2B5EF4-FFF2-40B4-BE49-F238E27FC236}">
                  <a16:creationId xmlns:a16="http://schemas.microsoft.com/office/drawing/2014/main" id="{428AAEA6-44B3-4887-A05B-D1E7FFF4D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23">
              <a:extLst>
                <a:ext uri="{FF2B5EF4-FFF2-40B4-BE49-F238E27FC236}">
                  <a16:creationId xmlns:a16="http://schemas.microsoft.com/office/drawing/2014/main" id="{CCBD5698-31D0-4260-ACE3-584E6BF53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20" name="Picture 11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1C36E26-2FAE-0978-75E8-48C1AA2A8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2" r="-3" b="-3"/>
          <a:stretch/>
        </p:blipFill>
        <p:spPr>
          <a:xfrm>
            <a:off x="20" y="10"/>
            <a:ext cx="6054528" cy="4120995"/>
          </a:xfrm>
          <a:prstGeom prst="rect">
            <a:avLst/>
          </a:prstGeom>
          <a:ln w="12700">
            <a:noFill/>
          </a:ln>
        </p:spPr>
      </p:pic>
      <p:pic>
        <p:nvPicPr>
          <p:cNvPr id="94" name="Content Placeholder 9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83AE700-C25C-0D7D-8FDE-29D72F222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928" b="-3"/>
          <a:stretch/>
        </p:blipFill>
        <p:spPr>
          <a:xfrm>
            <a:off x="6137148" y="10"/>
            <a:ext cx="6054548" cy="4120995"/>
          </a:xfrm>
          <a:prstGeom prst="rect">
            <a:avLst/>
          </a:prstGeom>
          <a:ln w="12700">
            <a:noFill/>
          </a:ln>
        </p:spPr>
      </p:pic>
      <p:grpSp>
        <p:nvGrpSpPr>
          <p:cNvPr id="312" name="Group 311">
            <a:extLst>
              <a:ext uri="{FF2B5EF4-FFF2-40B4-BE49-F238E27FC236}">
                <a16:creationId xmlns:a16="http://schemas.microsoft.com/office/drawing/2014/main" id="{F3A69C04-C895-4DB3-A92A-D57650B62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313" name="Isosceles Triangle 39">
              <a:extLst>
                <a:ext uri="{FF2B5EF4-FFF2-40B4-BE49-F238E27FC236}">
                  <a16:creationId xmlns:a16="http://schemas.microsoft.com/office/drawing/2014/main" id="{B8E0CA25-0429-4D6B-9EAD-8DEC7BB9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35941052-2814-4B40-9158-C97FCE13D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F95873-45C2-F43B-6D42-69584135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 dirty="0"/>
              <a:t>Remove the 2022 Ips (mainly blanks/wasps)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9E9C6E2-ACB3-7200-DF74-DF524824B2A0}"/>
              </a:ext>
            </a:extLst>
          </p:cNvPr>
          <p:cNvSpPr txBox="1"/>
          <p:nvPr/>
        </p:nvSpPr>
        <p:spPr>
          <a:xfrm>
            <a:off x="1378634" y="2447778"/>
            <a:ext cx="141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all-but-22ip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E1DFEEE-920F-B218-44B4-5D249D2FF77A}"/>
              </a:ext>
            </a:extLst>
          </p:cNvPr>
          <p:cNvSpPr txBox="1"/>
          <p:nvPr/>
        </p:nvSpPr>
        <p:spPr>
          <a:xfrm>
            <a:off x="7989283" y="244214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all-data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BE77ADC-CFB4-A94A-847C-3B7541C539D6}"/>
              </a:ext>
            </a:extLst>
          </p:cNvPr>
          <p:cNvSpPr txBox="1"/>
          <p:nvPr/>
        </p:nvSpPr>
        <p:spPr>
          <a:xfrm>
            <a:off x="1378635" y="6077243"/>
            <a:ext cx="10536080" cy="666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“It seems as though the model improves upon removing 2022 IP data.  However, the right-hand curve is a more realistic performance curve, indicating a better representation has been learnt.”</a:t>
            </a:r>
          </a:p>
        </p:txBody>
      </p:sp>
    </p:spTree>
    <p:extLst>
      <p:ext uri="{BB962C8B-B14F-4D97-AF65-F5344CB8AC3E}">
        <p14:creationId xmlns:p14="http://schemas.microsoft.com/office/powerpoint/2010/main" val="335387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7F1D-3518-6037-C08C-0D0F785B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CB242-5F16-071F-5A6D-EDE2F73F75FE}"/>
              </a:ext>
            </a:extLst>
          </p:cNvPr>
          <p:cNvSpPr txBox="1"/>
          <p:nvPr/>
        </p:nvSpPr>
        <p:spPr>
          <a:xfrm>
            <a:off x="5751444" y="2967335"/>
            <a:ext cx="4578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“A note on bait station design.”</a:t>
            </a:r>
          </a:p>
        </p:txBody>
      </p:sp>
    </p:spTree>
    <p:extLst>
      <p:ext uri="{BB962C8B-B14F-4D97-AF65-F5344CB8AC3E}">
        <p14:creationId xmlns:p14="http://schemas.microsoft.com/office/powerpoint/2010/main" val="4035011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33B35F-4CB2-3F25-AE07-89E7FE232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4760132"/>
            <a:ext cx="5247213" cy="177782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Example of false positives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picture containing ocean floor&#10;&#10;Description automatically generated">
            <a:extLst>
              <a:ext uri="{FF2B5EF4-FFF2-40B4-BE49-F238E27FC236}">
                <a16:creationId xmlns:a16="http://schemas.microsoft.com/office/drawing/2014/main" id="{0A2F6D72-D2C5-9A76-8446-413DB7D61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10" y="850168"/>
            <a:ext cx="5286224" cy="2973501"/>
          </a:xfrm>
          <a:prstGeom prst="rect">
            <a:avLst/>
          </a:prstGeom>
        </p:spPr>
      </p:pic>
      <p:pic>
        <p:nvPicPr>
          <p:cNvPr id="5" name="Content Placeholder 4" descr="A picture containing swimming, ocean floor&#10;&#10;Description automatically generated">
            <a:extLst>
              <a:ext uri="{FF2B5EF4-FFF2-40B4-BE49-F238E27FC236}">
                <a16:creationId xmlns:a16="http://schemas.microsoft.com/office/drawing/2014/main" id="{78C6602B-8F13-6780-3B09-5BD86F968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7" y="847739"/>
            <a:ext cx="5300659" cy="298162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359A43D-E5C0-FFF3-A324-4CDC40CA4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7660"/>
            <a:ext cx="5075720" cy="1770300"/>
          </a:xfrm>
        </p:spPr>
        <p:txBody>
          <a:bodyPr>
            <a:normAutofit/>
          </a:bodyPr>
          <a:lstStyle/>
          <a:p>
            <a:r>
              <a:rPr lang="en-US" dirty="0"/>
              <a:t>We think the wooden posts are hornets</a:t>
            </a:r>
          </a:p>
          <a:p>
            <a:r>
              <a:rPr lang="en-US" dirty="0"/>
              <a:t>None of the ‘more data’ models mistook this</a:t>
            </a:r>
          </a:p>
          <a:p>
            <a:r>
              <a:rPr lang="en-US" dirty="0"/>
              <a:t>Train models on data from new bait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E96282-6CAF-B116-0D87-0D35A181DF5C}"/>
              </a:ext>
            </a:extLst>
          </p:cNvPr>
          <p:cNvSpPr txBox="1"/>
          <p:nvPr/>
        </p:nvSpPr>
        <p:spPr>
          <a:xfrm>
            <a:off x="2548800" y="3853507"/>
            <a:ext cx="160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Model: 21h00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0C6AF-5245-E9F1-7083-1551C4E92DB4}"/>
              </a:ext>
            </a:extLst>
          </p:cNvPr>
          <p:cNvSpPr txBox="1"/>
          <p:nvPr/>
        </p:nvSpPr>
        <p:spPr>
          <a:xfrm>
            <a:off x="8407033" y="3847606"/>
            <a:ext cx="153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Model: 21h0</a:t>
            </a:r>
          </a:p>
        </p:txBody>
      </p:sp>
    </p:spTree>
    <p:extLst>
      <p:ext uri="{BB962C8B-B14F-4D97-AF65-F5344CB8AC3E}">
        <p14:creationId xmlns:p14="http://schemas.microsoft.com/office/powerpoint/2010/main" val="2296980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067F1D-3518-6037-C08C-0D0F785B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2075504"/>
            <a:ext cx="8679915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End on some good news</a:t>
            </a:r>
          </a:p>
        </p:txBody>
      </p:sp>
    </p:spTree>
    <p:extLst>
      <p:ext uri="{BB962C8B-B14F-4D97-AF65-F5344CB8AC3E}">
        <p14:creationId xmlns:p14="http://schemas.microsoft.com/office/powerpoint/2010/main" val="2960655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B96FC576-AE30-4C09-A12C-0582F2A6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3A46882-FF4A-A789-7760-F7BA4D384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" r="2" b="2"/>
          <a:stretch/>
        </p:blipFill>
        <p:spPr>
          <a:xfrm>
            <a:off x="1" y="10"/>
            <a:ext cx="6099048" cy="3428990"/>
          </a:xfrm>
          <a:prstGeom prst="rect">
            <a:avLst/>
          </a:prstGeom>
        </p:spPr>
      </p:pic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75CA86AA-AAD0-2875-FF53-B1FF775C6F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" r="2" b="2"/>
          <a:stretch/>
        </p:blipFill>
        <p:spPr>
          <a:xfrm>
            <a:off x="6092952" y="10"/>
            <a:ext cx="6099048" cy="3428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1DAF97-C0BF-80A8-1E2D-DFEBA819F1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" b="52"/>
          <a:stretch/>
        </p:blipFill>
        <p:spPr>
          <a:xfrm>
            <a:off x="1" y="3429000"/>
            <a:ext cx="6099048" cy="3429000"/>
          </a:xfrm>
          <a:prstGeom prst="rect">
            <a:avLst/>
          </a:prstGeom>
        </p:spPr>
      </p:pic>
      <p:pic>
        <p:nvPicPr>
          <p:cNvPr id="11" name="Picture 10" descr="A group of ants on a green surface&#10;&#10;Description automatically generated with low confidence">
            <a:extLst>
              <a:ext uri="{FF2B5EF4-FFF2-40B4-BE49-F238E27FC236}">
                <a16:creationId xmlns:a16="http://schemas.microsoft.com/office/drawing/2014/main" id="{5753C2FB-1D12-A837-0DFE-BF44FA05C6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" b="52"/>
          <a:stretch/>
        </p:blipFill>
        <p:spPr>
          <a:xfrm>
            <a:off x="6092952" y="3429000"/>
            <a:ext cx="6099048" cy="3429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8DD0A7-403D-502A-3D7D-51F9E794D61E}"/>
              </a:ext>
            </a:extLst>
          </p:cNvPr>
          <p:cNvSpPr txBox="1"/>
          <p:nvPr/>
        </p:nvSpPr>
        <p:spPr>
          <a:xfrm>
            <a:off x="2799256" y="3429000"/>
            <a:ext cx="660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Detecting 2022 (unseen) hornets with a 2021 trained model.</a:t>
            </a:r>
          </a:p>
        </p:txBody>
      </p:sp>
    </p:spTree>
    <p:extLst>
      <p:ext uri="{BB962C8B-B14F-4D97-AF65-F5344CB8AC3E}">
        <p14:creationId xmlns:p14="http://schemas.microsoft.com/office/powerpoint/2010/main" val="4284083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96FC576-AE30-4C09-A12C-0582F2A6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E196EB69-9CC4-C3F5-E8F2-DC0C302A4F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53"/>
          <a:stretch/>
        </p:blipFill>
        <p:spPr>
          <a:xfrm>
            <a:off x="1" y="10"/>
            <a:ext cx="6099048" cy="3428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5106F2-98C6-636E-5D9E-D39B1E4088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53"/>
          <a:stretch/>
        </p:blipFill>
        <p:spPr>
          <a:xfrm>
            <a:off x="6092952" y="10"/>
            <a:ext cx="6099048" cy="3428990"/>
          </a:xfrm>
          <a:prstGeom prst="rect">
            <a:avLst/>
          </a:prstGeom>
        </p:spPr>
      </p:pic>
      <p:pic>
        <p:nvPicPr>
          <p:cNvPr id="11" name="Picture 10" descr="A picture containing text, green&#10;&#10;Description automatically generated">
            <a:extLst>
              <a:ext uri="{FF2B5EF4-FFF2-40B4-BE49-F238E27FC236}">
                <a16:creationId xmlns:a16="http://schemas.microsoft.com/office/drawing/2014/main" id="{272AC550-865D-67B4-F006-36C18788C8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" r="2" b="2"/>
          <a:stretch/>
        </p:blipFill>
        <p:spPr>
          <a:xfrm>
            <a:off x="1" y="3429000"/>
            <a:ext cx="6099048" cy="3429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433BA7-B7F7-9189-7B9F-BD97F225A2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" r="2" b="2"/>
          <a:stretch/>
        </p:blipFill>
        <p:spPr>
          <a:xfrm>
            <a:off x="6092952" y="3429000"/>
            <a:ext cx="6099048" cy="3429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2498CD-B6EC-2649-83D0-CBD9E37442B8}"/>
              </a:ext>
            </a:extLst>
          </p:cNvPr>
          <p:cNvSpPr txBox="1"/>
          <p:nvPr/>
        </p:nvSpPr>
        <p:spPr>
          <a:xfrm>
            <a:off x="4050593" y="2642008"/>
            <a:ext cx="5091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Detecting insect pollutants from 2021 (unseen) with 2021 hornet only model.</a:t>
            </a:r>
          </a:p>
        </p:txBody>
      </p:sp>
    </p:spTree>
    <p:extLst>
      <p:ext uri="{BB962C8B-B14F-4D97-AF65-F5344CB8AC3E}">
        <p14:creationId xmlns:p14="http://schemas.microsoft.com/office/powerpoint/2010/main" val="240073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BBB990-E583-D539-4523-F0A5CF2EB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Contents</a:t>
            </a:r>
          </a:p>
        </p:txBody>
      </p:sp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0C5F3821-9EC0-D6CF-F16B-6E74853033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130198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623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B990-E583-D539-4523-F0A5CF2E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Tested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8B51F3-D875-7720-7010-E8D06605A642}"/>
              </a:ext>
            </a:extLst>
          </p:cNvPr>
          <p:cNvSpPr txBox="1">
            <a:spLocks/>
          </p:cNvSpPr>
          <p:nvPr/>
        </p:nvSpPr>
        <p:spPr>
          <a:xfrm>
            <a:off x="5276234" y="1609378"/>
            <a:ext cx="6281873" cy="2456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21all: Sets 01-06; all 2021 data </a:t>
            </a:r>
            <a:r>
              <a:rPr lang="en-US" dirty="0">
                <a:solidFill>
                  <a:srgbClr val="FF0000"/>
                </a:solidFill>
              </a:rPr>
              <a:t>[2745 images]</a:t>
            </a:r>
            <a:endParaRPr lang="en-US" dirty="0"/>
          </a:p>
          <a:p>
            <a:r>
              <a:rPr lang="en-US" dirty="0"/>
              <a:t>21h: Sets 01-05; 2021 hornets, inc. the KQ </a:t>
            </a:r>
            <a:r>
              <a:rPr lang="en-US" dirty="0">
                <a:solidFill>
                  <a:srgbClr val="FF0000"/>
                </a:solidFill>
              </a:rPr>
              <a:t>[2147 images]</a:t>
            </a:r>
          </a:p>
          <a:p>
            <a:r>
              <a:rPr lang="en-US" dirty="0"/>
              <a:t>21h0: Sets 01-02; original 2021; TOW &amp; PK </a:t>
            </a:r>
            <a:r>
              <a:rPr lang="en-US" dirty="0">
                <a:solidFill>
                  <a:srgbClr val="FF0000"/>
                </a:solidFill>
              </a:rPr>
              <a:t>[1698 images]</a:t>
            </a:r>
          </a:p>
          <a:p>
            <a:r>
              <a:rPr lang="en-US" dirty="0"/>
              <a:t>21h00: Set 04; updated 2021 TOW &amp; E </a:t>
            </a:r>
            <a:r>
              <a:rPr lang="en-US" dirty="0">
                <a:solidFill>
                  <a:srgbClr val="FF0000"/>
                </a:solidFill>
              </a:rPr>
              <a:t>[285 images]</a:t>
            </a:r>
          </a:p>
          <a:p>
            <a:r>
              <a:rPr lang="en-US" dirty="0"/>
              <a:t>21ip: Set 06; 2021  insect pollutants </a:t>
            </a:r>
            <a:r>
              <a:rPr lang="en-US" dirty="0">
                <a:solidFill>
                  <a:srgbClr val="FF0000"/>
                </a:solidFill>
              </a:rPr>
              <a:t>[598 images]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8A7CC1-5B4A-0FC2-80F8-1FF442DE2E3C}"/>
              </a:ext>
            </a:extLst>
          </p:cNvPr>
          <p:cNvSpPr txBox="1">
            <a:spLocks/>
          </p:cNvSpPr>
          <p:nvPr/>
        </p:nvSpPr>
        <p:spPr>
          <a:xfrm>
            <a:off x="5276234" y="4436094"/>
            <a:ext cx="6596898" cy="167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all-data: Sets 01-07; all labelled data</a:t>
            </a:r>
            <a:r>
              <a:rPr lang="en-US" dirty="0">
                <a:solidFill>
                  <a:srgbClr val="FF0000"/>
                </a:solidFill>
              </a:rPr>
              <a:t> [3302 images]</a:t>
            </a:r>
          </a:p>
          <a:p>
            <a:r>
              <a:rPr lang="en-US" dirty="0"/>
              <a:t>all-but-22ip: Sets 01-06 + 08 (excl. 2022 IPs) </a:t>
            </a:r>
            <a:r>
              <a:rPr lang="en-US" dirty="0">
                <a:solidFill>
                  <a:srgbClr val="FF0000"/>
                </a:solidFill>
              </a:rPr>
              <a:t>[3178 images]</a:t>
            </a:r>
          </a:p>
          <a:p>
            <a:r>
              <a:rPr lang="en-US" dirty="0"/>
              <a:t>all-hornets: Sets 01-05 + 08 </a:t>
            </a:r>
            <a:r>
              <a:rPr lang="en-US" dirty="0">
                <a:solidFill>
                  <a:srgbClr val="FF0000"/>
                </a:solidFill>
              </a:rPr>
              <a:t>[2580 images]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93E77B-DE7E-AE07-3661-770BA122D5D6}"/>
              </a:ext>
            </a:extLst>
          </p:cNvPr>
          <p:cNvSpPr txBox="1"/>
          <p:nvPr/>
        </p:nvSpPr>
        <p:spPr>
          <a:xfrm>
            <a:off x="5145258" y="1086158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2021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B3EED3-666C-7E8F-9316-8D017F6E0CAF}"/>
              </a:ext>
            </a:extLst>
          </p:cNvPr>
          <p:cNvSpPr txBox="1"/>
          <p:nvPr/>
        </p:nvSpPr>
        <p:spPr>
          <a:xfrm>
            <a:off x="5145257" y="3912874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2022 Data</a:t>
            </a:r>
          </a:p>
        </p:txBody>
      </p:sp>
    </p:spTree>
    <p:extLst>
      <p:ext uri="{BB962C8B-B14F-4D97-AF65-F5344CB8AC3E}">
        <p14:creationId xmlns:p14="http://schemas.microsoft.com/office/powerpoint/2010/main" val="34141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4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B7C0CF6-CFE1-691C-773C-1AB208E5B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25306"/>
            <a:ext cx="10905066" cy="460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91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B990-E583-D539-4523-F0A5CF2E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39ABC-CE62-1EFB-EBBC-F5DBFD562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368" y="1131076"/>
            <a:ext cx="6281873" cy="5248622"/>
          </a:xfrm>
        </p:spPr>
        <p:txBody>
          <a:bodyPr>
            <a:normAutofit/>
          </a:bodyPr>
          <a:lstStyle/>
          <a:p>
            <a:r>
              <a:rPr lang="en-US" dirty="0"/>
              <a:t>22all: Set 07 (= 08 + 09); all 2022 data </a:t>
            </a:r>
            <a:r>
              <a:rPr lang="en-US" dirty="0">
                <a:solidFill>
                  <a:srgbClr val="FF0000"/>
                </a:solidFill>
              </a:rPr>
              <a:t>[557 images]</a:t>
            </a:r>
          </a:p>
          <a:p>
            <a:r>
              <a:rPr lang="en-US" dirty="0"/>
              <a:t>22h: Set 08; all 2022 hornets </a:t>
            </a:r>
            <a:r>
              <a:rPr lang="en-US" dirty="0">
                <a:solidFill>
                  <a:srgbClr val="FF0000"/>
                </a:solidFill>
              </a:rPr>
              <a:t>[433 images]</a:t>
            </a:r>
          </a:p>
          <a:p>
            <a:r>
              <a:rPr lang="en-US" dirty="0"/>
              <a:t>(22ip: Set 09; all 2022 insect pollutants </a:t>
            </a:r>
            <a:r>
              <a:rPr lang="en-US" dirty="0">
                <a:solidFill>
                  <a:srgbClr val="FF0000"/>
                </a:solidFill>
              </a:rPr>
              <a:t>[124 images]</a:t>
            </a:r>
            <a:r>
              <a:rPr lang="en-US" dirty="0"/>
              <a:t>)</a:t>
            </a:r>
          </a:p>
          <a:p>
            <a:r>
              <a:rPr lang="en-US" dirty="0"/>
              <a:t>all-</a:t>
            </a:r>
            <a:r>
              <a:rPr lang="en-US" dirty="0" err="1"/>
              <a:t>ip</a:t>
            </a:r>
            <a:r>
              <a:rPr lang="en-US" dirty="0"/>
              <a:t>: Sets 06 + 09; 2021 &amp; 2022 Ips </a:t>
            </a:r>
            <a:r>
              <a:rPr lang="en-US" dirty="0">
                <a:solidFill>
                  <a:srgbClr val="FF0000"/>
                </a:solidFill>
              </a:rPr>
              <a:t>[722 images]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A0725B-5A3D-D792-FDE0-93391D4008D0}"/>
              </a:ext>
            </a:extLst>
          </p:cNvPr>
          <p:cNvSpPr txBox="1"/>
          <p:nvPr/>
        </p:nvSpPr>
        <p:spPr>
          <a:xfrm>
            <a:off x="5539153" y="2349925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2022 Data</a:t>
            </a:r>
          </a:p>
        </p:txBody>
      </p:sp>
    </p:spTree>
    <p:extLst>
      <p:ext uri="{BB962C8B-B14F-4D97-AF65-F5344CB8AC3E}">
        <p14:creationId xmlns:p14="http://schemas.microsoft.com/office/powerpoint/2010/main" val="321828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1ED8-74FA-6872-3660-8B3BA5D8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Headlines</a:t>
            </a:r>
          </a:p>
        </p:txBody>
      </p:sp>
      <p:pic>
        <p:nvPicPr>
          <p:cNvPr id="6" name="Content Placeholder 5" descr="A picture containing shape&#10;&#10;Description automatically generated">
            <a:extLst>
              <a:ext uri="{FF2B5EF4-FFF2-40B4-BE49-F238E27FC236}">
                <a16:creationId xmlns:a16="http://schemas.microsoft.com/office/drawing/2014/main" id="{2BB0B979-A4BB-7E8E-6050-6BBC24BA9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8843" y="1879980"/>
            <a:ext cx="6741575" cy="449438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CCDC6A-72E3-6655-C817-CCF26F1D4C9B}"/>
              </a:ext>
            </a:extLst>
          </p:cNvPr>
          <p:cNvSpPr txBox="1"/>
          <p:nvPr/>
        </p:nvSpPr>
        <p:spPr>
          <a:xfrm>
            <a:off x="5054482" y="748470"/>
            <a:ext cx="6370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“Models trained on 2021 data were strongly validated on 2022 testing data.”</a:t>
            </a:r>
          </a:p>
        </p:txBody>
      </p:sp>
    </p:spTree>
    <p:extLst>
      <p:ext uri="{BB962C8B-B14F-4D97-AF65-F5344CB8AC3E}">
        <p14:creationId xmlns:p14="http://schemas.microsoft.com/office/powerpoint/2010/main" val="14703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7F1ED8-74FA-6872-3660-8B3BA5D8D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0" y="4563895"/>
            <a:ext cx="5109005" cy="1777829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Headlines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BFC2942-D177-BDB7-2292-CE48FC8E8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" r="6885" b="-3"/>
          <a:stretch/>
        </p:blipFill>
        <p:spPr>
          <a:xfrm>
            <a:off x="20" y="10"/>
            <a:ext cx="5997616" cy="4306823"/>
          </a:xfrm>
          <a:custGeom>
            <a:avLst/>
            <a:gdLst/>
            <a:ahLst/>
            <a:cxnLst/>
            <a:rect l="l" t="t" r="r" b="b"/>
            <a:pathLst>
              <a:path w="5997636" h="4306833">
                <a:moveTo>
                  <a:pt x="0" y="0"/>
                </a:moveTo>
                <a:lnTo>
                  <a:pt x="5997636" y="0"/>
                </a:lnTo>
                <a:lnTo>
                  <a:pt x="5997636" y="4302053"/>
                </a:lnTo>
                <a:lnTo>
                  <a:pt x="5313331" y="4306748"/>
                </a:lnTo>
                <a:cubicBezTo>
                  <a:pt x="3800480" y="4309129"/>
                  <a:pt x="2093145" y="4262282"/>
                  <a:pt x="400746" y="4118385"/>
                </a:cubicBezTo>
                <a:lnTo>
                  <a:pt x="0" y="4081409"/>
                </a:lnTo>
                <a:lnTo>
                  <a:pt x="0" y="2982070"/>
                </a:lnTo>
                <a:lnTo>
                  <a:pt x="0" y="2789945"/>
                </a:lnTo>
                <a:close/>
              </a:path>
            </a:pathLst>
          </a:custGeom>
        </p:spPr>
      </p:pic>
      <p:pic>
        <p:nvPicPr>
          <p:cNvPr id="6" name="Content Placeholder 5" descr="A picture containing shape&#10;&#10;Description automatically generated">
            <a:extLst>
              <a:ext uri="{FF2B5EF4-FFF2-40B4-BE49-F238E27FC236}">
                <a16:creationId xmlns:a16="http://schemas.microsoft.com/office/drawing/2014/main" id="{2BB0B979-A4BB-7E8E-6050-6BBC24BA9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6608" b="-1"/>
          <a:stretch/>
        </p:blipFill>
        <p:spPr>
          <a:xfrm>
            <a:off x="6176435" y="10"/>
            <a:ext cx="6015565" cy="4299555"/>
          </a:xfrm>
          <a:custGeom>
            <a:avLst/>
            <a:gdLst/>
            <a:ahLst/>
            <a:cxnLst/>
            <a:rect l="l" t="t" r="r" b="b"/>
            <a:pathLst>
              <a:path w="6015565" h="4299565">
                <a:moveTo>
                  <a:pt x="0" y="0"/>
                </a:moveTo>
                <a:lnTo>
                  <a:pt x="6015565" y="0"/>
                </a:lnTo>
                <a:lnTo>
                  <a:pt x="6015565" y="2789945"/>
                </a:lnTo>
                <a:lnTo>
                  <a:pt x="6015565" y="2982070"/>
                </a:lnTo>
                <a:lnTo>
                  <a:pt x="6015565" y="3957888"/>
                </a:lnTo>
                <a:lnTo>
                  <a:pt x="5937368" y="3966171"/>
                </a:lnTo>
                <a:cubicBezTo>
                  <a:pt x="3963073" y="4164120"/>
                  <a:pt x="2060717" y="4257123"/>
                  <a:pt x="577162" y="4289728"/>
                </a:cubicBezTo>
                <a:lnTo>
                  <a:pt x="0" y="4299565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CCDC6A-72E3-6655-C817-CCF26F1D4C9B}"/>
              </a:ext>
            </a:extLst>
          </p:cNvPr>
          <p:cNvSpPr txBox="1"/>
          <p:nvPr/>
        </p:nvSpPr>
        <p:spPr>
          <a:xfrm>
            <a:off x="6191776" y="4571423"/>
            <a:ext cx="5208544" cy="177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</a:pPr>
            <a:r>
              <a:rPr lang="en-US" dirty="0"/>
              <a:t>“Compare 2021 model performance on 2022 data vs. similar but unseen 2021 data.”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639B8-E62A-9235-90F6-238732FDFB4F}"/>
              </a:ext>
            </a:extLst>
          </p:cNvPr>
          <p:cNvSpPr txBox="1"/>
          <p:nvPr/>
        </p:nvSpPr>
        <p:spPr>
          <a:xfrm>
            <a:off x="917617" y="2044216"/>
            <a:ext cx="300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Similar (unseen) 2021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232F6C-C808-52A9-3D3D-A569697BE2BC}"/>
              </a:ext>
            </a:extLst>
          </p:cNvPr>
          <p:cNvSpPr txBox="1"/>
          <p:nvPr/>
        </p:nvSpPr>
        <p:spPr>
          <a:xfrm>
            <a:off x="7105350" y="2045804"/>
            <a:ext cx="296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Newly collected 2022 data</a:t>
            </a:r>
          </a:p>
        </p:txBody>
      </p:sp>
    </p:spTree>
    <p:extLst>
      <p:ext uri="{BB962C8B-B14F-4D97-AF65-F5344CB8AC3E}">
        <p14:creationId xmlns:p14="http://schemas.microsoft.com/office/powerpoint/2010/main" val="3851457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B990-E583-D539-4523-F0A5CF2E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with more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8B51F3-D875-7720-7010-E8D06605A642}"/>
              </a:ext>
            </a:extLst>
          </p:cNvPr>
          <p:cNvSpPr txBox="1">
            <a:spLocks/>
          </p:cNvSpPr>
          <p:nvPr/>
        </p:nvSpPr>
        <p:spPr>
          <a:xfrm>
            <a:off x="5276234" y="1609378"/>
            <a:ext cx="6281873" cy="2456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21h: Sets 01-05; 2021 hornets, inc. the KQ </a:t>
            </a:r>
            <a:r>
              <a:rPr lang="en-US" dirty="0">
                <a:solidFill>
                  <a:srgbClr val="FF0000"/>
                </a:solidFill>
              </a:rPr>
              <a:t>[2147 images]</a:t>
            </a:r>
          </a:p>
          <a:p>
            <a:r>
              <a:rPr lang="en-US" dirty="0"/>
              <a:t>21h0: Sets 01-02; original 2021; TOW &amp; PK </a:t>
            </a:r>
            <a:r>
              <a:rPr lang="en-US" dirty="0">
                <a:solidFill>
                  <a:srgbClr val="FF0000"/>
                </a:solidFill>
              </a:rPr>
              <a:t>[1698 images]</a:t>
            </a:r>
          </a:p>
          <a:p>
            <a:r>
              <a:rPr lang="en-US" dirty="0"/>
              <a:t>21h00: Set 04; updated 2021 TOW &amp; E </a:t>
            </a:r>
            <a:r>
              <a:rPr lang="en-US" dirty="0">
                <a:solidFill>
                  <a:srgbClr val="FF0000"/>
                </a:solidFill>
              </a:rPr>
              <a:t>[285 images]</a:t>
            </a:r>
            <a:r>
              <a:rPr lang="en-US" dirty="0"/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93E77B-DE7E-AE07-3661-770BA122D5D6}"/>
              </a:ext>
            </a:extLst>
          </p:cNvPr>
          <p:cNvSpPr txBox="1"/>
          <p:nvPr/>
        </p:nvSpPr>
        <p:spPr>
          <a:xfrm>
            <a:off x="5145258" y="1086158"/>
            <a:ext cx="5919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2021 Hornet-only trained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751853-623F-6EC3-1DD9-0A42BF6AD357}"/>
              </a:ext>
            </a:extLst>
          </p:cNvPr>
          <p:cNvSpPr txBox="1"/>
          <p:nvPr/>
        </p:nvSpPr>
        <p:spPr>
          <a:xfrm>
            <a:off x="5142081" y="4065821"/>
            <a:ext cx="633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“Success on 2022 data increases from 21h00-&gt;21h0-&gt;21h.”</a:t>
            </a:r>
          </a:p>
        </p:txBody>
      </p:sp>
    </p:spTree>
    <p:extLst>
      <p:ext uri="{BB962C8B-B14F-4D97-AF65-F5344CB8AC3E}">
        <p14:creationId xmlns:p14="http://schemas.microsoft.com/office/powerpoint/2010/main" val="2582609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B46D094-9D10-45BD-BE9D-E4AFE2FE3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5076C24-1C31-4A38-A3E7-9F78F38C2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90A2F46D-431F-494E-B76D-74CEC1426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7B72B1F-4125-4F46-8D06-808E368B2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7C16EC32-C009-4130-ADB8-9DFD03CEC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CA06AC4F-231A-406A-83AF-BF4F1603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244FAADB-573E-4112-BE8C-B88C470E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F38BC08-F82D-4258-8E44-11B2C9E4E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EF763D22-10EE-4D7D-95EE-5F4DB723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1EA7FDE-0B97-4DDD-AF65-F352834E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CC18534F-EC75-4CF4-BBAC-0EF150873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71BB5232-2C83-41EB-B62B-E54AC93F2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598F724-C32E-4B91-9B85-60C89DBB8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5D4FBFD-ACE3-46D2-8E97-E8EABE735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54A3C901-AFD0-41D3-85E5-87D0E1C9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485F3E8E-CD09-44EB-AC73-1834A8D50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3BDFC1A4-51E7-46A6-8A0D-50476BCF5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A561BC1B-C5E2-45AA-B72B-03AF3216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C0779C6-0F80-48B1-AD32-CC10D00C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73702193-6A56-4A74-84AD-94F530FED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6AEFF79-03FD-4BC0-8A67-25CAFCFDC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66FC33-38F1-4E8E-8474-AF1F5673B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2E0DAC0-8D22-4A77-8AA9-169781B2E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8C2492-9737-4D83-8CBD-93EA6D071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EEED5C0-82FC-41D3-A2F9-2A5E1C6DA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BC1A2CB-4A09-4F3D-A4B4-5F1622B1F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A43EF29-744B-47C8-9A77-DD63DE3CE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F44FED0-5B36-42C6-85A7-B8E1C2F0A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7A359F0-AFC4-4225-A933-ABC5A4312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87E2A626-28AB-42FD-8589-4C0D7BBE9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88A08255-D434-447A-94F9-2E53CA3EA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C1DE278-D01A-47CF-9BB1-70717D22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5058907E-070F-43A5-B8BC-D5FCCEB2A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D62D53AC-31CA-4F19-88C4-C3495438A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265081A-8907-436B-9429-36E368E92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D186EBBE-32C1-45A7-824F-A0416E8B4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3000AB5E-3DAC-452F-8DB5-D0B2F040C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186FE1A-B164-4177-B362-CC18A1B0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331E414-AA8A-43B4-B08C-202F8FFA0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C22F3420-4078-4F79-B9C5-E98FFDF17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6ECC6989-F4BE-4B69-80F1-C6E1FEB92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50BB245-B754-45C8-AEDD-5B8CD81A6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0EC5071A-FEBF-4BA6-8503-ABB15953E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841AB4E-93F5-44FE-BEDE-C4ACD382B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6A0EF48-27C4-4905-B89A-87D302627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7DA90018-A3A4-4DB2-82A9-25F1CB60C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2029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51CF009B-8EFF-3600-099D-2E32D573F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" y="789098"/>
            <a:ext cx="3950208" cy="2636764"/>
          </a:xfrm>
          <a:prstGeom prst="rect">
            <a:avLst/>
          </a:prstGeom>
          <a:ln w="12700">
            <a:noFill/>
          </a:ln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4E99520-BE3B-2EDA-804E-A0156399F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602" y="780660"/>
            <a:ext cx="3950208" cy="2636764"/>
          </a:xfrm>
          <a:prstGeom prst="rect">
            <a:avLst/>
          </a:prstGeom>
          <a:ln w="12700">
            <a:noFill/>
          </a:ln>
        </p:spPr>
      </p:pic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7F3BA81A-5551-7C03-242C-229110025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51398" y="789098"/>
            <a:ext cx="3950208" cy="2636764"/>
          </a:xfrm>
          <a:prstGeom prst="rect">
            <a:avLst/>
          </a:prstGeom>
          <a:ln w="12700">
            <a:noFill/>
          </a:ln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B599B040-3C59-47F5-B8B8-ED7D57F4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6" name="Isosceles Triangle 39">
              <a:extLst>
                <a:ext uri="{FF2B5EF4-FFF2-40B4-BE49-F238E27FC236}">
                  <a16:creationId xmlns:a16="http://schemas.microsoft.com/office/drawing/2014/main" id="{693F5085-42BA-4366-AAB5-4C96237F6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3DEC339-AF15-45D7-9B52-EE0683BA5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473331-E811-02AD-9613-C465FF26E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2021 Hornets-only on 2022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1BFB5-C5C0-9B16-CC76-05589E622B8B}"/>
              </a:ext>
            </a:extLst>
          </p:cNvPr>
          <p:cNvSpPr txBox="1"/>
          <p:nvPr/>
        </p:nvSpPr>
        <p:spPr>
          <a:xfrm>
            <a:off x="476641" y="3432567"/>
            <a:ext cx="224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21h00 </a:t>
            </a:r>
            <a:r>
              <a:rPr lang="en-US" dirty="0">
                <a:solidFill>
                  <a:srgbClr val="FF0000"/>
                </a:solidFill>
              </a:rPr>
              <a:t>[285 images]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E31C08-2C00-4661-2B78-2A0AF14D574C}"/>
              </a:ext>
            </a:extLst>
          </p:cNvPr>
          <p:cNvSpPr txBox="1"/>
          <p:nvPr/>
        </p:nvSpPr>
        <p:spPr>
          <a:xfrm>
            <a:off x="4546238" y="3462594"/>
            <a:ext cx="224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21h0 </a:t>
            </a:r>
            <a:r>
              <a:rPr lang="en-US" dirty="0">
                <a:solidFill>
                  <a:srgbClr val="FF0000"/>
                </a:solidFill>
              </a:rPr>
              <a:t>[2147 images]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2CD818-DC8B-7B17-5062-6A604F279702}"/>
              </a:ext>
            </a:extLst>
          </p:cNvPr>
          <p:cNvSpPr txBox="1"/>
          <p:nvPr/>
        </p:nvSpPr>
        <p:spPr>
          <a:xfrm>
            <a:off x="8635107" y="3432567"/>
            <a:ext cx="212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21h </a:t>
            </a:r>
            <a:r>
              <a:rPr lang="en-US" dirty="0">
                <a:solidFill>
                  <a:srgbClr val="FF0000"/>
                </a:solidFill>
              </a:rPr>
              <a:t>[2147 images]</a:t>
            </a:r>
          </a:p>
        </p:txBody>
      </p:sp>
    </p:spTree>
    <p:extLst>
      <p:ext uri="{BB962C8B-B14F-4D97-AF65-F5344CB8AC3E}">
        <p14:creationId xmlns:p14="http://schemas.microsoft.com/office/powerpoint/2010/main" val="388541728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231</TotalTime>
  <Words>564</Words>
  <Application>Microsoft Macintosh PowerPoint</Application>
  <PresentationFormat>Widescreen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 Light</vt:lpstr>
      <vt:lpstr>Rockwell</vt:lpstr>
      <vt:lpstr>Wingdings</vt:lpstr>
      <vt:lpstr>Atlas</vt:lpstr>
      <vt:lpstr>VespAI</vt:lpstr>
      <vt:lpstr>Contents</vt:lpstr>
      <vt:lpstr>Models Tested</vt:lpstr>
      <vt:lpstr>PowerPoint Presentation</vt:lpstr>
      <vt:lpstr>Datasets</vt:lpstr>
      <vt:lpstr>Headlines</vt:lpstr>
      <vt:lpstr>Headlines</vt:lpstr>
      <vt:lpstr>Improvement with more data</vt:lpstr>
      <vt:lpstr>2021 Hornets-only on 2022 data</vt:lpstr>
      <vt:lpstr>Inclusion of IPs in training data</vt:lpstr>
      <vt:lpstr>Insect Pollutants</vt:lpstr>
      <vt:lpstr>2021 Hornets-only on IP data</vt:lpstr>
      <vt:lpstr>Throw in the IP data into training</vt:lpstr>
      <vt:lpstr>Remove the 2022 Ips (mainly blanks/wasps)</vt:lpstr>
      <vt:lpstr>Gotchas</vt:lpstr>
      <vt:lpstr>Example of false positives</vt:lpstr>
      <vt:lpstr>End on some good news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VespAI</dc:title>
  <dc:creator>Corbett, Andrew</dc:creator>
  <cp:lastModifiedBy>Corbett, Andrew</cp:lastModifiedBy>
  <cp:revision>1</cp:revision>
  <dcterms:created xsi:type="dcterms:W3CDTF">2022-09-12T11:46:23Z</dcterms:created>
  <dcterms:modified xsi:type="dcterms:W3CDTF">2022-09-12T15:38:00Z</dcterms:modified>
</cp:coreProperties>
</file>