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'Shea-Wheller, Thomas" initials="OT" lastIdx="1" clrIdx="0">
    <p:extLst>
      <p:ext uri="{19B8F6BF-5375-455C-9EA6-DF929625EA0E}">
        <p15:presenceInfo xmlns:p15="http://schemas.microsoft.com/office/powerpoint/2012/main" userId="S::T.A.OShea-Wheller@exeter.ac.uk::d5a3874f-7698-447d-865c-f999fcb760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>
        <p:scale>
          <a:sx n="120" d="100"/>
          <a:sy n="120" d="100"/>
        </p:scale>
        <p:origin x="56" y="-4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7T14:18:17.436" idx="1">
    <p:pos x="2900" y="3472"/>
    <p:text>I think keeping these the same colour would help, as it is difficult to tell what the different shades mean.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6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8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1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63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9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4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9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81DC-A80C-4A63-92E8-DAEE301E041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088F7-D04C-4D7C-8359-8BEC8BB3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4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56F341-C601-6367-1F58-0FFA21215A25}"/>
              </a:ext>
            </a:extLst>
          </p:cNvPr>
          <p:cNvSpPr txBox="1"/>
          <p:nvPr/>
        </p:nvSpPr>
        <p:spPr>
          <a:xfrm>
            <a:off x="429644" y="263881"/>
            <a:ext cx="5853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B1 </a:t>
            </a:r>
            <a:r>
              <a:rPr lang="en-GB" sz="2000" b="1" dirty="0" err="1"/>
              <a:t>VespAI</a:t>
            </a:r>
            <a:r>
              <a:rPr lang="en-GB" sz="2000" b="1" dirty="0"/>
              <a:t> monitor development, University of Exeter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B553B-AEF0-DA0B-605C-234FDCA2FB19}"/>
              </a:ext>
            </a:extLst>
          </p:cNvPr>
          <p:cNvSpPr txBox="1"/>
          <p:nvPr/>
        </p:nvSpPr>
        <p:spPr>
          <a:xfrm>
            <a:off x="5077868" y="11822774"/>
            <a:ext cx="1962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Version 2 04/08/22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88B04-25E1-1D1D-3C8B-98ACAF7C481C}"/>
              </a:ext>
            </a:extLst>
          </p:cNvPr>
          <p:cNvSpPr txBox="1"/>
          <p:nvPr/>
        </p:nvSpPr>
        <p:spPr>
          <a:xfrm>
            <a:off x="1918643" y="1013957"/>
            <a:ext cx="2730375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B2</a:t>
            </a:r>
            <a:r>
              <a:rPr lang="en-GB" sz="1400" dirty="0"/>
              <a:t>: Design bait station for controlled </a:t>
            </a:r>
            <a:r>
              <a:rPr lang="en-GB" sz="1400" i="1" dirty="0" err="1"/>
              <a:t>Vv</a:t>
            </a:r>
            <a:r>
              <a:rPr lang="en-GB" sz="1400" dirty="0"/>
              <a:t> video capture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72B04-AFEA-C9D9-0180-62B67C3D3B87}"/>
              </a:ext>
            </a:extLst>
          </p:cNvPr>
          <p:cNvSpPr txBox="1"/>
          <p:nvPr/>
        </p:nvSpPr>
        <p:spPr>
          <a:xfrm>
            <a:off x="1825262" y="1852901"/>
            <a:ext cx="29171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B3</a:t>
            </a:r>
            <a:r>
              <a:rPr lang="en-GB" sz="1400" dirty="0"/>
              <a:t>: Capture videos of </a:t>
            </a:r>
            <a:r>
              <a:rPr lang="en-GB" sz="1400" i="1" dirty="0" err="1"/>
              <a:t>Vv</a:t>
            </a:r>
            <a:r>
              <a:rPr lang="en-GB" sz="1400" dirty="0"/>
              <a:t> + </a:t>
            </a:r>
            <a:r>
              <a:rPr lang="en-GB" sz="1400" i="1" dirty="0" err="1"/>
              <a:t>Vc</a:t>
            </a:r>
            <a:r>
              <a:rPr lang="en-GB" sz="1400" dirty="0"/>
              <a:t> + other native insects [Portugal, UK, Jersey]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E96D3-4D31-49B8-E470-59BAA8C04DE2}"/>
              </a:ext>
            </a:extLst>
          </p:cNvPr>
          <p:cNvSpPr txBox="1"/>
          <p:nvPr/>
        </p:nvSpPr>
        <p:spPr>
          <a:xfrm>
            <a:off x="27409" y="11545669"/>
            <a:ext cx="175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1"/>
                </a:solidFill>
              </a:rPr>
              <a:t>B1 – </a:t>
            </a:r>
            <a:r>
              <a:rPr lang="en-GB" sz="1200" dirty="0">
                <a:solidFill>
                  <a:schemeClr val="accent1"/>
                </a:solidFill>
              </a:rPr>
              <a:t>B9 = background I.P.</a:t>
            </a:r>
          </a:p>
          <a:p>
            <a:r>
              <a:rPr lang="en-GB" sz="1200" i="1" dirty="0" err="1">
                <a:solidFill>
                  <a:schemeClr val="accent1"/>
                </a:solidFill>
              </a:rPr>
              <a:t>Vv</a:t>
            </a:r>
            <a:r>
              <a:rPr lang="en-GB" sz="1200" dirty="0">
                <a:solidFill>
                  <a:schemeClr val="accent1"/>
                </a:solidFill>
              </a:rPr>
              <a:t> = </a:t>
            </a:r>
            <a:r>
              <a:rPr lang="en-GB" sz="1200" i="1" dirty="0">
                <a:solidFill>
                  <a:schemeClr val="accent1"/>
                </a:solidFill>
              </a:rPr>
              <a:t>Vespa velutina</a:t>
            </a:r>
          </a:p>
          <a:p>
            <a:r>
              <a:rPr lang="en-GB" sz="1200" i="1" dirty="0" err="1">
                <a:solidFill>
                  <a:schemeClr val="accent1"/>
                </a:solidFill>
              </a:rPr>
              <a:t>Vc</a:t>
            </a:r>
            <a:r>
              <a:rPr lang="en-GB" sz="1200" dirty="0">
                <a:solidFill>
                  <a:schemeClr val="accent1"/>
                </a:solidFill>
              </a:rPr>
              <a:t> = </a:t>
            </a:r>
            <a:r>
              <a:rPr lang="en-GB" sz="1200" i="1" dirty="0">
                <a:solidFill>
                  <a:schemeClr val="accent1"/>
                </a:solidFill>
              </a:rPr>
              <a:t>Vespa </a:t>
            </a:r>
            <a:r>
              <a:rPr lang="en-GB" sz="1200" i="1" dirty="0" err="1">
                <a:solidFill>
                  <a:schemeClr val="accent1"/>
                </a:solidFill>
              </a:rPr>
              <a:t>crabro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73B33-3426-2B23-CC6F-B9C91A4413CD}"/>
              </a:ext>
            </a:extLst>
          </p:cNvPr>
          <p:cNvSpPr txBox="1"/>
          <p:nvPr/>
        </p:nvSpPr>
        <p:spPr>
          <a:xfrm>
            <a:off x="1825262" y="2788022"/>
            <a:ext cx="291713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B4: </a:t>
            </a:r>
            <a:r>
              <a:rPr lang="en-GB" sz="1400" dirty="0"/>
              <a:t>Training data: Polygon annotation of </a:t>
            </a:r>
            <a:r>
              <a:rPr lang="en-GB" sz="1400" i="1" dirty="0" err="1"/>
              <a:t>Vv</a:t>
            </a:r>
            <a:r>
              <a:rPr lang="en-GB" sz="1400" dirty="0"/>
              <a:t> &amp; </a:t>
            </a:r>
            <a:r>
              <a:rPr lang="en-GB" sz="1400" i="1" dirty="0" err="1"/>
              <a:t>Vc</a:t>
            </a:r>
            <a:r>
              <a:rPr lang="en-GB" sz="1400" dirty="0"/>
              <a:t> in subset of videos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2C54C-61CA-B7D7-3EAF-D5A381F66FE9}"/>
              </a:ext>
            </a:extLst>
          </p:cNvPr>
          <p:cNvSpPr txBox="1"/>
          <p:nvPr/>
        </p:nvSpPr>
        <p:spPr>
          <a:xfrm>
            <a:off x="2168145" y="3676692"/>
            <a:ext cx="223137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 AI to identify </a:t>
            </a:r>
            <a:r>
              <a:rPr lang="en-GB" sz="1400" i="1" dirty="0" err="1"/>
              <a:t>Vv</a:t>
            </a:r>
            <a:r>
              <a:rPr lang="en-GB" sz="1400" dirty="0"/>
              <a:t>, and </a:t>
            </a:r>
            <a:r>
              <a:rPr lang="en-GB" sz="1400" i="1" dirty="0" err="1"/>
              <a:t>Vc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B9CBB-888F-6787-46E2-52913B21A557}"/>
              </a:ext>
            </a:extLst>
          </p:cNvPr>
          <p:cNvSpPr txBox="1"/>
          <p:nvPr/>
        </p:nvSpPr>
        <p:spPr>
          <a:xfrm>
            <a:off x="4180382" y="4589230"/>
            <a:ext cx="1878561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Update AI to improve model fit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B177FF-6768-0FB9-35FE-E9D10835581F}"/>
              </a:ext>
            </a:extLst>
          </p:cNvPr>
          <p:cNvSpPr txBox="1"/>
          <p:nvPr/>
        </p:nvSpPr>
        <p:spPr>
          <a:xfrm>
            <a:off x="576100" y="4595688"/>
            <a:ext cx="223137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B5</a:t>
            </a:r>
            <a:r>
              <a:rPr lang="en-GB" sz="1400" dirty="0"/>
              <a:t>: Image augmentation to supplement training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BF74D-0FF0-3328-901E-955FB38EDECE}"/>
              </a:ext>
            </a:extLst>
          </p:cNvPr>
          <p:cNvSpPr txBox="1"/>
          <p:nvPr/>
        </p:nvSpPr>
        <p:spPr>
          <a:xfrm>
            <a:off x="1963217" y="5511860"/>
            <a:ext cx="264122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B6</a:t>
            </a:r>
            <a:r>
              <a:rPr lang="en-GB" sz="1400" dirty="0"/>
              <a:t>: Final algorithm architecture: AI code and analytics routines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4FA99-7F70-9BA2-27C6-097F3983AF6B}"/>
              </a:ext>
            </a:extLst>
          </p:cNvPr>
          <p:cNvSpPr txBox="1"/>
          <p:nvPr/>
        </p:nvSpPr>
        <p:spPr>
          <a:xfrm>
            <a:off x="1894239" y="6491132"/>
            <a:ext cx="277918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B7: </a:t>
            </a:r>
            <a:r>
              <a:rPr lang="en-GB" sz="1400" dirty="0"/>
              <a:t>Optimise algorithm to enable VespAI to run on Raspberry 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AE0A2-9BE8-CAD0-E2D6-7C07CC0C6FDE}"/>
              </a:ext>
            </a:extLst>
          </p:cNvPr>
          <p:cNvSpPr txBox="1"/>
          <p:nvPr/>
        </p:nvSpPr>
        <p:spPr>
          <a:xfrm>
            <a:off x="1865160" y="7362619"/>
            <a:ext cx="283734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B8:</a:t>
            </a:r>
            <a:r>
              <a:rPr lang="en-GB" sz="1400" dirty="0"/>
              <a:t> Update hardware design to combine VespAI with bait trap for prototype automated monitor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16135-418C-AC16-E6AF-F06FC4630F22}"/>
              </a:ext>
            </a:extLst>
          </p:cNvPr>
          <p:cNvSpPr txBox="1"/>
          <p:nvPr/>
        </p:nvSpPr>
        <p:spPr>
          <a:xfrm>
            <a:off x="742362" y="8429178"/>
            <a:ext cx="2363381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Options for different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Power/battery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Connectivity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/>
              <a:t>B9: </a:t>
            </a:r>
            <a:r>
              <a:rPr lang="en-GB" sz="1400" dirty="0"/>
              <a:t>LED alert system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852D-0224-EF21-F95C-B88767880D9A}"/>
              </a:ext>
            </a:extLst>
          </p:cNvPr>
          <p:cNvSpPr txBox="1"/>
          <p:nvPr/>
        </p:nvSpPr>
        <p:spPr>
          <a:xfrm>
            <a:off x="2384539" y="10008155"/>
            <a:ext cx="182699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Field test prototype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CB06D-0BF7-8F86-9A58-4925A675868A}"/>
              </a:ext>
            </a:extLst>
          </p:cNvPr>
          <p:cNvSpPr txBox="1"/>
          <p:nvPr/>
        </p:nvSpPr>
        <p:spPr>
          <a:xfrm>
            <a:off x="1969533" y="11002356"/>
            <a:ext cx="2673045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Plan for manufacture &amp; roll out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F79A97-6241-073F-126D-4B504E5FF83D}"/>
              </a:ext>
            </a:extLst>
          </p:cNvPr>
          <p:cNvSpPr txBox="1"/>
          <p:nvPr/>
        </p:nvSpPr>
        <p:spPr>
          <a:xfrm>
            <a:off x="4009620" y="8334801"/>
            <a:ext cx="2487431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Market 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Interested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Configuration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Price point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A3345E-3986-66B9-5C1F-EB3F4FF56A7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283830" y="1537177"/>
            <a:ext cx="1" cy="315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591A32-A65C-CD19-C482-4AEACEF4646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283830" y="2376121"/>
            <a:ext cx="0" cy="411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E7F3BB-2C0C-1DD1-44D8-E2C2DB0426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283830" y="3311242"/>
            <a:ext cx="1" cy="365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FAF4CD-75B4-2A5E-2318-6EA0D662A34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691785" y="4199912"/>
            <a:ext cx="1592046" cy="395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D2C270-8ABE-B9FD-2717-30E29370503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283831" y="4199912"/>
            <a:ext cx="1835832" cy="389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C6C1C5-3D4C-CCB0-624A-F96F54FAD4C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283831" y="5112450"/>
            <a:ext cx="1714053" cy="3994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102639-8122-B952-70DC-1BB31E9CC5A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691785" y="5118908"/>
            <a:ext cx="1592046" cy="392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6DD6FA-4551-17E1-992F-5FEAF2B605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283830" y="6035080"/>
            <a:ext cx="1" cy="456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5FA45F-AFCC-D9B8-CD24-FD6C228D583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283830" y="7014352"/>
            <a:ext cx="0" cy="3482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4A87EB-C532-3235-197E-7148C719DD69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3283830" y="8101283"/>
            <a:ext cx="1969506" cy="233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46676A-0B34-2474-D3A0-D6B19982CC3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924053" y="8101283"/>
            <a:ext cx="1359777" cy="3278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5CF57A-0A61-3901-0D59-EADF87A9D942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flipH="1">
            <a:off x="3298034" y="9504352"/>
            <a:ext cx="1955302" cy="503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78F724-F321-652F-3ED2-31B6618177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924053" y="9383285"/>
            <a:ext cx="1373981" cy="624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48F329-CCF5-7578-A472-059FE6720A7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298034" y="10531375"/>
            <a:ext cx="8022" cy="470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5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B4C18361-0879-FD3F-0EAA-3281A9A5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0419" y="4422099"/>
            <a:ext cx="6277163" cy="47078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42526B-8B95-2730-C129-5399C55552A3}"/>
              </a:ext>
            </a:extLst>
          </p:cNvPr>
          <p:cNvSpPr txBox="1"/>
          <p:nvPr/>
        </p:nvSpPr>
        <p:spPr>
          <a:xfrm>
            <a:off x="3989375" y="10858500"/>
            <a:ext cx="2578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Version 1 01/08/22</a:t>
            </a:r>
          </a:p>
        </p:txBody>
      </p:sp>
    </p:spTree>
    <p:extLst>
      <p:ext uri="{BB962C8B-B14F-4D97-AF65-F5344CB8AC3E}">
        <p14:creationId xmlns:p14="http://schemas.microsoft.com/office/powerpoint/2010/main" val="127741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170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Osborne, Juliet</dc:creator>
  <cp:lastModifiedBy>Juliet Osborne</cp:lastModifiedBy>
  <cp:revision>3</cp:revision>
  <dcterms:created xsi:type="dcterms:W3CDTF">2022-08-05T10:23:35Z</dcterms:created>
  <dcterms:modified xsi:type="dcterms:W3CDTF">2022-08-09T06:18:01Z</dcterms:modified>
</cp:coreProperties>
</file>