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58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971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7C13A-C12B-460F-AA86-E65E774B8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618B4B-D2AE-4625-9CA6-B1C738A5F619}">
      <dgm:prSet/>
      <dgm:spPr/>
      <dgm:t>
        <a:bodyPr/>
        <a:lstStyle/>
        <a:p>
          <a:r>
            <a:rPr lang="en-US" dirty="0"/>
            <a:t>Models trained</a:t>
          </a:r>
        </a:p>
      </dgm:t>
    </dgm:pt>
    <dgm:pt modelId="{8B886E3A-BADA-4AAF-97C5-352010098C5F}" type="parTrans" cxnId="{9F23ED67-03A6-4B0E-B727-F9C2CF481296}">
      <dgm:prSet/>
      <dgm:spPr/>
      <dgm:t>
        <a:bodyPr/>
        <a:lstStyle/>
        <a:p>
          <a:endParaRPr lang="en-US"/>
        </a:p>
      </dgm:t>
    </dgm:pt>
    <dgm:pt modelId="{1F1BA600-04FC-4D6C-BD36-DF8C39929824}" type="sibTrans" cxnId="{9F23ED67-03A6-4B0E-B727-F9C2CF481296}">
      <dgm:prSet/>
      <dgm:spPr/>
      <dgm:t>
        <a:bodyPr/>
        <a:lstStyle/>
        <a:p>
          <a:endParaRPr lang="en-US"/>
        </a:p>
      </dgm:t>
    </dgm:pt>
    <dgm:pt modelId="{5F61BD63-C84E-444D-A5FE-EC6E8C516176}">
      <dgm:prSet/>
      <dgm:spPr/>
      <dgm:t>
        <a:bodyPr/>
        <a:lstStyle/>
        <a:p>
          <a:r>
            <a:rPr lang="en-US"/>
            <a:t>Dataset index</a:t>
          </a:r>
        </a:p>
      </dgm:t>
    </dgm:pt>
    <dgm:pt modelId="{DC773C6B-35C7-45D6-9519-7973B5B7ED26}" type="parTrans" cxnId="{E738CB74-3B48-43A0-B7A0-B81C804A6FEA}">
      <dgm:prSet/>
      <dgm:spPr/>
      <dgm:t>
        <a:bodyPr/>
        <a:lstStyle/>
        <a:p>
          <a:endParaRPr lang="en-US"/>
        </a:p>
      </dgm:t>
    </dgm:pt>
    <dgm:pt modelId="{E57BCB12-8BBF-4669-BAA5-993EAC70092A}" type="sibTrans" cxnId="{E738CB74-3B48-43A0-B7A0-B81C804A6FEA}">
      <dgm:prSet/>
      <dgm:spPr/>
      <dgm:t>
        <a:bodyPr/>
        <a:lstStyle/>
        <a:p>
          <a:endParaRPr lang="en-US"/>
        </a:p>
      </dgm:t>
    </dgm:pt>
    <dgm:pt modelId="{124EB0D1-BF11-4027-86A7-B1DE5E284DF1}">
      <dgm:prSet/>
      <dgm:spPr/>
      <dgm:t>
        <a:bodyPr/>
        <a:lstStyle/>
        <a:p>
          <a:r>
            <a:rPr lang="en-US"/>
            <a:t>Testing data</a:t>
          </a:r>
        </a:p>
      </dgm:t>
    </dgm:pt>
    <dgm:pt modelId="{428680E9-62F1-49E2-B36D-644ADB82E611}" type="parTrans" cxnId="{A807D736-9DE9-482E-AD0D-3E284E6103D2}">
      <dgm:prSet/>
      <dgm:spPr/>
      <dgm:t>
        <a:bodyPr/>
        <a:lstStyle/>
        <a:p>
          <a:endParaRPr lang="en-US"/>
        </a:p>
      </dgm:t>
    </dgm:pt>
    <dgm:pt modelId="{418D9083-5C82-4288-8951-C63ED9B0F75B}" type="sibTrans" cxnId="{A807D736-9DE9-482E-AD0D-3E284E6103D2}">
      <dgm:prSet/>
      <dgm:spPr/>
      <dgm:t>
        <a:bodyPr/>
        <a:lstStyle/>
        <a:p>
          <a:endParaRPr lang="en-US"/>
        </a:p>
      </dgm:t>
    </dgm:pt>
    <dgm:pt modelId="{55D01261-980A-4DB9-B89C-CB91810E111E}">
      <dgm:prSet/>
      <dgm:spPr/>
      <dgm:t>
        <a:bodyPr/>
        <a:lstStyle/>
        <a:p>
          <a:r>
            <a:rPr lang="en-US"/>
            <a:t>Dataset index</a:t>
          </a:r>
        </a:p>
      </dgm:t>
    </dgm:pt>
    <dgm:pt modelId="{FFCDF77E-B4FF-4A3A-9DE5-5940EFB9DBAF}" type="parTrans" cxnId="{B4C512A3-5F67-4BF1-B30D-6E1B7DA2E036}">
      <dgm:prSet/>
      <dgm:spPr/>
      <dgm:t>
        <a:bodyPr/>
        <a:lstStyle/>
        <a:p>
          <a:endParaRPr lang="en-US"/>
        </a:p>
      </dgm:t>
    </dgm:pt>
    <dgm:pt modelId="{E109E827-C3DE-433E-A5A6-FE725EA13654}" type="sibTrans" cxnId="{B4C512A3-5F67-4BF1-B30D-6E1B7DA2E036}">
      <dgm:prSet/>
      <dgm:spPr/>
      <dgm:t>
        <a:bodyPr/>
        <a:lstStyle/>
        <a:p>
          <a:endParaRPr lang="en-US"/>
        </a:p>
      </dgm:t>
    </dgm:pt>
    <dgm:pt modelId="{21B2F3DB-C9D5-4EC3-AA00-50CFD612A04C}">
      <dgm:prSet/>
      <dgm:spPr/>
      <dgm:t>
        <a:bodyPr/>
        <a:lstStyle/>
        <a:p>
          <a:r>
            <a:rPr lang="en-US" dirty="0"/>
            <a:t>Performance observations</a:t>
          </a:r>
        </a:p>
      </dgm:t>
    </dgm:pt>
    <dgm:pt modelId="{67296662-B31D-49FF-8D42-74EE4CAFF205}" type="parTrans" cxnId="{B1BB872B-F7A7-43E4-8DCB-486E372899BE}">
      <dgm:prSet/>
      <dgm:spPr/>
      <dgm:t>
        <a:bodyPr/>
        <a:lstStyle/>
        <a:p>
          <a:endParaRPr lang="en-US"/>
        </a:p>
      </dgm:t>
    </dgm:pt>
    <dgm:pt modelId="{2C018E0A-5983-4952-BBED-F73A99009E52}" type="sibTrans" cxnId="{B1BB872B-F7A7-43E4-8DCB-486E372899BE}">
      <dgm:prSet/>
      <dgm:spPr/>
      <dgm:t>
        <a:bodyPr/>
        <a:lstStyle/>
        <a:p>
          <a:endParaRPr lang="en-US"/>
        </a:p>
      </dgm:t>
    </dgm:pt>
    <dgm:pt modelId="{1AEC9A3B-7989-400C-B4AF-1EE39FE4EDF9}">
      <dgm:prSet/>
      <dgm:spPr/>
      <dgm:t>
        <a:bodyPr/>
        <a:lstStyle/>
        <a:p>
          <a:r>
            <a:rPr lang="en-US"/>
            <a:t>Headlines for the paper: 2021 models on 2022 data</a:t>
          </a:r>
        </a:p>
      </dgm:t>
    </dgm:pt>
    <dgm:pt modelId="{CA8492ED-1BC3-44EB-98D4-7F874E6124A5}" type="parTrans" cxnId="{0F2DCCA0-3FE9-417E-BC43-8EC68117B29E}">
      <dgm:prSet/>
      <dgm:spPr/>
      <dgm:t>
        <a:bodyPr/>
        <a:lstStyle/>
        <a:p>
          <a:endParaRPr lang="en-US"/>
        </a:p>
      </dgm:t>
    </dgm:pt>
    <dgm:pt modelId="{AAA6AAB1-262A-4C06-BD47-ED76B571837E}" type="sibTrans" cxnId="{0F2DCCA0-3FE9-417E-BC43-8EC68117B29E}">
      <dgm:prSet/>
      <dgm:spPr/>
      <dgm:t>
        <a:bodyPr/>
        <a:lstStyle/>
        <a:p>
          <a:endParaRPr lang="en-US"/>
        </a:p>
      </dgm:t>
    </dgm:pt>
    <dgm:pt modelId="{271D21F2-52B3-406E-89B8-8536D86CEBCE}">
      <dgm:prSet/>
      <dgm:spPr/>
      <dgm:t>
        <a:bodyPr/>
        <a:lstStyle/>
        <a:p>
          <a:r>
            <a:rPr lang="en-US"/>
            <a:t>Results on increasing training data size</a:t>
          </a:r>
        </a:p>
      </dgm:t>
    </dgm:pt>
    <dgm:pt modelId="{CFEDAA75-EDA4-485B-A901-B189B608C8BC}" type="parTrans" cxnId="{6B7430A1-B041-4A60-A289-8DF17D78DDD3}">
      <dgm:prSet/>
      <dgm:spPr/>
      <dgm:t>
        <a:bodyPr/>
        <a:lstStyle/>
        <a:p>
          <a:endParaRPr lang="en-US"/>
        </a:p>
      </dgm:t>
    </dgm:pt>
    <dgm:pt modelId="{4B03BE37-B8DB-486D-8CFE-60C379FB970B}" type="sibTrans" cxnId="{6B7430A1-B041-4A60-A289-8DF17D78DDD3}">
      <dgm:prSet/>
      <dgm:spPr/>
      <dgm:t>
        <a:bodyPr/>
        <a:lstStyle/>
        <a:p>
          <a:endParaRPr lang="en-US"/>
        </a:p>
      </dgm:t>
    </dgm:pt>
    <dgm:pt modelId="{2B39F831-493D-421D-9DD1-F19BD52F9558}">
      <dgm:prSet/>
      <dgm:spPr/>
      <dgm:t>
        <a:bodyPr/>
        <a:lstStyle/>
        <a:p>
          <a:r>
            <a:rPr lang="en-US"/>
            <a:t>Insect pollutants</a:t>
          </a:r>
        </a:p>
      </dgm:t>
    </dgm:pt>
    <dgm:pt modelId="{0B527A08-B2EF-44B0-BCEA-D6369021A902}" type="parTrans" cxnId="{F0565475-6F93-4029-AFD2-56263534590D}">
      <dgm:prSet/>
      <dgm:spPr/>
      <dgm:t>
        <a:bodyPr/>
        <a:lstStyle/>
        <a:p>
          <a:endParaRPr lang="en-US"/>
        </a:p>
      </dgm:t>
    </dgm:pt>
    <dgm:pt modelId="{515F3EAD-5CEA-4D02-A41C-CF1638F4BE9C}" type="sibTrans" cxnId="{F0565475-6F93-4029-AFD2-56263534590D}">
      <dgm:prSet/>
      <dgm:spPr/>
      <dgm:t>
        <a:bodyPr/>
        <a:lstStyle/>
        <a:p>
          <a:endParaRPr lang="en-US"/>
        </a:p>
      </dgm:t>
    </dgm:pt>
    <dgm:pt modelId="{A10B636B-B856-40A0-BA2B-0724A91CD200}">
      <dgm:prSet/>
      <dgm:spPr/>
      <dgm:t>
        <a:bodyPr/>
        <a:lstStyle/>
        <a:p>
          <a:r>
            <a:rPr lang="en-US"/>
            <a:t>Gotchas</a:t>
          </a:r>
        </a:p>
      </dgm:t>
    </dgm:pt>
    <dgm:pt modelId="{1D3B50B8-CE22-4366-B29D-43DE9F0AC676}" type="parTrans" cxnId="{3916367C-3360-4E33-904B-383E2703BFD5}">
      <dgm:prSet/>
      <dgm:spPr/>
      <dgm:t>
        <a:bodyPr/>
        <a:lstStyle/>
        <a:p>
          <a:endParaRPr lang="en-US"/>
        </a:p>
      </dgm:t>
    </dgm:pt>
    <dgm:pt modelId="{55CC523D-42B3-4435-A921-1D3687AA5652}" type="sibTrans" cxnId="{3916367C-3360-4E33-904B-383E2703BFD5}">
      <dgm:prSet/>
      <dgm:spPr/>
      <dgm:t>
        <a:bodyPr/>
        <a:lstStyle/>
        <a:p>
          <a:endParaRPr lang="en-US"/>
        </a:p>
      </dgm:t>
    </dgm:pt>
    <dgm:pt modelId="{A68AA038-F718-4FAF-AF5D-35F9E6B20CE0}">
      <dgm:prSet/>
      <dgm:spPr/>
      <dgm:t>
        <a:bodyPr/>
        <a:lstStyle/>
        <a:p>
          <a:r>
            <a:rPr lang="en-US" dirty="0"/>
            <a:t>Wooden Hornets</a:t>
          </a:r>
        </a:p>
        <a:p>
          <a:r>
            <a:rPr lang="en-US" dirty="0"/>
            <a:t>Good news</a:t>
          </a:r>
        </a:p>
      </dgm:t>
    </dgm:pt>
    <dgm:pt modelId="{E55CB306-2FE0-44A3-8F1F-A9448D40CF12}" type="parTrans" cxnId="{A6BAE4C5-E6C8-4B5D-BD0D-7360026D3DF4}">
      <dgm:prSet/>
      <dgm:spPr/>
      <dgm:t>
        <a:bodyPr/>
        <a:lstStyle/>
        <a:p>
          <a:endParaRPr lang="en-US"/>
        </a:p>
      </dgm:t>
    </dgm:pt>
    <dgm:pt modelId="{4691DB7B-571F-4D78-849D-6831AEECCECF}" type="sibTrans" cxnId="{A6BAE4C5-E6C8-4B5D-BD0D-7360026D3DF4}">
      <dgm:prSet/>
      <dgm:spPr/>
      <dgm:t>
        <a:bodyPr/>
        <a:lstStyle/>
        <a:p>
          <a:endParaRPr lang="en-US"/>
        </a:p>
      </dgm:t>
    </dgm:pt>
    <dgm:pt modelId="{E8890E18-CCAF-4485-9DC4-64647C25B9A6}" type="pres">
      <dgm:prSet presAssocID="{FEA7C13A-C12B-460F-AA86-E65E774B8DC8}" presName="root" presStyleCnt="0">
        <dgm:presLayoutVars>
          <dgm:dir/>
          <dgm:resizeHandles val="exact"/>
        </dgm:presLayoutVars>
      </dgm:prSet>
      <dgm:spPr/>
    </dgm:pt>
    <dgm:pt modelId="{84CBBB35-4153-4CAC-977D-4C8E76141133}" type="pres">
      <dgm:prSet presAssocID="{01618B4B-D2AE-4625-9CA6-B1C738A5F619}" presName="compNode" presStyleCnt="0"/>
      <dgm:spPr/>
    </dgm:pt>
    <dgm:pt modelId="{79EC7C8C-2927-4886-BBF8-5F9942245332}" type="pres">
      <dgm:prSet presAssocID="{01618B4B-D2AE-4625-9CA6-B1C738A5F619}" presName="bgRect" presStyleLbl="bgShp" presStyleIdx="0" presStyleCnt="4"/>
      <dgm:spPr/>
    </dgm:pt>
    <dgm:pt modelId="{72C9D95C-195D-4EAB-BAA9-B20F4C5C9757}" type="pres">
      <dgm:prSet presAssocID="{01618B4B-D2AE-4625-9CA6-B1C738A5F6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8154F2-2D09-482B-877D-FAFA5606ABB7}" type="pres">
      <dgm:prSet presAssocID="{01618B4B-D2AE-4625-9CA6-B1C738A5F619}" presName="spaceRect" presStyleCnt="0"/>
      <dgm:spPr/>
    </dgm:pt>
    <dgm:pt modelId="{CAEFFBE1-0D1C-4E0C-B984-042BA20FF6D4}" type="pres">
      <dgm:prSet presAssocID="{01618B4B-D2AE-4625-9CA6-B1C738A5F619}" presName="parTx" presStyleLbl="revTx" presStyleIdx="0" presStyleCnt="8">
        <dgm:presLayoutVars>
          <dgm:chMax val="0"/>
          <dgm:chPref val="0"/>
        </dgm:presLayoutVars>
      </dgm:prSet>
      <dgm:spPr/>
    </dgm:pt>
    <dgm:pt modelId="{4B465E30-A8A3-4B82-8B05-F8722B84C941}" type="pres">
      <dgm:prSet presAssocID="{01618B4B-D2AE-4625-9CA6-B1C738A5F619}" presName="desTx" presStyleLbl="revTx" presStyleIdx="1" presStyleCnt="8">
        <dgm:presLayoutVars/>
      </dgm:prSet>
      <dgm:spPr/>
    </dgm:pt>
    <dgm:pt modelId="{4D16C035-7045-4562-983E-76BB8C2B1FFD}" type="pres">
      <dgm:prSet presAssocID="{1F1BA600-04FC-4D6C-BD36-DF8C39929824}" presName="sibTrans" presStyleCnt="0"/>
      <dgm:spPr/>
    </dgm:pt>
    <dgm:pt modelId="{DF966DEF-33F9-468C-BA3B-33C2A8368814}" type="pres">
      <dgm:prSet presAssocID="{124EB0D1-BF11-4027-86A7-B1DE5E284DF1}" presName="compNode" presStyleCnt="0"/>
      <dgm:spPr/>
    </dgm:pt>
    <dgm:pt modelId="{7331DDBF-D330-487D-9139-A08E54C58AB1}" type="pres">
      <dgm:prSet presAssocID="{124EB0D1-BF11-4027-86A7-B1DE5E284DF1}" presName="bgRect" presStyleLbl="bgShp" presStyleIdx="1" presStyleCnt="4"/>
      <dgm:spPr/>
    </dgm:pt>
    <dgm:pt modelId="{45B2AFDF-AF49-479E-9F56-7A3612718E18}" type="pres">
      <dgm:prSet presAssocID="{124EB0D1-BF11-4027-86A7-B1DE5E284D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CFD72A-32F0-49DC-A79F-1FAF9ADCF1E4}" type="pres">
      <dgm:prSet presAssocID="{124EB0D1-BF11-4027-86A7-B1DE5E284DF1}" presName="spaceRect" presStyleCnt="0"/>
      <dgm:spPr/>
    </dgm:pt>
    <dgm:pt modelId="{ECFEE5B3-5498-4C9F-8DC1-ED5E2E671843}" type="pres">
      <dgm:prSet presAssocID="{124EB0D1-BF11-4027-86A7-B1DE5E284DF1}" presName="parTx" presStyleLbl="revTx" presStyleIdx="2" presStyleCnt="8">
        <dgm:presLayoutVars>
          <dgm:chMax val="0"/>
          <dgm:chPref val="0"/>
        </dgm:presLayoutVars>
      </dgm:prSet>
      <dgm:spPr/>
    </dgm:pt>
    <dgm:pt modelId="{C063E136-955E-495D-8F87-7FF10D0F5343}" type="pres">
      <dgm:prSet presAssocID="{124EB0D1-BF11-4027-86A7-B1DE5E284DF1}" presName="desTx" presStyleLbl="revTx" presStyleIdx="3" presStyleCnt="8">
        <dgm:presLayoutVars/>
      </dgm:prSet>
      <dgm:spPr/>
    </dgm:pt>
    <dgm:pt modelId="{C58EF6A1-B34C-4770-8D17-D9A2B53ACE65}" type="pres">
      <dgm:prSet presAssocID="{418D9083-5C82-4288-8951-C63ED9B0F75B}" presName="sibTrans" presStyleCnt="0"/>
      <dgm:spPr/>
    </dgm:pt>
    <dgm:pt modelId="{692A0C0A-AFBF-46F5-A2A6-07BC5A1BDFB9}" type="pres">
      <dgm:prSet presAssocID="{21B2F3DB-C9D5-4EC3-AA00-50CFD612A04C}" presName="compNode" presStyleCnt="0"/>
      <dgm:spPr/>
    </dgm:pt>
    <dgm:pt modelId="{0D383BFF-A414-405F-AF5C-B0689F829335}" type="pres">
      <dgm:prSet presAssocID="{21B2F3DB-C9D5-4EC3-AA00-50CFD612A04C}" presName="bgRect" presStyleLbl="bgShp" presStyleIdx="2" presStyleCnt="4"/>
      <dgm:spPr/>
    </dgm:pt>
    <dgm:pt modelId="{4DBD3B99-1E5C-4E0F-8DD7-EEA78F379578}" type="pres">
      <dgm:prSet presAssocID="{21B2F3DB-C9D5-4EC3-AA00-50CFD612A0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E8E6A3D9-E983-4415-BE31-84023C96D2BF}" type="pres">
      <dgm:prSet presAssocID="{21B2F3DB-C9D5-4EC3-AA00-50CFD612A04C}" presName="spaceRect" presStyleCnt="0"/>
      <dgm:spPr/>
    </dgm:pt>
    <dgm:pt modelId="{291D3336-07DF-4BF8-9546-3EC70638F435}" type="pres">
      <dgm:prSet presAssocID="{21B2F3DB-C9D5-4EC3-AA00-50CFD612A04C}" presName="parTx" presStyleLbl="revTx" presStyleIdx="4" presStyleCnt="8">
        <dgm:presLayoutVars>
          <dgm:chMax val="0"/>
          <dgm:chPref val="0"/>
        </dgm:presLayoutVars>
      </dgm:prSet>
      <dgm:spPr/>
    </dgm:pt>
    <dgm:pt modelId="{1D551618-B64F-4F6D-B6E5-3EF229B3105A}" type="pres">
      <dgm:prSet presAssocID="{21B2F3DB-C9D5-4EC3-AA00-50CFD612A04C}" presName="desTx" presStyleLbl="revTx" presStyleIdx="5" presStyleCnt="8">
        <dgm:presLayoutVars/>
      </dgm:prSet>
      <dgm:spPr/>
    </dgm:pt>
    <dgm:pt modelId="{DC141B5D-330F-4BB9-A743-5B5AF47BD6EF}" type="pres">
      <dgm:prSet presAssocID="{2C018E0A-5983-4952-BBED-F73A99009E52}" presName="sibTrans" presStyleCnt="0"/>
      <dgm:spPr/>
    </dgm:pt>
    <dgm:pt modelId="{658328CD-A1E5-4A2B-8574-D418C293A1EE}" type="pres">
      <dgm:prSet presAssocID="{A10B636B-B856-40A0-BA2B-0724A91CD200}" presName="compNode" presStyleCnt="0"/>
      <dgm:spPr/>
    </dgm:pt>
    <dgm:pt modelId="{D237606C-96C0-4449-8607-18654D4BB5FB}" type="pres">
      <dgm:prSet presAssocID="{A10B636B-B856-40A0-BA2B-0724A91CD200}" presName="bgRect" presStyleLbl="bgShp" presStyleIdx="3" presStyleCnt="4"/>
      <dgm:spPr/>
    </dgm:pt>
    <dgm:pt modelId="{519FA3EE-E837-49A4-8967-10AD317B8C53}" type="pres">
      <dgm:prSet presAssocID="{A10B636B-B856-40A0-BA2B-0724A91CD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D66DD77-F414-48C6-BE5D-CAE9C9F56C03}" type="pres">
      <dgm:prSet presAssocID="{A10B636B-B856-40A0-BA2B-0724A91CD200}" presName="spaceRect" presStyleCnt="0"/>
      <dgm:spPr/>
    </dgm:pt>
    <dgm:pt modelId="{7B43558F-1211-4F91-A43A-118757C40E81}" type="pres">
      <dgm:prSet presAssocID="{A10B636B-B856-40A0-BA2B-0724A91CD200}" presName="parTx" presStyleLbl="revTx" presStyleIdx="6" presStyleCnt="8">
        <dgm:presLayoutVars>
          <dgm:chMax val="0"/>
          <dgm:chPref val="0"/>
        </dgm:presLayoutVars>
      </dgm:prSet>
      <dgm:spPr/>
    </dgm:pt>
    <dgm:pt modelId="{2DEC78C4-C926-4675-B697-EEC7474D542B}" type="pres">
      <dgm:prSet presAssocID="{A10B636B-B856-40A0-BA2B-0724A91CD200}" presName="desTx" presStyleLbl="revTx" presStyleIdx="7" presStyleCnt="8">
        <dgm:presLayoutVars/>
      </dgm:prSet>
      <dgm:spPr/>
    </dgm:pt>
  </dgm:ptLst>
  <dgm:cxnLst>
    <dgm:cxn modelId="{B1BB872B-F7A7-43E4-8DCB-486E372899BE}" srcId="{FEA7C13A-C12B-460F-AA86-E65E774B8DC8}" destId="{21B2F3DB-C9D5-4EC3-AA00-50CFD612A04C}" srcOrd="2" destOrd="0" parTransId="{67296662-B31D-49FF-8D42-74EE4CAFF205}" sibTransId="{2C018E0A-5983-4952-BBED-F73A99009E52}"/>
    <dgm:cxn modelId="{74ECB533-2AD4-45E5-9781-C43C7068189D}" type="presOf" srcId="{01618B4B-D2AE-4625-9CA6-B1C738A5F619}" destId="{CAEFFBE1-0D1C-4E0C-B984-042BA20FF6D4}" srcOrd="0" destOrd="0" presId="urn:microsoft.com/office/officeart/2018/2/layout/IconVerticalSolidList"/>
    <dgm:cxn modelId="{C7B27936-0221-408D-AEC5-A3C4DE915D01}" type="presOf" srcId="{A68AA038-F718-4FAF-AF5D-35F9E6B20CE0}" destId="{2DEC78C4-C926-4675-B697-EEC7474D542B}" srcOrd="0" destOrd="0" presId="urn:microsoft.com/office/officeart/2018/2/layout/IconVerticalSolidList"/>
    <dgm:cxn modelId="{A807D736-9DE9-482E-AD0D-3E284E6103D2}" srcId="{FEA7C13A-C12B-460F-AA86-E65E774B8DC8}" destId="{124EB0D1-BF11-4027-86A7-B1DE5E284DF1}" srcOrd="1" destOrd="0" parTransId="{428680E9-62F1-49E2-B36D-644ADB82E611}" sibTransId="{418D9083-5C82-4288-8951-C63ED9B0F75B}"/>
    <dgm:cxn modelId="{3A94E74E-1F60-420B-BBB6-411BD147EA76}" type="presOf" srcId="{A10B636B-B856-40A0-BA2B-0724A91CD200}" destId="{7B43558F-1211-4F91-A43A-118757C40E81}" srcOrd="0" destOrd="0" presId="urn:microsoft.com/office/officeart/2018/2/layout/IconVerticalSolidList"/>
    <dgm:cxn modelId="{D135545B-4A1D-4091-A2F1-C1A04EFEA50B}" type="presOf" srcId="{271D21F2-52B3-406E-89B8-8536D86CEBCE}" destId="{1D551618-B64F-4F6D-B6E5-3EF229B3105A}" srcOrd="0" destOrd="1" presId="urn:microsoft.com/office/officeart/2018/2/layout/IconVerticalSolidList"/>
    <dgm:cxn modelId="{B838D960-05D6-46F1-813D-64E41F1AC85F}" type="presOf" srcId="{55D01261-980A-4DB9-B89C-CB91810E111E}" destId="{C063E136-955E-495D-8F87-7FF10D0F5343}" srcOrd="0" destOrd="0" presId="urn:microsoft.com/office/officeart/2018/2/layout/IconVerticalSolidList"/>
    <dgm:cxn modelId="{9F23ED67-03A6-4B0E-B727-F9C2CF481296}" srcId="{FEA7C13A-C12B-460F-AA86-E65E774B8DC8}" destId="{01618B4B-D2AE-4625-9CA6-B1C738A5F619}" srcOrd="0" destOrd="0" parTransId="{8B886E3A-BADA-4AAF-97C5-352010098C5F}" sibTransId="{1F1BA600-04FC-4D6C-BD36-DF8C39929824}"/>
    <dgm:cxn modelId="{E738CB74-3B48-43A0-B7A0-B81C804A6FEA}" srcId="{01618B4B-D2AE-4625-9CA6-B1C738A5F619}" destId="{5F61BD63-C84E-444D-A5FE-EC6E8C516176}" srcOrd="0" destOrd="0" parTransId="{DC773C6B-35C7-45D6-9519-7973B5B7ED26}" sibTransId="{E57BCB12-8BBF-4669-BAA5-993EAC70092A}"/>
    <dgm:cxn modelId="{F0565475-6F93-4029-AFD2-56263534590D}" srcId="{21B2F3DB-C9D5-4EC3-AA00-50CFD612A04C}" destId="{2B39F831-493D-421D-9DD1-F19BD52F9558}" srcOrd="2" destOrd="0" parTransId="{0B527A08-B2EF-44B0-BCEA-D6369021A902}" sibTransId="{515F3EAD-5CEA-4D02-A41C-CF1638F4BE9C}"/>
    <dgm:cxn modelId="{3916367C-3360-4E33-904B-383E2703BFD5}" srcId="{FEA7C13A-C12B-460F-AA86-E65E774B8DC8}" destId="{A10B636B-B856-40A0-BA2B-0724A91CD200}" srcOrd="3" destOrd="0" parTransId="{1D3B50B8-CE22-4366-B29D-43DE9F0AC676}" sibTransId="{55CC523D-42B3-4435-A921-1D3687AA5652}"/>
    <dgm:cxn modelId="{0F2DCCA0-3FE9-417E-BC43-8EC68117B29E}" srcId="{21B2F3DB-C9D5-4EC3-AA00-50CFD612A04C}" destId="{1AEC9A3B-7989-400C-B4AF-1EE39FE4EDF9}" srcOrd="0" destOrd="0" parTransId="{CA8492ED-1BC3-44EB-98D4-7F874E6124A5}" sibTransId="{AAA6AAB1-262A-4C06-BD47-ED76B571837E}"/>
    <dgm:cxn modelId="{6B7430A1-B041-4A60-A289-8DF17D78DDD3}" srcId="{21B2F3DB-C9D5-4EC3-AA00-50CFD612A04C}" destId="{271D21F2-52B3-406E-89B8-8536D86CEBCE}" srcOrd="1" destOrd="0" parTransId="{CFEDAA75-EDA4-485B-A901-B189B608C8BC}" sibTransId="{4B03BE37-B8DB-486D-8CFE-60C379FB970B}"/>
    <dgm:cxn modelId="{B4C512A3-5F67-4BF1-B30D-6E1B7DA2E036}" srcId="{124EB0D1-BF11-4027-86A7-B1DE5E284DF1}" destId="{55D01261-980A-4DB9-B89C-CB91810E111E}" srcOrd="0" destOrd="0" parTransId="{FFCDF77E-B4FF-4A3A-9DE5-5940EFB9DBAF}" sibTransId="{E109E827-C3DE-433E-A5A6-FE725EA13654}"/>
    <dgm:cxn modelId="{276407A6-DEDF-477E-9F4C-9C33814C87B4}" type="presOf" srcId="{21B2F3DB-C9D5-4EC3-AA00-50CFD612A04C}" destId="{291D3336-07DF-4BF8-9546-3EC70638F435}" srcOrd="0" destOrd="0" presId="urn:microsoft.com/office/officeart/2018/2/layout/IconVerticalSolidList"/>
    <dgm:cxn modelId="{A6BAE4C5-E6C8-4B5D-BD0D-7360026D3DF4}" srcId="{A10B636B-B856-40A0-BA2B-0724A91CD200}" destId="{A68AA038-F718-4FAF-AF5D-35F9E6B20CE0}" srcOrd="0" destOrd="0" parTransId="{E55CB306-2FE0-44A3-8F1F-A9448D40CF12}" sibTransId="{4691DB7B-571F-4D78-849D-6831AEECCECF}"/>
    <dgm:cxn modelId="{36EB4CC9-CF45-4366-A730-A5C41010C9A6}" type="presOf" srcId="{5F61BD63-C84E-444D-A5FE-EC6E8C516176}" destId="{4B465E30-A8A3-4B82-8B05-F8722B84C941}" srcOrd="0" destOrd="0" presId="urn:microsoft.com/office/officeart/2018/2/layout/IconVerticalSolidList"/>
    <dgm:cxn modelId="{D49A6EC9-D13F-444F-8FCB-375FBB77569F}" type="presOf" srcId="{FEA7C13A-C12B-460F-AA86-E65E774B8DC8}" destId="{E8890E18-CCAF-4485-9DC4-64647C25B9A6}" srcOrd="0" destOrd="0" presId="urn:microsoft.com/office/officeart/2018/2/layout/IconVerticalSolidList"/>
    <dgm:cxn modelId="{D4E651CB-9667-45A5-926B-52BFC435BC1D}" type="presOf" srcId="{124EB0D1-BF11-4027-86A7-B1DE5E284DF1}" destId="{ECFEE5B3-5498-4C9F-8DC1-ED5E2E671843}" srcOrd="0" destOrd="0" presId="urn:microsoft.com/office/officeart/2018/2/layout/IconVerticalSolidList"/>
    <dgm:cxn modelId="{A8F403D2-5CDD-495B-B83F-809752AA3FBA}" type="presOf" srcId="{2B39F831-493D-421D-9DD1-F19BD52F9558}" destId="{1D551618-B64F-4F6D-B6E5-3EF229B3105A}" srcOrd="0" destOrd="2" presId="urn:microsoft.com/office/officeart/2018/2/layout/IconVerticalSolidList"/>
    <dgm:cxn modelId="{712409ED-4DC0-4917-AC87-209AB5044F06}" type="presOf" srcId="{1AEC9A3B-7989-400C-B4AF-1EE39FE4EDF9}" destId="{1D551618-B64F-4F6D-B6E5-3EF229B3105A}" srcOrd="0" destOrd="0" presId="urn:microsoft.com/office/officeart/2018/2/layout/IconVerticalSolidList"/>
    <dgm:cxn modelId="{C588DBB0-816D-4AAF-9DC9-54BA5454ED03}" type="presParOf" srcId="{E8890E18-CCAF-4485-9DC4-64647C25B9A6}" destId="{84CBBB35-4153-4CAC-977D-4C8E76141133}" srcOrd="0" destOrd="0" presId="urn:microsoft.com/office/officeart/2018/2/layout/IconVerticalSolidList"/>
    <dgm:cxn modelId="{36DEFC8E-9CDE-4476-A70E-B8D94327612D}" type="presParOf" srcId="{84CBBB35-4153-4CAC-977D-4C8E76141133}" destId="{79EC7C8C-2927-4886-BBF8-5F9942245332}" srcOrd="0" destOrd="0" presId="urn:microsoft.com/office/officeart/2018/2/layout/IconVerticalSolidList"/>
    <dgm:cxn modelId="{7893F395-8025-448E-AC04-969066FDB3BD}" type="presParOf" srcId="{84CBBB35-4153-4CAC-977D-4C8E76141133}" destId="{72C9D95C-195D-4EAB-BAA9-B20F4C5C9757}" srcOrd="1" destOrd="0" presId="urn:microsoft.com/office/officeart/2018/2/layout/IconVerticalSolidList"/>
    <dgm:cxn modelId="{0BA4AAA7-B3E9-4167-95B6-11EA5F08DC63}" type="presParOf" srcId="{84CBBB35-4153-4CAC-977D-4C8E76141133}" destId="{0F8154F2-2D09-482B-877D-FAFA5606ABB7}" srcOrd="2" destOrd="0" presId="urn:microsoft.com/office/officeart/2018/2/layout/IconVerticalSolidList"/>
    <dgm:cxn modelId="{F494D97B-CC9A-4567-ACE9-2A51EE24D88E}" type="presParOf" srcId="{84CBBB35-4153-4CAC-977D-4C8E76141133}" destId="{CAEFFBE1-0D1C-4E0C-B984-042BA20FF6D4}" srcOrd="3" destOrd="0" presId="urn:microsoft.com/office/officeart/2018/2/layout/IconVerticalSolidList"/>
    <dgm:cxn modelId="{460B1EEF-3B90-492E-9DE7-976642A8E22A}" type="presParOf" srcId="{84CBBB35-4153-4CAC-977D-4C8E76141133}" destId="{4B465E30-A8A3-4B82-8B05-F8722B84C941}" srcOrd="4" destOrd="0" presId="urn:microsoft.com/office/officeart/2018/2/layout/IconVerticalSolidList"/>
    <dgm:cxn modelId="{53DA8803-8A8D-41C9-9D42-FFEF1609E51C}" type="presParOf" srcId="{E8890E18-CCAF-4485-9DC4-64647C25B9A6}" destId="{4D16C035-7045-4562-983E-76BB8C2B1FFD}" srcOrd="1" destOrd="0" presId="urn:microsoft.com/office/officeart/2018/2/layout/IconVerticalSolidList"/>
    <dgm:cxn modelId="{A1979B9C-31AA-4137-8F47-67FA77CC0222}" type="presParOf" srcId="{E8890E18-CCAF-4485-9DC4-64647C25B9A6}" destId="{DF966DEF-33F9-468C-BA3B-33C2A8368814}" srcOrd="2" destOrd="0" presId="urn:microsoft.com/office/officeart/2018/2/layout/IconVerticalSolidList"/>
    <dgm:cxn modelId="{D7E98B52-7EE7-4479-8917-A8409870C128}" type="presParOf" srcId="{DF966DEF-33F9-468C-BA3B-33C2A8368814}" destId="{7331DDBF-D330-487D-9139-A08E54C58AB1}" srcOrd="0" destOrd="0" presId="urn:microsoft.com/office/officeart/2018/2/layout/IconVerticalSolidList"/>
    <dgm:cxn modelId="{9590A2B0-4C19-4038-88B5-7179C1534D1E}" type="presParOf" srcId="{DF966DEF-33F9-468C-BA3B-33C2A8368814}" destId="{45B2AFDF-AF49-479E-9F56-7A3612718E18}" srcOrd="1" destOrd="0" presId="urn:microsoft.com/office/officeart/2018/2/layout/IconVerticalSolidList"/>
    <dgm:cxn modelId="{33C21745-9F15-4F92-B918-3DD081ACA11C}" type="presParOf" srcId="{DF966DEF-33F9-468C-BA3B-33C2A8368814}" destId="{FFCFD72A-32F0-49DC-A79F-1FAF9ADCF1E4}" srcOrd="2" destOrd="0" presId="urn:microsoft.com/office/officeart/2018/2/layout/IconVerticalSolidList"/>
    <dgm:cxn modelId="{109A0D82-D35C-48D2-BEC4-49C28FC137AE}" type="presParOf" srcId="{DF966DEF-33F9-468C-BA3B-33C2A8368814}" destId="{ECFEE5B3-5498-4C9F-8DC1-ED5E2E671843}" srcOrd="3" destOrd="0" presId="urn:microsoft.com/office/officeart/2018/2/layout/IconVerticalSolidList"/>
    <dgm:cxn modelId="{09FE15FE-0898-4600-B2C9-9D284FD11ACF}" type="presParOf" srcId="{DF966DEF-33F9-468C-BA3B-33C2A8368814}" destId="{C063E136-955E-495D-8F87-7FF10D0F5343}" srcOrd="4" destOrd="0" presId="urn:microsoft.com/office/officeart/2018/2/layout/IconVerticalSolidList"/>
    <dgm:cxn modelId="{E4144702-FC5F-45D4-8735-7C944AE743A7}" type="presParOf" srcId="{E8890E18-CCAF-4485-9DC4-64647C25B9A6}" destId="{C58EF6A1-B34C-4770-8D17-D9A2B53ACE65}" srcOrd="3" destOrd="0" presId="urn:microsoft.com/office/officeart/2018/2/layout/IconVerticalSolidList"/>
    <dgm:cxn modelId="{1AB56583-C509-4B8A-82A5-2A76146EB0E9}" type="presParOf" srcId="{E8890E18-CCAF-4485-9DC4-64647C25B9A6}" destId="{692A0C0A-AFBF-46F5-A2A6-07BC5A1BDFB9}" srcOrd="4" destOrd="0" presId="urn:microsoft.com/office/officeart/2018/2/layout/IconVerticalSolidList"/>
    <dgm:cxn modelId="{B26D27DD-E584-45EF-AC64-C98F2D2C6992}" type="presParOf" srcId="{692A0C0A-AFBF-46F5-A2A6-07BC5A1BDFB9}" destId="{0D383BFF-A414-405F-AF5C-B0689F829335}" srcOrd="0" destOrd="0" presId="urn:microsoft.com/office/officeart/2018/2/layout/IconVerticalSolidList"/>
    <dgm:cxn modelId="{DD74D5B1-F1F9-44AF-82CD-7EBD0F389C8B}" type="presParOf" srcId="{692A0C0A-AFBF-46F5-A2A6-07BC5A1BDFB9}" destId="{4DBD3B99-1E5C-4E0F-8DD7-EEA78F379578}" srcOrd="1" destOrd="0" presId="urn:microsoft.com/office/officeart/2018/2/layout/IconVerticalSolidList"/>
    <dgm:cxn modelId="{6DB4D8CE-159A-4B95-A471-10245B413089}" type="presParOf" srcId="{692A0C0A-AFBF-46F5-A2A6-07BC5A1BDFB9}" destId="{E8E6A3D9-E983-4415-BE31-84023C96D2BF}" srcOrd="2" destOrd="0" presId="urn:microsoft.com/office/officeart/2018/2/layout/IconVerticalSolidList"/>
    <dgm:cxn modelId="{45B2C0B7-B336-4940-8E94-0E009589F692}" type="presParOf" srcId="{692A0C0A-AFBF-46F5-A2A6-07BC5A1BDFB9}" destId="{291D3336-07DF-4BF8-9546-3EC70638F435}" srcOrd="3" destOrd="0" presId="urn:microsoft.com/office/officeart/2018/2/layout/IconVerticalSolidList"/>
    <dgm:cxn modelId="{B2E40C97-80CF-49E1-A412-085394875468}" type="presParOf" srcId="{692A0C0A-AFBF-46F5-A2A6-07BC5A1BDFB9}" destId="{1D551618-B64F-4F6D-B6E5-3EF229B3105A}" srcOrd="4" destOrd="0" presId="urn:microsoft.com/office/officeart/2018/2/layout/IconVerticalSolidList"/>
    <dgm:cxn modelId="{7ADBF350-4070-454B-B253-5591CB8FAA95}" type="presParOf" srcId="{E8890E18-CCAF-4485-9DC4-64647C25B9A6}" destId="{DC141B5D-330F-4BB9-A743-5B5AF47BD6EF}" srcOrd="5" destOrd="0" presId="urn:microsoft.com/office/officeart/2018/2/layout/IconVerticalSolidList"/>
    <dgm:cxn modelId="{5EFBD5D3-77EC-4649-B158-56D3E0377467}" type="presParOf" srcId="{E8890E18-CCAF-4485-9DC4-64647C25B9A6}" destId="{658328CD-A1E5-4A2B-8574-D418C293A1EE}" srcOrd="6" destOrd="0" presId="urn:microsoft.com/office/officeart/2018/2/layout/IconVerticalSolidList"/>
    <dgm:cxn modelId="{8B51487F-9B3B-4A96-8428-98D934B1010E}" type="presParOf" srcId="{658328CD-A1E5-4A2B-8574-D418C293A1EE}" destId="{D237606C-96C0-4449-8607-18654D4BB5FB}" srcOrd="0" destOrd="0" presId="urn:microsoft.com/office/officeart/2018/2/layout/IconVerticalSolidList"/>
    <dgm:cxn modelId="{7383750B-3729-401B-ACB3-9A85012AFB77}" type="presParOf" srcId="{658328CD-A1E5-4A2B-8574-D418C293A1EE}" destId="{519FA3EE-E837-49A4-8967-10AD317B8C53}" srcOrd="1" destOrd="0" presId="urn:microsoft.com/office/officeart/2018/2/layout/IconVerticalSolidList"/>
    <dgm:cxn modelId="{57F45AFF-6388-4B24-A5C8-B3DD5099B1E1}" type="presParOf" srcId="{658328CD-A1E5-4A2B-8574-D418C293A1EE}" destId="{BD66DD77-F414-48C6-BE5D-CAE9C9F56C03}" srcOrd="2" destOrd="0" presId="urn:microsoft.com/office/officeart/2018/2/layout/IconVerticalSolidList"/>
    <dgm:cxn modelId="{C859F2ED-F9A7-4B6E-9614-0968BCA46AF8}" type="presParOf" srcId="{658328CD-A1E5-4A2B-8574-D418C293A1EE}" destId="{7B43558F-1211-4F91-A43A-118757C40E81}" srcOrd="3" destOrd="0" presId="urn:microsoft.com/office/officeart/2018/2/layout/IconVerticalSolidList"/>
    <dgm:cxn modelId="{5193FEF4-CEAE-430F-B567-95AE8D0BD611}" type="presParOf" srcId="{658328CD-A1E5-4A2B-8574-D418C293A1EE}" destId="{2DEC78C4-C926-4675-B697-EEC7474D54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C7C8C-2927-4886-BBF8-5F9942245332}">
      <dsp:nvSpPr>
        <dsp:cNvPr id="0" name=""/>
        <dsp:cNvSpPr/>
      </dsp:nvSpPr>
      <dsp:spPr>
        <a:xfrm>
          <a:off x="0" y="1732"/>
          <a:ext cx="10576558" cy="878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9D95C-195D-4EAB-BAA9-B20F4C5C9757}">
      <dsp:nvSpPr>
        <dsp:cNvPr id="0" name=""/>
        <dsp:cNvSpPr/>
      </dsp:nvSpPr>
      <dsp:spPr>
        <a:xfrm>
          <a:off x="265690" y="199354"/>
          <a:ext cx="483073" cy="483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FBE1-0D1C-4E0C-B984-042BA20FF6D4}">
      <dsp:nvSpPr>
        <dsp:cNvPr id="0" name=""/>
        <dsp:cNvSpPr/>
      </dsp:nvSpPr>
      <dsp:spPr>
        <a:xfrm>
          <a:off x="1014455" y="1732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Models trained</a:t>
          </a:r>
        </a:p>
      </dsp:txBody>
      <dsp:txXfrm>
        <a:off x="1014455" y="1732"/>
        <a:ext cx="4759451" cy="878316"/>
      </dsp:txXfrm>
    </dsp:sp>
    <dsp:sp modelId="{4B465E30-A8A3-4B82-8B05-F8722B84C941}">
      <dsp:nvSpPr>
        <dsp:cNvPr id="0" name=""/>
        <dsp:cNvSpPr/>
      </dsp:nvSpPr>
      <dsp:spPr>
        <a:xfrm>
          <a:off x="5773906" y="1732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index</a:t>
          </a:r>
        </a:p>
      </dsp:txBody>
      <dsp:txXfrm>
        <a:off x="5773906" y="1732"/>
        <a:ext cx="4802651" cy="878316"/>
      </dsp:txXfrm>
    </dsp:sp>
    <dsp:sp modelId="{7331DDBF-D330-487D-9139-A08E54C58AB1}">
      <dsp:nvSpPr>
        <dsp:cNvPr id="0" name=""/>
        <dsp:cNvSpPr/>
      </dsp:nvSpPr>
      <dsp:spPr>
        <a:xfrm>
          <a:off x="0" y="1099628"/>
          <a:ext cx="10576558" cy="878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2AFDF-AF49-479E-9F56-7A3612718E18}">
      <dsp:nvSpPr>
        <dsp:cNvPr id="0" name=""/>
        <dsp:cNvSpPr/>
      </dsp:nvSpPr>
      <dsp:spPr>
        <a:xfrm>
          <a:off x="265690" y="1297249"/>
          <a:ext cx="483073" cy="483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E5B3-5498-4C9F-8DC1-ED5E2E671843}">
      <dsp:nvSpPr>
        <dsp:cNvPr id="0" name=""/>
        <dsp:cNvSpPr/>
      </dsp:nvSpPr>
      <dsp:spPr>
        <a:xfrm>
          <a:off x="1014455" y="1099628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data</a:t>
          </a:r>
        </a:p>
      </dsp:txBody>
      <dsp:txXfrm>
        <a:off x="1014455" y="1099628"/>
        <a:ext cx="4759451" cy="878316"/>
      </dsp:txXfrm>
    </dsp:sp>
    <dsp:sp modelId="{C063E136-955E-495D-8F87-7FF10D0F5343}">
      <dsp:nvSpPr>
        <dsp:cNvPr id="0" name=""/>
        <dsp:cNvSpPr/>
      </dsp:nvSpPr>
      <dsp:spPr>
        <a:xfrm>
          <a:off x="5773906" y="1099628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index</a:t>
          </a:r>
        </a:p>
      </dsp:txBody>
      <dsp:txXfrm>
        <a:off x="5773906" y="1099628"/>
        <a:ext cx="4802651" cy="878316"/>
      </dsp:txXfrm>
    </dsp:sp>
    <dsp:sp modelId="{0D383BFF-A414-405F-AF5C-B0689F829335}">
      <dsp:nvSpPr>
        <dsp:cNvPr id="0" name=""/>
        <dsp:cNvSpPr/>
      </dsp:nvSpPr>
      <dsp:spPr>
        <a:xfrm>
          <a:off x="0" y="2197523"/>
          <a:ext cx="10576558" cy="878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3B99-1E5C-4E0F-8DD7-EEA78F379578}">
      <dsp:nvSpPr>
        <dsp:cNvPr id="0" name=""/>
        <dsp:cNvSpPr/>
      </dsp:nvSpPr>
      <dsp:spPr>
        <a:xfrm>
          <a:off x="265690" y="2395144"/>
          <a:ext cx="483073" cy="483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3336-07DF-4BF8-9546-3EC70638F435}">
      <dsp:nvSpPr>
        <dsp:cNvPr id="0" name=""/>
        <dsp:cNvSpPr/>
      </dsp:nvSpPr>
      <dsp:spPr>
        <a:xfrm>
          <a:off x="1014455" y="2197523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observations</a:t>
          </a:r>
        </a:p>
      </dsp:txBody>
      <dsp:txXfrm>
        <a:off x="1014455" y="2197523"/>
        <a:ext cx="4759451" cy="878316"/>
      </dsp:txXfrm>
    </dsp:sp>
    <dsp:sp modelId="{1D551618-B64F-4F6D-B6E5-3EF229B3105A}">
      <dsp:nvSpPr>
        <dsp:cNvPr id="0" name=""/>
        <dsp:cNvSpPr/>
      </dsp:nvSpPr>
      <dsp:spPr>
        <a:xfrm>
          <a:off x="5773906" y="2197523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Headlines for the paper: 2021 models on 2022 data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on increasing training data size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Insect pollutants</a:t>
          </a:r>
        </a:p>
      </dsp:txBody>
      <dsp:txXfrm>
        <a:off x="5773906" y="2197523"/>
        <a:ext cx="4802651" cy="878316"/>
      </dsp:txXfrm>
    </dsp:sp>
    <dsp:sp modelId="{D237606C-96C0-4449-8607-18654D4BB5FB}">
      <dsp:nvSpPr>
        <dsp:cNvPr id="0" name=""/>
        <dsp:cNvSpPr/>
      </dsp:nvSpPr>
      <dsp:spPr>
        <a:xfrm>
          <a:off x="0" y="3295418"/>
          <a:ext cx="10576558" cy="878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A3EE-E837-49A4-8967-10AD317B8C53}">
      <dsp:nvSpPr>
        <dsp:cNvPr id="0" name=""/>
        <dsp:cNvSpPr/>
      </dsp:nvSpPr>
      <dsp:spPr>
        <a:xfrm>
          <a:off x="265690" y="3493039"/>
          <a:ext cx="483073" cy="483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558F-1211-4F91-A43A-118757C40E81}">
      <dsp:nvSpPr>
        <dsp:cNvPr id="0" name=""/>
        <dsp:cNvSpPr/>
      </dsp:nvSpPr>
      <dsp:spPr>
        <a:xfrm>
          <a:off x="1014455" y="3295418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Gotchas</a:t>
          </a:r>
        </a:p>
      </dsp:txBody>
      <dsp:txXfrm>
        <a:off x="1014455" y="3295418"/>
        <a:ext cx="4759451" cy="878316"/>
      </dsp:txXfrm>
    </dsp:sp>
    <dsp:sp modelId="{2DEC78C4-C926-4675-B697-EEC7474D542B}">
      <dsp:nvSpPr>
        <dsp:cNvPr id="0" name=""/>
        <dsp:cNvSpPr/>
      </dsp:nvSpPr>
      <dsp:spPr>
        <a:xfrm>
          <a:off x="5773906" y="3295418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Wooden Hornets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Good news</a:t>
          </a:r>
        </a:p>
      </dsp:txBody>
      <dsp:txXfrm>
        <a:off x="5773906" y="3295418"/>
        <a:ext cx="4802651" cy="87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2CD-2249-A856-5632-B9B8BFCF5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VespAI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9F01-47A8-6A79-96E7-D68FE530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22789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50D6933-A614-6087-09E8-BA20ECD1C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" y="107225"/>
            <a:ext cx="5973588" cy="3987370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596C7E8-49B5-1134-6003-D080EA53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109602"/>
            <a:ext cx="5966465" cy="3982616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D4CE9-90F7-D6AF-9BA1-1D00337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Inclusion of IPs in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B5B0F-3801-5EA0-E421-1711E45957F1}"/>
              </a:ext>
            </a:extLst>
          </p:cNvPr>
          <p:cNvSpPr txBox="1"/>
          <p:nvPr/>
        </p:nvSpPr>
        <p:spPr>
          <a:xfrm>
            <a:off x="1545469" y="226034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 (no IPs)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86B81-D997-89D7-8EB4-9D44B6763E88}"/>
              </a:ext>
            </a:extLst>
          </p:cNvPr>
          <p:cNvSpPr txBox="1"/>
          <p:nvPr/>
        </p:nvSpPr>
        <p:spPr>
          <a:xfrm>
            <a:off x="7732498" y="226034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21all (with IPs)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A0E36-CE09-A146-7299-D85BD759E7E8}"/>
              </a:ext>
            </a:extLst>
          </p:cNvPr>
          <p:cNvSpPr txBox="1"/>
          <p:nvPr/>
        </p:nvSpPr>
        <p:spPr>
          <a:xfrm>
            <a:off x="2126046" y="6019585"/>
            <a:ext cx="81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“Including IPs in the training data set improves precision at lower thresholds, whilst seemingly reduces the model recall at high thresholds.”</a:t>
            </a:r>
          </a:p>
        </p:txBody>
      </p:sp>
    </p:spTree>
    <p:extLst>
      <p:ext uri="{BB962C8B-B14F-4D97-AF65-F5344CB8AC3E}">
        <p14:creationId xmlns:p14="http://schemas.microsoft.com/office/powerpoint/2010/main" val="63693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EE5F-E261-A0D0-55BF-D0F7F4B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Insect Pollutants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8B83F-42B6-EC25-4B79-4A265978C9AB}"/>
              </a:ext>
            </a:extLst>
          </p:cNvPr>
          <p:cNvSpPr txBox="1"/>
          <p:nvPr/>
        </p:nvSpPr>
        <p:spPr>
          <a:xfrm>
            <a:off x="5517692" y="2603144"/>
            <a:ext cx="580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“Let’s consider the performance of hornet-only trained 2021 models on unseen insect pollutant data.”</a:t>
            </a:r>
          </a:p>
        </p:txBody>
      </p:sp>
    </p:spTree>
    <p:extLst>
      <p:ext uri="{BB962C8B-B14F-4D97-AF65-F5344CB8AC3E}">
        <p14:creationId xmlns:p14="http://schemas.microsoft.com/office/powerpoint/2010/main" val="85033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D5E5423-1D42-78C5-FC0B-44FB942C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2" y="789098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3B1B134-F63D-DE0E-9912-FDA789A9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21" y="807431"/>
            <a:ext cx="3950208" cy="2636764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68E59-DE2F-C826-B97E-3751A5B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2021 Hornets-only on IP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C3A79-A43E-597B-B86F-1C53C8130FE2}"/>
              </a:ext>
            </a:extLst>
          </p:cNvPr>
          <p:cNvSpPr txBox="1"/>
          <p:nvPr/>
        </p:nvSpPr>
        <p:spPr>
          <a:xfrm>
            <a:off x="476641" y="343256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21h00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8236E-AB34-6DAA-B298-E6D737684A0F}"/>
              </a:ext>
            </a:extLst>
          </p:cNvPr>
          <p:cNvSpPr txBox="1"/>
          <p:nvPr/>
        </p:nvSpPr>
        <p:spPr>
          <a:xfrm>
            <a:off x="4546238" y="3462594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A5740-8108-121F-D44A-2835061F0C88}"/>
              </a:ext>
            </a:extLst>
          </p:cNvPr>
          <p:cNvSpPr txBox="1"/>
          <p:nvPr/>
        </p:nvSpPr>
        <p:spPr>
          <a:xfrm>
            <a:off x="4852362" y="6100086"/>
            <a:ext cx="26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“Not very impressive.”</a:t>
            </a:r>
          </a:p>
        </p:txBody>
      </p:sp>
      <p:pic>
        <p:nvPicPr>
          <p:cNvPr id="95" name="Picture 94" descr="Chart, line chart&#10;&#10;Description automatically generated">
            <a:extLst>
              <a:ext uri="{FF2B5EF4-FFF2-40B4-BE49-F238E27FC236}">
                <a16:creationId xmlns:a16="http://schemas.microsoft.com/office/drawing/2014/main" id="{2F4AF9E8-A39A-9D09-9EC9-0306C178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21" y="824531"/>
            <a:ext cx="3890930" cy="2593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A31773C-93CD-63CD-E6C8-E9BFA1A18510}"/>
              </a:ext>
            </a:extLst>
          </p:cNvPr>
          <p:cNvSpPr txBox="1"/>
          <p:nvPr/>
        </p:nvSpPr>
        <p:spPr>
          <a:xfrm>
            <a:off x="8360772" y="3466205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all-hornets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</a:p>
        </p:txBody>
      </p:sp>
    </p:spTree>
    <p:extLst>
      <p:ext uri="{BB962C8B-B14F-4D97-AF65-F5344CB8AC3E}">
        <p14:creationId xmlns:p14="http://schemas.microsoft.com/office/powerpoint/2010/main" val="12107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C5C2275-C739-7BD5-79A3-A7308D93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" y="107225"/>
            <a:ext cx="5973588" cy="3987370"/>
          </a:xfrm>
          <a:prstGeom prst="rect">
            <a:avLst/>
          </a:prstGeom>
          <a:ln w="12700">
            <a:noFill/>
          </a:ln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A61E29-976A-3E1E-781E-70904F96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109602"/>
            <a:ext cx="5966465" cy="3982616"/>
          </a:xfrm>
          <a:prstGeom prst="rect">
            <a:avLst/>
          </a:prstGeom>
          <a:ln w="12700">
            <a:noFill/>
          </a:ln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F0BF1-4520-9BD4-AE87-1F7E7F8C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Throw in the IP data into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B82E2-2916-487E-2D0B-85D914CE85BC}"/>
              </a:ext>
            </a:extLst>
          </p:cNvPr>
          <p:cNvSpPr txBox="1"/>
          <p:nvPr/>
        </p:nvSpPr>
        <p:spPr>
          <a:xfrm>
            <a:off x="1050940" y="2840550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all-hornets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649AC-A437-DAC5-23DC-AE652AE6EAB7}"/>
              </a:ext>
            </a:extLst>
          </p:cNvPr>
          <p:cNvSpPr txBox="1"/>
          <p:nvPr/>
        </p:nvSpPr>
        <p:spPr>
          <a:xfrm>
            <a:off x="7037806" y="2844107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all-data </a:t>
            </a:r>
            <a:r>
              <a:rPr lang="en-US" dirty="0">
                <a:solidFill>
                  <a:srgbClr val="FF0000"/>
                </a:solidFill>
              </a:rPr>
              <a:t>[3302 images]</a:t>
            </a:r>
          </a:p>
        </p:txBody>
      </p:sp>
    </p:spTree>
    <p:extLst>
      <p:ext uri="{BB962C8B-B14F-4D97-AF65-F5344CB8AC3E}">
        <p14:creationId xmlns:p14="http://schemas.microsoft.com/office/powerpoint/2010/main" val="383439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4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89" name="Rectangle 288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2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0" name="Picture 1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C36E26-2FAE-0978-75E8-48C1AA2A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3" b="-3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94" name="Content Placeholder 9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3AE700-C25C-0D7D-8FDE-29D72F222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28" b="-3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13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F95873-45C2-F43B-6D42-69584135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Remove the 2022 IPs (mainly blanks/wasps)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E9C6E2-ACB3-7200-DF74-DF524824B2A0}"/>
              </a:ext>
            </a:extLst>
          </p:cNvPr>
          <p:cNvSpPr txBox="1"/>
          <p:nvPr/>
        </p:nvSpPr>
        <p:spPr>
          <a:xfrm>
            <a:off x="1378634" y="2447778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all-but-22ip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1DFEEE-920F-B218-44B4-5D249D2FF77A}"/>
              </a:ext>
            </a:extLst>
          </p:cNvPr>
          <p:cNvSpPr txBox="1"/>
          <p:nvPr/>
        </p:nvSpPr>
        <p:spPr>
          <a:xfrm>
            <a:off x="7989283" y="24421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all-data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E77ADC-CFB4-A94A-847C-3B7541C539D6}"/>
              </a:ext>
            </a:extLst>
          </p:cNvPr>
          <p:cNvSpPr txBox="1"/>
          <p:nvPr/>
        </p:nvSpPr>
        <p:spPr>
          <a:xfrm>
            <a:off x="1378635" y="6077243"/>
            <a:ext cx="10536080" cy="66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seems as though the model improves upon removing 2022 IP data.  However, the right-hand curve is a more realistic performance curve, indicating a better representation has been learnt.”</a:t>
            </a:r>
          </a:p>
        </p:txBody>
      </p:sp>
    </p:spTree>
    <p:extLst>
      <p:ext uri="{BB962C8B-B14F-4D97-AF65-F5344CB8AC3E}">
        <p14:creationId xmlns:p14="http://schemas.microsoft.com/office/powerpoint/2010/main" val="33538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F1D-3518-6037-C08C-0D0F785B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CB242-5F16-071F-5A6D-EDE2F73F75FE}"/>
              </a:ext>
            </a:extLst>
          </p:cNvPr>
          <p:cNvSpPr txBox="1"/>
          <p:nvPr/>
        </p:nvSpPr>
        <p:spPr>
          <a:xfrm>
            <a:off x="5751444" y="2967335"/>
            <a:ext cx="45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 note on bait station design.”</a:t>
            </a:r>
          </a:p>
        </p:txBody>
      </p:sp>
    </p:spTree>
    <p:extLst>
      <p:ext uri="{BB962C8B-B14F-4D97-AF65-F5344CB8AC3E}">
        <p14:creationId xmlns:p14="http://schemas.microsoft.com/office/powerpoint/2010/main" val="403501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33B35F-4CB2-3F25-AE07-89E7FE23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760132"/>
            <a:ext cx="5247213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Example of false positives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0A2F6D72-D2C5-9A76-8446-413DB7D6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" y="850168"/>
            <a:ext cx="5286224" cy="2973501"/>
          </a:xfrm>
          <a:prstGeom prst="rect">
            <a:avLst/>
          </a:prstGeom>
        </p:spPr>
      </p:pic>
      <p:pic>
        <p:nvPicPr>
          <p:cNvPr id="5" name="Content Placeholder 4" descr="A picture containing swimming, ocean floor&#10;&#10;Description automatically generated">
            <a:extLst>
              <a:ext uri="{FF2B5EF4-FFF2-40B4-BE49-F238E27FC236}">
                <a16:creationId xmlns:a16="http://schemas.microsoft.com/office/drawing/2014/main" id="{78C6602B-8F13-6780-3B09-5BD86F96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847739"/>
            <a:ext cx="5300659" cy="2981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59A43D-E5C0-FFF3-A324-4CDC40CA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r>
              <a:rPr lang="en-US" dirty="0"/>
              <a:t>We think the wooden posts are hornets</a:t>
            </a:r>
          </a:p>
          <a:p>
            <a:r>
              <a:rPr lang="en-US" dirty="0"/>
              <a:t>None of the ‘more data’ models mistook this</a:t>
            </a:r>
          </a:p>
          <a:p>
            <a:r>
              <a:rPr lang="en-US" dirty="0"/>
              <a:t>Train models on data from new bait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6282-6CAF-B116-0D87-0D35A181DF5C}"/>
              </a:ext>
            </a:extLst>
          </p:cNvPr>
          <p:cNvSpPr txBox="1"/>
          <p:nvPr/>
        </p:nvSpPr>
        <p:spPr>
          <a:xfrm>
            <a:off x="2548800" y="3853507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Model: 21h00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0C6AF-5245-E9F1-7083-1551C4E92DB4}"/>
              </a:ext>
            </a:extLst>
          </p:cNvPr>
          <p:cNvSpPr txBox="1"/>
          <p:nvPr/>
        </p:nvSpPr>
        <p:spPr>
          <a:xfrm>
            <a:off x="8407033" y="3847606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Model: 21h0</a:t>
            </a:r>
          </a:p>
        </p:txBody>
      </p:sp>
    </p:spTree>
    <p:extLst>
      <p:ext uri="{BB962C8B-B14F-4D97-AF65-F5344CB8AC3E}">
        <p14:creationId xmlns:p14="http://schemas.microsoft.com/office/powerpoint/2010/main" val="22969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067F1D-3518-6037-C08C-0D0F785B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End on some good news</a:t>
            </a:r>
          </a:p>
        </p:txBody>
      </p:sp>
    </p:spTree>
    <p:extLst>
      <p:ext uri="{BB962C8B-B14F-4D97-AF65-F5344CB8AC3E}">
        <p14:creationId xmlns:p14="http://schemas.microsoft.com/office/powerpoint/2010/main" val="296065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3A46882-FF4A-A789-7760-F7BA4D384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" r="2" b="2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5CA86AA-AAD0-2875-FF53-B1FF775C6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" r="2" b="2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DAF97-C0BF-80A8-1E2D-DFEBA819F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11" name="Picture 10" descr="A group of ants on a green surface&#10;&#10;Description automatically generated with low confidence">
            <a:extLst>
              <a:ext uri="{FF2B5EF4-FFF2-40B4-BE49-F238E27FC236}">
                <a16:creationId xmlns:a16="http://schemas.microsoft.com/office/drawing/2014/main" id="{5753C2FB-1D12-A837-0DFE-BF44FA05C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52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DD0A7-403D-502A-3D7D-51F9E794D61E}"/>
              </a:ext>
            </a:extLst>
          </p:cNvPr>
          <p:cNvSpPr txBox="1"/>
          <p:nvPr/>
        </p:nvSpPr>
        <p:spPr>
          <a:xfrm>
            <a:off x="2799256" y="3429000"/>
            <a:ext cx="660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2022 (unseen) hornets with a 2021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428408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196EB69-9CC4-C3F5-E8F2-DC0C302A4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3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106F2-98C6-636E-5D9E-D39B1E408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53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11" name="Picture 10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272AC550-865D-67B4-F006-36C18788C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" r="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33BA7-B7F7-9189-7B9F-BD97F225A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" r="2" b="2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2498CD-B6EC-2649-83D0-CBD9E37442B8}"/>
              </a:ext>
            </a:extLst>
          </p:cNvPr>
          <p:cNvSpPr txBox="1"/>
          <p:nvPr/>
        </p:nvSpPr>
        <p:spPr>
          <a:xfrm>
            <a:off x="4050593" y="2642008"/>
            <a:ext cx="50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insect pollutants from 2021 (unseen) with 2021 hornet only model.</a:t>
            </a:r>
          </a:p>
        </p:txBody>
      </p:sp>
    </p:spTree>
    <p:extLst>
      <p:ext uri="{BB962C8B-B14F-4D97-AF65-F5344CB8AC3E}">
        <p14:creationId xmlns:p14="http://schemas.microsoft.com/office/powerpoint/2010/main" val="24007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C5F3821-9EC0-D6CF-F16B-6E7485303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3019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B51F3-D875-7720-7010-E8D06605A642}"/>
              </a:ext>
            </a:extLst>
          </p:cNvPr>
          <p:cNvSpPr txBox="1">
            <a:spLocks/>
          </p:cNvSpPr>
          <p:nvPr/>
        </p:nvSpPr>
        <p:spPr>
          <a:xfrm>
            <a:off x="5276234" y="1609378"/>
            <a:ext cx="6281873" cy="245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21all: Sets 01-06; all 2021 data </a:t>
            </a:r>
            <a:r>
              <a:rPr lang="en-US" dirty="0">
                <a:solidFill>
                  <a:srgbClr val="FF0000"/>
                </a:solidFill>
              </a:rPr>
              <a:t>[2745 images]</a:t>
            </a:r>
            <a:endParaRPr lang="en-US" dirty="0"/>
          </a:p>
          <a:p>
            <a:r>
              <a:rPr lang="en-US" dirty="0"/>
              <a:t>21h: Sets 01-05; 2021 hornets, inc. the KQ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  <a:p>
            <a:r>
              <a:rPr lang="en-US" dirty="0"/>
              <a:t>21h0: Sets 01-02; original 2021; TOW &amp; PK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  <a:p>
            <a:r>
              <a:rPr lang="en-US" dirty="0"/>
              <a:t>21h00: Set 04; updated 2021 TOW &amp; E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  <a:p>
            <a:r>
              <a:rPr lang="en-US" dirty="0"/>
              <a:t>21ip: Set 06; 2021  insect pollutants </a:t>
            </a:r>
            <a:r>
              <a:rPr lang="en-US" dirty="0">
                <a:solidFill>
                  <a:srgbClr val="FF0000"/>
                </a:solidFill>
              </a:rPr>
              <a:t>[598 images]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8A7CC1-5B4A-0FC2-80F8-1FF442DE2E3C}"/>
              </a:ext>
            </a:extLst>
          </p:cNvPr>
          <p:cNvSpPr txBox="1">
            <a:spLocks/>
          </p:cNvSpPr>
          <p:nvPr/>
        </p:nvSpPr>
        <p:spPr>
          <a:xfrm>
            <a:off x="5276234" y="4436094"/>
            <a:ext cx="6596898" cy="167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all-data: Sets 01-07; all labelled data</a:t>
            </a:r>
            <a:r>
              <a:rPr lang="en-US" dirty="0">
                <a:solidFill>
                  <a:srgbClr val="FF0000"/>
                </a:solidFill>
              </a:rPr>
              <a:t> [3302 images]</a:t>
            </a:r>
          </a:p>
          <a:p>
            <a:r>
              <a:rPr lang="en-US" dirty="0"/>
              <a:t>all-but-22ip: Sets 01-06 + 08 (excl. 2022 IPs) </a:t>
            </a:r>
            <a:r>
              <a:rPr lang="en-US" dirty="0">
                <a:solidFill>
                  <a:srgbClr val="FF0000"/>
                </a:solidFill>
              </a:rPr>
              <a:t>[3178 images]</a:t>
            </a:r>
          </a:p>
          <a:p>
            <a:r>
              <a:rPr lang="en-US" dirty="0"/>
              <a:t>all-hornets: Sets 01-05 + 08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77B-DE7E-AE07-3661-770BA122D5D6}"/>
              </a:ext>
            </a:extLst>
          </p:cNvPr>
          <p:cNvSpPr txBox="1"/>
          <p:nvPr/>
        </p:nvSpPr>
        <p:spPr>
          <a:xfrm>
            <a:off x="5145258" y="1086158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3EED3-666C-7E8F-9316-8D017F6E0CAF}"/>
              </a:ext>
            </a:extLst>
          </p:cNvPr>
          <p:cNvSpPr txBox="1"/>
          <p:nvPr/>
        </p:nvSpPr>
        <p:spPr>
          <a:xfrm>
            <a:off x="5145257" y="391287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Data</a:t>
            </a:r>
          </a:p>
        </p:txBody>
      </p:sp>
    </p:spTree>
    <p:extLst>
      <p:ext uri="{BB962C8B-B14F-4D97-AF65-F5344CB8AC3E}">
        <p14:creationId xmlns:p14="http://schemas.microsoft.com/office/powerpoint/2010/main" val="34141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7C0CF6-CFE1-691C-773C-1AB208E5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6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9ABC-CE62-1EFB-EBBC-F5DBFD56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368" y="113107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22all: Set 07 (= 08 + 09); all 2022 data </a:t>
            </a:r>
            <a:r>
              <a:rPr lang="en-US" dirty="0">
                <a:solidFill>
                  <a:srgbClr val="FF0000"/>
                </a:solidFill>
              </a:rPr>
              <a:t>[557 images]</a:t>
            </a:r>
          </a:p>
          <a:p>
            <a:r>
              <a:rPr lang="en-US" dirty="0"/>
              <a:t>22h: Set 08; all 2022 hornets </a:t>
            </a:r>
            <a:r>
              <a:rPr lang="en-US" dirty="0">
                <a:solidFill>
                  <a:srgbClr val="FF0000"/>
                </a:solidFill>
              </a:rPr>
              <a:t>[433 images]</a:t>
            </a:r>
          </a:p>
          <a:p>
            <a:r>
              <a:rPr lang="en-US" dirty="0"/>
              <a:t>(22ip: Set 09; all 2022 insect pollutants </a:t>
            </a:r>
            <a:r>
              <a:rPr lang="en-US" dirty="0">
                <a:solidFill>
                  <a:srgbClr val="FF0000"/>
                </a:solidFill>
              </a:rPr>
              <a:t>[124 images]</a:t>
            </a:r>
            <a:r>
              <a:rPr lang="en-US" dirty="0"/>
              <a:t>)</a:t>
            </a:r>
          </a:p>
          <a:p>
            <a:r>
              <a:rPr lang="en-US" dirty="0"/>
              <a:t>all-</a:t>
            </a:r>
            <a:r>
              <a:rPr lang="en-US" dirty="0" err="1"/>
              <a:t>ip</a:t>
            </a:r>
            <a:r>
              <a:rPr lang="en-US" dirty="0"/>
              <a:t>: Sets 06 + 09; 2021 &amp; 2022 Ips </a:t>
            </a:r>
            <a:r>
              <a:rPr lang="en-US" dirty="0">
                <a:solidFill>
                  <a:srgbClr val="FF0000"/>
                </a:solidFill>
              </a:rPr>
              <a:t>[722 images]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0725B-5A3D-D792-FDE0-93391D4008D0}"/>
              </a:ext>
            </a:extLst>
          </p:cNvPr>
          <p:cNvSpPr txBox="1"/>
          <p:nvPr/>
        </p:nvSpPr>
        <p:spPr>
          <a:xfrm>
            <a:off x="5539153" y="234992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Data</a:t>
            </a:r>
          </a:p>
        </p:txBody>
      </p:sp>
    </p:spTree>
    <p:extLst>
      <p:ext uri="{BB962C8B-B14F-4D97-AF65-F5344CB8AC3E}">
        <p14:creationId xmlns:p14="http://schemas.microsoft.com/office/powerpoint/2010/main" val="321828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1ED8-74FA-6872-3660-8B3BA5D8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2BB0B979-A4BB-7E8E-6050-6BBC24BA9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843" y="1879980"/>
            <a:ext cx="6741575" cy="44943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CDC6A-72E3-6655-C817-CCF26F1D4C9B}"/>
              </a:ext>
            </a:extLst>
          </p:cNvPr>
          <p:cNvSpPr txBox="1"/>
          <p:nvPr/>
        </p:nvSpPr>
        <p:spPr>
          <a:xfrm>
            <a:off x="5054482" y="748470"/>
            <a:ext cx="637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“Models trained on 2021 data were strongly validated on 2022 testing data.”</a:t>
            </a:r>
          </a:p>
        </p:txBody>
      </p:sp>
    </p:spTree>
    <p:extLst>
      <p:ext uri="{BB962C8B-B14F-4D97-AF65-F5344CB8AC3E}">
        <p14:creationId xmlns:p14="http://schemas.microsoft.com/office/powerpoint/2010/main" val="14703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7F1ED8-74FA-6872-3660-8B3BA5D8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563895"/>
            <a:ext cx="5109005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Headlines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FC2942-D177-BDB7-2292-CE48FC8E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" r="6885" b="-3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2BB0B979-A4BB-7E8E-6050-6BBC24BA9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08" b="-1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CDC6A-72E3-6655-C817-CCF26F1D4C9B}"/>
              </a:ext>
            </a:extLst>
          </p:cNvPr>
          <p:cNvSpPr txBox="1"/>
          <p:nvPr/>
        </p:nvSpPr>
        <p:spPr>
          <a:xfrm>
            <a:off x="6191776" y="4571423"/>
            <a:ext cx="5208544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/>
              <a:t>“Compare 2021 model performance on 2022 data vs. similar but unseen 2021 data.”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39B8-E62A-9235-90F6-238732FDFB4F}"/>
              </a:ext>
            </a:extLst>
          </p:cNvPr>
          <p:cNvSpPr txBox="1"/>
          <p:nvPr/>
        </p:nvSpPr>
        <p:spPr>
          <a:xfrm>
            <a:off x="917617" y="2044216"/>
            <a:ext cx="300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(unseen) 2021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2F6C-C808-52A9-3D3D-A569697BE2BC}"/>
              </a:ext>
            </a:extLst>
          </p:cNvPr>
          <p:cNvSpPr txBox="1"/>
          <p:nvPr/>
        </p:nvSpPr>
        <p:spPr>
          <a:xfrm>
            <a:off x="7105350" y="2045804"/>
            <a:ext cx="296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Newly collected 2022 data</a:t>
            </a:r>
          </a:p>
        </p:txBody>
      </p:sp>
    </p:spTree>
    <p:extLst>
      <p:ext uri="{BB962C8B-B14F-4D97-AF65-F5344CB8AC3E}">
        <p14:creationId xmlns:p14="http://schemas.microsoft.com/office/powerpoint/2010/main" val="385145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with more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B51F3-D875-7720-7010-E8D06605A642}"/>
              </a:ext>
            </a:extLst>
          </p:cNvPr>
          <p:cNvSpPr txBox="1">
            <a:spLocks/>
          </p:cNvSpPr>
          <p:nvPr/>
        </p:nvSpPr>
        <p:spPr>
          <a:xfrm>
            <a:off x="5276234" y="1609378"/>
            <a:ext cx="6281873" cy="245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21h: Sets 01-05; 2021 hornets, inc. the KQ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  <a:p>
            <a:r>
              <a:rPr lang="en-US" dirty="0"/>
              <a:t>21h0: Sets 01-02; original 2021; TOW &amp; PK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  <a:p>
            <a:r>
              <a:rPr lang="en-US" dirty="0"/>
              <a:t>21h00: Set 04; updated 2021 TOW &amp; E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77B-DE7E-AE07-3661-770BA122D5D6}"/>
              </a:ext>
            </a:extLst>
          </p:cNvPr>
          <p:cNvSpPr txBox="1"/>
          <p:nvPr/>
        </p:nvSpPr>
        <p:spPr>
          <a:xfrm>
            <a:off x="5145258" y="1086158"/>
            <a:ext cx="591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Hornet-only trained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51853-623F-6EC3-1DD9-0A42BF6AD357}"/>
              </a:ext>
            </a:extLst>
          </p:cNvPr>
          <p:cNvSpPr txBox="1"/>
          <p:nvPr/>
        </p:nvSpPr>
        <p:spPr>
          <a:xfrm>
            <a:off x="5142081" y="4065821"/>
            <a:ext cx="633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“Success on 2022 data increases from 21h00-&gt;21h0-&gt;21h.”</a:t>
            </a:r>
          </a:p>
        </p:txBody>
      </p:sp>
    </p:spTree>
    <p:extLst>
      <p:ext uri="{BB962C8B-B14F-4D97-AF65-F5344CB8AC3E}">
        <p14:creationId xmlns:p14="http://schemas.microsoft.com/office/powerpoint/2010/main" val="25826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1CF009B-8EFF-3600-099D-2E32D57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" y="789098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4E99520-BE3B-2EDA-804E-A0156399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02" y="780660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F3BA81A-5551-7C03-242C-229110025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398" y="789098"/>
            <a:ext cx="3950208" cy="2636764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473331-E811-02AD-9613-C465FF26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2021 Hornets-only on 2022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1BFB5-C5C0-9B16-CC76-05589E622B8B}"/>
              </a:ext>
            </a:extLst>
          </p:cNvPr>
          <p:cNvSpPr txBox="1"/>
          <p:nvPr/>
        </p:nvSpPr>
        <p:spPr>
          <a:xfrm>
            <a:off x="476641" y="343256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21h00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31C08-2C00-4661-2B78-2A0AF14D574C}"/>
              </a:ext>
            </a:extLst>
          </p:cNvPr>
          <p:cNvSpPr txBox="1"/>
          <p:nvPr/>
        </p:nvSpPr>
        <p:spPr>
          <a:xfrm>
            <a:off x="4546238" y="3462594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CD818-DC8B-7B17-5062-6A604F279702}"/>
              </a:ext>
            </a:extLst>
          </p:cNvPr>
          <p:cNvSpPr txBox="1"/>
          <p:nvPr/>
        </p:nvSpPr>
        <p:spPr>
          <a:xfrm>
            <a:off x="8635107" y="3432567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</p:txBody>
      </p:sp>
    </p:spTree>
    <p:extLst>
      <p:ext uri="{BB962C8B-B14F-4D97-AF65-F5344CB8AC3E}">
        <p14:creationId xmlns:p14="http://schemas.microsoft.com/office/powerpoint/2010/main" val="38854172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231</TotalTime>
  <Words>564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 Light</vt:lpstr>
      <vt:lpstr>Rockwell</vt:lpstr>
      <vt:lpstr>Wingdings</vt:lpstr>
      <vt:lpstr>Atlas</vt:lpstr>
      <vt:lpstr>VespAI</vt:lpstr>
      <vt:lpstr>Contents</vt:lpstr>
      <vt:lpstr>Models Tested</vt:lpstr>
      <vt:lpstr>PowerPoint Presentation</vt:lpstr>
      <vt:lpstr>Datasets</vt:lpstr>
      <vt:lpstr>Headlines</vt:lpstr>
      <vt:lpstr>Headlines</vt:lpstr>
      <vt:lpstr>Improvement with more data</vt:lpstr>
      <vt:lpstr>2021 Hornets-only on 2022 data</vt:lpstr>
      <vt:lpstr>Inclusion of IPs in training data</vt:lpstr>
      <vt:lpstr>Insect Pollutants</vt:lpstr>
      <vt:lpstr>2021 Hornets-only on IP data</vt:lpstr>
      <vt:lpstr>Throw in the IP data into training</vt:lpstr>
      <vt:lpstr>Remove the 2022 IPs (mainly blanks/wasps)</vt:lpstr>
      <vt:lpstr>Gotchas</vt:lpstr>
      <vt:lpstr>Example of false positives</vt:lpstr>
      <vt:lpstr>End on some good news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VespAI</dc:title>
  <dc:creator>Corbett, Andrew</dc:creator>
  <cp:lastModifiedBy>Corbett, Andrew</cp:lastModifiedBy>
  <cp:revision>2</cp:revision>
  <dcterms:created xsi:type="dcterms:W3CDTF">2022-09-12T11:46:23Z</dcterms:created>
  <dcterms:modified xsi:type="dcterms:W3CDTF">2022-09-13T14:33:56Z</dcterms:modified>
</cp:coreProperties>
</file>