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69" r:id="rId5"/>
    <p:sldId id="259" r:id="rId6"/>
    <p:sldId id="260" r:id="rId7"/>
    <p:sldId id="266" r:id="rId8"/>
    <p:sldId id="274" r:id="rId9"/>
    <p:sldId id="268" r:id="rId10"/>
    <p:sldId id="262" r:id="rId11"/>
    <p:sldId id="270" r:id="rId12"/>
    <p:sldId id="271" r:id="rId13"/>
    <p:sldId id="273" r:id="rId14"/>
    <p:sldId id="27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autoAdjust="0"/>
    <p:restoredTop sz="94651" autoAdjust="0"/>
  </p:normalViewPr>
  <p:slideViewPr>
    <p:cSldViewPr snapToGrid="0">
      <p:cViewPr varScale="1">
        <p:scale>
          <a:sx n="112" d="100"/>
          <a:sy n="112" d="100"/>
        </p:scale>
        <p:origin x="510" y="96"/>
      </p:cViewPr>
      <p:guideLst/>
    </p:cSldViewPr>
  </p:slideViewPr>
  <p:outlineViewPr>
    <p:cViewPr>
      <p:scale>
        <a:sx n="33" d="100"/>
        <a:sy n="33" d="100"/>
      </p:scale>
      <p:origin x="0" y="-16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1FF978E-F1C1-43AE-94A9-8AA04EFB9A10}" type="datetimeFigureOut">
              <a:rPr lang="ru-RU" smtClean="0"/>
              <a:t>27.06.2024</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3A04E74-7558-4D34-9E98-3ADC0B2F7113}"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32534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1FF978E-F1C1-43AE-94A9-8AA04EFB9A10}"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A04E74-7558-4D34-9E98-3ADC0B2F7113}" type="slidenum">
              <a:rPr lang="ru-RU" smtClean="0"/>
              <a:t>‹#›</a:t>
            </a:fld>
            <a:endParaRPr lang="ru-RU"/>
          </a:p>
        </p:txBody>
      </p:sp>
    </p:spTree>
    <p:extLst>
      <p:ext uri="{BB962C8B-B14F-4D97-AF65-F5344CB8AC3E}">
        <p14:creationId xmlns:p14="http://schemas.microsoft.com/office/powerpoint/2010/main" val="396865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1FF978E-F1C1-43AE-94A9-8AA04EFB9A10}"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A04E74-7558-4D34-9E98-3ADC0B2F7113}" type="slidenum">
              <a:rPr lang="ru-RU" smtClean="0"/>
              <a:t>‹#›</a:t>
            </a:fld>
            <a:endParaRPr lang="ru-RU"/>
          </a:p>
        </p:txBody>
      </p:sp>
    </p:spTree>
    <p:extLst>
      <p:ext uri="{BB962C8B-B14F-4D97-AF65-F5344CB8AC3E}">
        <p14:creationId xmlns:p14="http://schemas.microsoft.com/office/powerpoint/2010/main" val="424149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1FF978E-F1C1-43AE-94A9-8AA04EFB9A10}"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A04E74-7558-4D34-9E98-3ADC0B2F7113}" type="slidenum">
              <a:rPr lang="ru-RU" smtClean="0"/>
              <a:t>‹#›</a:t>
            </a:fld>
            <a:endParaRPr lang="ru-RU"/>
          </a:p>
        </p:txBody>
      </p:sp>
    </p:spTree>
    <p:extLst>
      <p:ext uri="{BB962C8B-B14F-4D97-AF65-F5344CB8AC3E}">
        <p14:creationId xmlns:p14="http://schemas.microsoft.com/office/powerpoint/2010/main" val="131112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1FF978E-F1C1-43AE-94A9-8AA04EFB9A10}"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3A04E74-7558-4D34-9E98-3ADC0B2F7113}"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709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1FF978E-F1C1-43AE-94A9-8AA04EFB9A10}" type="datetimeFigureOut">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A04E74-7558-4D34-9E98-3ADC0B2F7113}" type="slidenum">
              <a:rPr lang="ru-RU" smtClean="0"/>
              <a:t>‹#›</a:t>
            </a:fld>
            <a:endParaRPr lang="ru-RU"/>
          </a:p>
        </p:txBody>
      </p:sp>
    </p:spTree>
    <p:extLst>
      <p:ext uri="{BB962C8B-B14F-4D97-AF65-F5344CB8AC3E}">
        <p14:creationId xmlns:p14="http://schemas.microsoft.com/office/powerpoint/2010/main" val="203608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1FF978E-F1C1-43AE-94A9-8AA04EFB9A10}" type="datetimeFigureOut">
              <a:rPr lang="ru-RU" smtClean="0"/>
              <a:t>27.06.2024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3A04E74-7558-4D34-9E98-3ADC0B2F7113}" type="slidenum">
              <a:rPr lang="ru-RU" smtClean="0"/>
              <a:t>‹#›</a:t>
            </a:fld>
            <a:endParaRPr lang="ru-RU"/>
          </a:p>
        </p:txBody>
      </p:sp>
    </p:spTree>
    <p:extLst>
      <p:ext uri="{BB962C8B-B14F-4D97-AF65-F5344CB8AC3E}">
        <p14:creationId xmlns:p14="http://schemas.microsoft.com/office/powerpoint/2010/main" val="113347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1FF978E-F1C1-43AE-94A9-8AA04EFB9A10}" type="datetimeFigureOut">
              <a:rPr lang="ru-RU" smtClean="0"/>
              <a:t>27.06.2024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3A04E74-7558-4D34-9E98-3ADC0B2F7113}" type="slidenum">
              <a:rPr lang="ru-RU" smtClean="0"/>
              <a:t>‹#›</a:t>
            </a:fld>
            <a:endParaRPr lang="ru-RU"/>
          </a:p>
        </p:txBody>
      </p:sp>
    </p:spTree>
    <p:extLst>
      <p:ext uri="{BB962C8B-B14F-4D97-AF65-F5344CB8AC3E}">
        <p14:creationId xmlns:p14="http://schemas.microsoft.com/office/powerpoint/2010/main" val="47148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F978E-F1C1-43AE-94A9-8AA04EFB9A10}" type="datetimeFigureOut">
              <a:rPr lang="ru-RU" smtClean="0"/>
              <a:t>27.06.2024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3A04E74-7558-4D34-9E98-3ADC0B2F7113}" type="slidenum">
              <a:rPr lang="ru-RU" smtClean="0"/>
              <a:t>‹#›</a:t>
            </a:fld>
            <a:endParaRPr lang="ru-RU"/>
          </a:p>
        </p:txBody>
      </p:sp>
    </p:spTree>
    <p:extLst>
      <p:ext uri="{BB962C8B-B14F-4D97-AF65-F5344CB8AC3E}">
        <p14:creationId xmlns:p14="http://schemas.microsoft.com/office/powerpoint/2010/main" val="265298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1FF978E-F1C1-43AE-94A9-8AA04EFB9A10}" type="datetimeFigureOut">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A04E74-7558-4D34-9E98-3ADC0B2F7113}" type="slidenum">
              <a:rPr lang="ru-RU" smtClean="0"/>
              <a:t>‹#›</a:t>
            </a:fld>
            <a:endParaRPr lang="ru-RU"/>
          </a:p>
        </p:txBody>
      </p:sp>
    </p:spTree>
    <p:extLst>
      <p:ext uri="{BB962C8B-B14F-4D97-AF65-F5344CB8AC3E}">
        <p14:creationId xmlns:p14="http://schemas.microsoft.com/office/powerpoint/2010/main" val="101397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1FF978E-F1C1-43AE-94A9-8AA04EFB9A10}" type="datetimeFigureOut">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3A04E74-7558-4D34-9E98-3ADC0B2F7113}" type="slidenum">
              <a:rPr lang="ru-RU" smtClean="0"/>
              <a:t>‹#›</a:t>
            </a:fld>
            <a:endParaRPr lang="ru-RU"/>
          </a:p>
        </p:txBody>
      </p:sp>
    </p:spTree>
    <p:extLst>
      <p:ext uri="{BB962C8B-B14F-4D97-AF65-F5344CB8AC3E}">
        <p14:creationId xmlns:p14="http://schemas.microsoft.com/office/powerpoint/2010/main" val="1614032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1FF978E-F1C1-43AE-94A9-8AA04EFB9A10}" type="datetimeFigureOut">
              <a:rPr lang="ru-RU" smtClean="0"/>
              <a:t>27.06.2024</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3A04E74-7558-4D34-9E98-3ADC0B2F7113}" type="slidenum">
              <a:rPr lang="ru-RU" smtClean="0"/>
              <a:t>‹#›</a:t>
            </a:fld>
            <a:endParaRPr lang="ru-RU"/>
          </a:p>
        </p:txBody>
      </p:sp>
    </p:spTree>
    <p:extLst>
      <p:ext uri="{BB962C8B-B14F-4D97-AF65-F5344CB8AC3E}">
        <p14:creationId xmlns:p14="http://schemas.microsoft.com/office/powerpoint/2010/main" val="310759476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404872" y="0"/>
            <a:ext cx="7266667" cy="2039815"/>
          </a:xfrm>
        </p:spPr>
        <p:txBody>
          <a:bodyPr>
            <a:normAutofit fontScale="90000"/>
          </a:bodyPr>
          <a:lstStyle/>
          <a:p>
            <a:pPr algn="ctr"/>
            <a:r>
              <a:rPr lang="ru-RU" sz="2400" dirty="0">
                <a:latin typeface="Times New Roman" panose="02020603050405020304" pitchFamily="18" charset="0"/>
                <a:ea typeface="Calibri" panose="020F0502020204030204" pitchFamily="34" charset="0"/>
              </a:rPr>
              <a:t>МИНОБРНАУКИ РОССИИ</a:t>
            </a:r>
            <a:br>
              <a:rPr lang="ru-RU" sz="2400" dirty="0">
                <a:latin typeface="Times New Roman" panose="02020603050405020304" pitchFamily="18" charset="0"/>
                <a:ea typeface="Calibri" panose="020F0502020204030204" pitchFamily="34" charset="0"/>
              </a:rPr>
            </a:br>
            <a:r>
              <a:rPr lang="ru-RU" sz="2400" dirty="0">
                <a:latin typeface="Times New Roman" panose="02020603050405020304" pitchFamily="18" charset="0"/>
                <a:ea typeface="Calibri" panose="020F0502020204030204" pitchFamily="34" charset="0"/>
              </a:rPr>
              <a:t>ФЕДЕРАЛЬНОЕ ГОСУДАРСТВЕННОЕ АВТОНОМНОЕ</a:t>
            </a:r>
            <a:br>
              <a:rPr lang="ru-RU" sz="2400" dirty="0">
                <a:latin typeface="Times New Roman" panose="02020603050405020304" pitchFamily="18" charset="0"/>
                <a:ea typeface="Calibri" panose="020F0502020204030204" pitchFamily="34" charset="0"/>
              </a:rPr>
            </a:br>
            <a:r>
              <a:rPr lang="ru-RU" sz="2400" dirty="0">
                <a:latin typeface="Times New Roman" panose="02020603050405020304" pitchFamily="18" charset="0"/>
                <a:ea typeface="Calibri" panose="020F0502020204030204" pitchFamily="34" charset="0"/>
              </a:rPr>
              <a:t>ОБРАЗОВАТЕЛЬНОЕ УЧРЕЖДЕНИЕ </a:t>
            </a:r>
            <a:br>
              <a:rPr lang="ru-RU" sz="2400" dirty="0">
                <a:latin typeface="Times New Roman" panose="02020603050405020304" pitchFamily="18" charset="0"/>
                <a:ea typeface="Calibri" panose="020F0502020204030204" pitchFamily="34" charset="0"/>
              </a:rPr>
            </a:br>
            <a:r>
              <a:rPr lang="ru-RU" sz="2400" dirty="0">
                <a:latin typeface="Times New Roman" panose="02020603050405020304" pitchFamily="18" charset="0"/>
                <a:ea typeface="Calibri" panose="020F0502020204030204" pitchFamily="34" charset="0"/>
              </a:rPr>
              <a:t>ВЫСШЕГО ОБРАЗОВАНИЯ</a:t>
            </a:r>
            <a:br>
              <a:rPr lang="ru-RU" sz="2400" dirty="0">
                <a:latin typeface="Times New Roman" panose="02020603050405020304" pitchFamily="18" charset="0"/>
                <a:ea typeface="Calibri" panose="020F0502020204030204" pitchFamily="34" charset="0"/>
              </a:rPr>
            </a:br>
            <a:r>
              <a:rPr lang="ru-RU" sz="2400" dirty="0">
                <a:latin typeface="Times New Roman" panose="02020603050405020304" pitchFamily="18" charset="0"/>
                <a:ea typeface="Calibri" panose="020F0502020204030204" pitchFamily="34" charset="0"/>
              </a:rPr>
              <a:t>«ЮЖНЫЙ ФЕДЕРАЛЬНЫЙ УНИВЕРСИТЕТ»</a:t>
            </a:r>
            <a:br>
              <a:rPr lang="ru-RU" sz="2400" dirty="0">
                <a:latin typeface="Times New Roman" panose="02020603050405020304" pitchFamily="18" charset="0"/>
                <a:ea typeface="Calibri" panose="020F0502020204030204" pitchFamily="34" charset="0"/>
              </a:rPr>
            </a:br>
            <a:r>
              <a:rPr lang="ru-RU" sz="2400" dirty="0">
                <a:latin typeface="Times New Roman" panose="02020603050405020304" pitchFamily="18" charset="0"/>
                <a:ea typeface="Calibri" panose="020F0502020204030204" pitchFamily="34" charset="0"/>
              </a:rPr>
              <a:t>Институт высоких технологий и </a:t>
            </a:r>
            <a:r>
              <a:rPr lang="ru-RU" sz="2400" dirty="0" err="1">
                <a:latin typeface="Times New Roman" panose="02020603050405020304" pitchFamily="18" charset="0"/>
                <a:ea typeface="Calibri" panose="020F0502020204030204" pitchFamily="34" charset="0"/>
              </a:rPr>
              <a:t>пьезотехники</a:t>
            </a:r>
            <a:endParaRPr lang="ru-RU" sz="2400" dirty="0"/>
          </a:p>
        </p:txBody>
      </p:sp>
      <p:sp>
        <p:nvSpPr>
          <p:cNvPr id="3" name="Подзаголовок 2"/>
          <p:cNvSpPr>
            <a:spLocks noGrp="1"/>
          </p:cNvSpPr>
          <p:nvPr>
            <p:ph type="subTitle" idx="1"/>
          </p:nvPr>
        </p:nvSpPr>
        <p:spPr>
          <a:xfrm>
            <a:off x="1329045" y="3411416"/>
            <a:ext cx="9418320" cy="1691640"/>
          </a:xfrm>
        </p:spPr>
        <p:txBody>
          <a:bodyPr/>
          <a:lstStyle/>
          <a:p>
            <a:pPr algn="ctr"/>
            <a:r>
              <a:rPr lang="ru-RU" dirty="0"/>
              <a:t>Проект по теме: «Предобработка и анализ данных систем противопожарной безопасности»</a:t>
            </a:r>
          </a:p>
        </p:txBody>
      </p:sp>
      <p:pic>
        <p:nvPicPr>
          <p:cNvPr id="4" name="Рисунок 3" descr="Описание: https://pp.vk.me/c623122/v623122412/1acb7/yTJRs3eyFiE.jpg"/>
          <p:cNvPicPr/>
          <p:nvPr/>
        </p:nvPicPr>
        <p:blipFill>
          <a:blip r:embed="rId2">
            <a:extLst>
              <a:ext uri="{28A0092B-C50C-407E-A947-70E740481C1C}">
                <a14:useLocalDpi xmlns:a14="http://schemas.microsoft.com/office/drawing/2010/main" val="0"/>
              </a:ext>
            </a:extLst>
          </a:blip>
          <a:srcRect r="71724" b="67007"/>
          <a:stretch>
            <a:fillRect/>
          </a:stretch>
        </p:blipFill>
        <p:spPr bwMode="auto">
          <a:xfrm>
            <a:off x="0" y="-57349"/>
            <a:ext cx="2286000" cy="2273011"/>
          </a:xfrm>
          <a:prstGeom prst="rect">
            <a:avLst/>
          </a:prstGeom>
          <a:noFill/>
        </p:spPr>
      </p:pic>
      <p:pic>
        <p:nvPicPr>
          <p:cNvPr id="5" name="Picture 2" descr="https://sfedu.ru/index2015/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4890" y="0"/>
            <a:ext cx="2690394" cy="2496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29045" y="4918280"/>
            <a:ext cx="2768707" cy="923330"/>
          </a:xfrm>
          <a:prstGeom prst="rect">
            <a:avLst/>
          </a:prstGeom>
          <a:noFill/>
        </p:spPr>
        <p:txBody>
          <a:bodyPr wrap="none" rtlCol="0">
            <a:spAutoFit/>
          </a:bodyPr>
          <a:lstStyle/>
          <a:p>
            <a:r>
              <a:rPr lang="ru-RU" dirty="0"/>
              <a:t>Подготовили студенты</a:t>
            </a:r>
            <a:r>
              <a:rPr lang="en-US" dirty="0"/>
              <a:t>:</a:t>
            </a:r>
            <a:endParaRPr lang="ru-RU" dirty="0"/>
          </a:p>
          <a:p>
            <a:r>
              <a:rPr lang="ru-RU" dirty="0"/>
              <a:t>Логинов Андрей</a:t>
            </a:r>
            <a:br>
              <a:rPr lang="ru-RU" dirty="0"/>
            </a:br>
            <a:r>
              <a:rPr lang="ru-RU" dirty="0"/>
              <a:t>Юрченко Евгений</a:t>
            </a:r>
          </a:p>
        </p:txBody>
      </p:sp>
      <p:sp>
        <p:nvSpPr>
          <p:cNvPr id="7" name="TextBox 6"/>
          <p:cNvSpPr txBox="1"/>
          <p:nvPr/>
        </p:nvSpPr>
        <p:spPr>
          <a:xfrm>
            <a:off x="5572372" y="6298810"/>
            <a:ext cx="931665" cy="369332"/>
          </a:xfrm>
          <a:prstGeom prst="rect">
            <a:avLst/>
          </a:prstGeom>
          <a:noFill/>
        </p:spPr>
        <p:txBody>
          <a:bodyPr wrap="none" rtlCol="0">
            <a:spAutoFit/>
          </a:bodyPr>
          <a:lstStyle/>
          <a:p>
            <a:r>
              <a:rPr lang="ru-RU" dirty="0"/>
              <a:t>2024 г.</a:t>
            </a:r>
          </a:p>
        </p:txBody>
      </p:sp>
    </p:spTree>
    <p:extLst>
      <p:ext uri="{BB962C8B-B14F-4D97-AF65-F5344CB8AC3E}">
        <p14:creationId xmlns:p14="http://schemas.microsoft.com/office/powerpoint/2010/main" val="173331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0737" y="83322"/>
            <a:ext cx="10977450" cy="650444"/>
          </a:xfrm>
        </p:spPr>
        <p:txBody>
          <a:bodyPr>
            <a:normAutofit/>
          </a:bodyPr>
          <a:lstStyle/>
          <a:p>
            <a:r>
              <a:rPr lang="ru-RU" sz="3200" dirty="0"/>
              <a:t>Предобработка перед обучением и методы обучения</a:t>
            </a:r>
          </a:p>
        </p:txBody>
      </p:sp>
      <p:sp>
        <p:nvSpPr>
          <p:cNvPr id="3" name="Объект 2"/>
          <p:cNvSpPr>
            <a:spLocks noGrp="1"/>
          </p:cNvSpPr>
          <p:nvPr>
            <p:ph idx="1"/>
          </p:nvPr>
        </p:nvSpPr>
        <p:spPr>
          <a:xfrm>
            <a:off x="362855" y="3020291"/>
            <a:ext cx="7755650" cy="3574278"/>
          </a:xfrm>
        </p:spPr>
        <p:txBody>
          <a:bodyPr/>
          <a:lstStyle/>
          <a:p>
            <a:pPr marL="0" indent="0">
              <a:buNone/>
            </a:pPr>
            <a:r>
              <a:rPr lang="ru-RU" b="1" dirty="0"/>
              <a:t>Мы использовали следующие методы машинного обучения:</a:t>
            </a:r>
          </a:p>
          <a:p>
            <a:r>
              <a:rPr lang="ru-RU" dirty="0"/>
              <a:t>Логистическая регрессия</a:t>
            </a:r>
          </a:p>
          <a:p>
            <a:r>
              <a:rPr lang="ru-RU" dirty="0"/>
              <a:t>Метод опорных векторов</a:t>
            </a:r>
          </a:p>
          <a:p>
            <a:r>
              <a:rPr lang="ru-RU" dirty="0"/>
              <a:t>Метод случайного леса</a:t>
            </a:r>
          </a:p>
          <a:p>
            <a:r>
              <a:rPr lang="ru-RU" dirty="0"/>
              <a:t>Дерево принятий решений</a:t>
            </a:r>
          </a:p>
          <a:p>
            <a:endParaRPr lang="ru-RU" dirty="0"/>
          </a:p>
        </p:txBody>
      </p:sp>
      <p:pic>
        <p:nvPicPr>
          <p:cNvPr id="7170" name="Picture 2" descr="Methods and methodology | Dr Deborah Gabri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047" y="3806505"/>
            <a:ext cx="6101543" cy="2542309"/>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E8D40AE8-4895-4546-E159-7D2289583C69}"/>
              </a:ext>
            </a:extLst>
          </p:cNvPr>
          <p:cNvPicPr>
            <a:picLocks noChangeAspect="1"/>
          </p:cNvPicPr>
          <p:nvPr/>
        </p:nvPicPr>
        <p:blipFill>
          <a:blip r:embed="rId3"/>
          <a:stretch>
            <a:fillRect/>
          </a:stretch>
        </p:blipFill>
        <p:spPr>
          <a:xfrm>
            <a:off x="362855" y="1246847"/>
            <a:ext cx="8335538" cy="1371791"/>
          </a:xfrm>
          <a:prstGeom prst="rect">
            <a:avLst/>
          </a:prstGeom>
        </p:spPr>
      </p:pic>
      <p:sp>
        <p:nvSpPr>
          <p:cNvPr id="6" name="TextBox 5">
            <a:extLst>
              <a:ext uri="{FF2B5EF4-FFF2-40B4-BE49-F238E27FC236}">
                <a16:creationId xmlns:a16="http://schemas.microsoft.com/office/drawing/2014/main" id="{10B45465-C99C-2E70-9000-F860EA6298A5}"/>
              </a:ext>
            </a:extLst>
          </p:cNvPr>
          <p:cNvSpPr txBox="1"/>
          <p:nvPr/>
        </p:nvSpPr>
        <p:spPr>
          <a:xfrm>
            <a:off x="362855" y="877515"/>
            <a:ext cx="8295541" cy="369332"/>
          </a:xfrm>
          <a:prstGeom prst="rect">
            <a:avLst/>
          </a:prstGeom>
          <a:noFill/>
        </p:spPr>
        <p:txBody>
          <a:bodyPr wrap="none" rtlCol="0">
            <a:spAutoFit/>
          </a:bodyPr>
          <a:lstStyle/>
          <a:p>
            <a:r>
              <a:rPr lang="ru-RU" sz="1800" dirty="0">
                <a:effectLst/>
                <a:latin typeface="Times New Roman" panose="02020603050405020304" pitchFamily="18" charset="0"/>
                <a:ea typeface="Aptos" panose="020B0004020202020204" pitchFamily="34" charset="0"/>
              </a:rPr>
              <a:t>Объединение нескольких столбцов в векторный столбец и стандартизация данных</a:t>
            </a:r>
            <a:r>
              <a:rPr lang="en-US" sz="1800" dirty="0">
                <a:effectLst/>
                <a:latin typeface="Times New Roman" panose="02020603050405020304" pitchFamily="18" charset="0"/>
                <a:ea typeface="Aptos" panose="020B0004020202020204" pitchFamily="34" charset="0"/>
              </a:rPr>
              <a:t>:</a:t>
            </a:r>
            <a:endParaRPr lang="ru-RU" dirty="0"/>
          </a:p>
        </p:txBody>
      </p:sp>
    </p:spTree>
    <p:extLst>
      <p:ext uri="{BB962C8B-B14F-4D97-AF65-F5344CB8AC3E}">
        <p14:creationId xmlns:p14="http://schemas.microsoft.com/office/powerpoint/2010/main" val="293284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74350B-CEBD-5B02-6FB6-22DAEEE9C340}"/>
              </a:ext>
            </a:extLst>
          </p:cNvPr>
          <p:cNvSpPr>
            <a:spLocks noGrp="1"/>
          </p:cNvSpPr>
          <p:nvPr>
            <p:ph type="title"/>
          </p:nvPr>
        </p:nvSpPr>
        <p:spPr>
          <a:xfrm>
            <a:off x="462498" y="196552"/>
            <a:ext cx="9394734" cy="657281"/>
          </a:xfrm>
        </p:spPr>
        <p:txBody>
          <a:bodyPr>
            <a:normAutofit fontScale="90000"/>
          </a:bodyPr>
          <a:lstStyle/>
          <a:p>
            <a:r>
              <a:rPr lang="ru-RU" dirty="0"/>
              <a:t>Логистическая регрессия </a:t>
            </a:r>
          </a:p>
        </p:txBody>
      </p:sp>
      <p:sp>
        <p:nvSpPr>
          <p:cNvPr id="4" name="TextBox 3">
            <a:extLst>
              <a:ext uri="{FF2B5EF4-FFF2-40B4-BE49-F238E27FC236}">
                <a16:creationId xmlns:a16="http://schemas.microsoft.com/office/drawing/2014/main" id="{460F851D-BCBA-4478-BC68-6E2293B69549}"/>
              </a:ext>
            </a:extLst>
          </p:cNvPr>
          <p:cNvSpPr txBox="1"/>
          <p:nvPr/>
        </p:nvSpPr>
        <p:spPr>
          <a:xfrm>
            <a:off x="462498" y="1167406"/>
            <a:ext cx="9394734" cy="1754326"/>
          </a:xfrm>
          <a:prstGeom prst="rect">
            <a:avLst/>
          </a:prstGeom>
          <a:noFill/>
        </p:spPr>
        <p:txBody>
          <a:bodyPr wrap="square" rtlCol="0">
            <a:spAutoFit/>
          </a:bodyPr>
          <a:lstStyle/>
          <a:p>
            <a:r>
              <a:rPr lang="ru-RU" sz="1800" dirty="0">
                <a:effectLst/>
                <a:latin typeface="Times New Roman" panose="02020603050405020304" pitchFamily="18" charset="0"/>
                <a:ea typeface="Aptos" panose="020B0004020202020204" pitchFamily="34" charset="0"/>
                <a:cs typeface="Times New Roman" panose="02020603050405020304" pitchFamily="18" charset="0"/>
              </a:rPr>
              <a:t>Логистическая регрессия - это алгоритм машинного обучения, используемый для задач двоичной классификации, где целью является предсказание вероятности принадлежности наблюдения к одному из двух классов (например, да или нет, 1 или 0). Это тип регрессионного анализа, который оценивает вероятность наступления события на основе одной или нескольких независимых переменных.</a:t>
            </a:r>
            <a:endParaRPr lang="ru-RU" sz="1800" dirty="0">
              <a:effectLst/>
              <a:latin typeface="Aptos" panose="020B0004020202020204" pitchFamily="34" charset="0"/>
              <a:ea typeface="Aptos" panose="020B0004020202020204" pitchFamily="34" charset="0"/>
              <a:cs typeface="Times New Roman" panose="02020603050405020304" pitchFamily="18" charset="0"/>
            </a:endParaRPr>
          </a:p>
          <a:p>
            <a:endParaRPr lang="ru-RU" dirty="0"/>
          </a:p>
        </p:txBody>
      </p:sp>
      <p:pic>
        <p:nvPicPr>
          <p:cNvPr id="6" name="Рисунок 5">
            <a:extLst>
              <a:ext uri="{FF2B5EF4-FFF2-40B4-BE49-F238E27FC236}">
                <a16:creationId xmlns:a16="http://schemas.microsoft.com/office/drawing/2014/main" id="{2B1E9CC7-95F6-0D0D-7212-D67FCFD22AEC}"/>
              </a:ext>
            </a:extLst>
          </p:cNvPr>
          <p:cNvPicPr>
            <a:picLocks noChangeAspect="1"/>
          </p:cNvPicPr>
          <p:nvPr/>
        </p:nvPicPr>
        <p:blipFill>
          <a:blip r:embed="rId2"/>
          <a:stretch>
            <a:fillRect/>
          </a:stretch>
        </p:blipFill>
        <p:spPr>
          <a:xfrm>
            <a:off x="406227" y="2983375"/>
            <a:ext cx="6631886" cy="1754326"/>
          </a:xfrm>
          <a:prstGeom prst="rect">
            <a:avLst/>
          </a:prstGeom>
        </p:spPr>
      </p:pic>
      <p:pic>
        <p:nvPicPr>
          <p:cNvPr id="8" name="Рисунок 7">
            <a:extLst>
              <a:ext uri="{FF2B5EF4-FFF2-40B4-BE49-F238E27FC236}">
                <a16:creationId xmlns:a16="http://schemas.microsoft.com/office/drawing/2014/main" id="{212F97CA-D695-27A8-CAA3-C1DB65045975}"/>
              </a:ext>
            </a:extLst>
          </p:cNvPr>
          <p:cNvPicPr>
            <a:picLocks noChangeAspect="1"/>
          </p:cNvPicPr>
          <p:nvPr/>
        </p:nvPicPr>
        <p:blipFill>
          <a:blip r:embed="rId3"/>
          <a:stretch>
            <a:fillRect/>
          </a:stretch>
        </p:blipFill>
        <p:spPr>
          <a:xfrm>
            <a:off x="6935303" y="2921732"/>
            <a:ext cx="3677163" cy="3210373"/>
          </a:xfrm>
          <a:prstGeom prst="rect">
            <a:avLst/>
          </a:prstGeom>
        </p:spPr>
      </p:pic>
    </p:spTree>
    <p:extLst>
      <p:ext uri="{BB962C8B-B14F-4D97-AF65-F5344CB8AC3E}">
        <p14:creationId xmlns:p14="http://schemas.microsoft.com/office/powerpoint/2010/main" val="320377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514A23-DB38-A0BE-6BD4-838E0A25456E}"/>
              </a:ext>
            </a:extLst>
          </p:cNvPr>
          <p:cNvSpPr>
            <a:spLocks noGrp="1"/>
          </p:cNvSpPr>
          <p:nvPr>
            <p:ph type="title"/>
          </p:nvPr>
        </p:nvSpPr>
        <p:spPr>
          <a:xfrm>
            <a:off x="729761" y="-240991"/>
            <a:ext cx="9052902" cy="1283578"/>
          </a:xfrm>
        </p:spPr>
        <p:txBody>
          <a:bodyPr/>
          <a:lstStyle/>
          <a:p>
            <a:r>
              <a:rPr lang="ru-RU" sz="4400" dirty="0">
                <a:effectLst/>
                <a:latin typeface="Times New Roman" panose="02020603050405020304" pitchFamily="18" charset="0"/>
                <a:ea typeface="Aptos" panose="020B0004020202020204" pitchFamily="34" charset="0"/>
                <a:cs typeface="Times New Roman" panose="02020603050405020304" pitchFamily="18" charset="0"/>
              </a:rPr>
              <a:t>SVC</a:t>
            </a:r>
            <a:endParaRPr lang="ru-RU" dirty="0"/>
          </a:p>
        </p:txBody>
      </p:sp>
      <p:sp>
        <p:nvSpPr>
          <p:cNvPr id="4" name="TextBox 3">
            <a:extLst>
              <a:ext uri="{FF2B5EF4-FFF2-40B4-BE49-F238E27FC236}">
                <a16:creationId xmlns:a16="http://schemas.microsoft.com/office/drawing/2014/main" id="{DC850EA8-ECB3-4310-BC60-41635C192111}"/>
              </a:ext>
            </a:extLst>
          </p:cNvPr>
          <p:cNvSpPr txBox="1"/>
          <p:nvPr/>
        </p:nvSpPr>
        <p:spPr>
          <a:xfrm>
            <a:off x="729761" y="1211147"/>
            <a:ext cx="6717618" cy="2585323"/>
          </a:xfrm>
          <a:prstGeom prst="rect">
            <a:avLst/>
          </a:prstGeom>
          <a:noFill/>
        </p:spPr>
        <p:txBody>
          <a:bodyPr wrap="square" rtlCol="0">
            <a:spAutoFit/>
          </a:bodyPr>
          <a:lstStyle/>
          <a:p>
            <a:r>
              <a:rPr lang="ru-RU" sz="1800" dirty="0">
                <a:effectLst/>
                <a:latin typeface="Times New Roman" panose="02020603050405020304" pitchFamily="18" charset="0"/>
                <a:ea typeface="Aptos" panose="020B0004020202020204" pitchFamily="34" charset="0"/>
                <a:cs typeface="Times New Roman" panose="02020603050405020304" pitchFamily="18" charset="0"/>
              </a:rPr>
              <a:t>Метод опорных векторов SVC (Support </a:t>
            </a:r>
            <a:r>
              <a:rPr lang="ru-RU" sz="1800" dirty="0" err="1">
                <a:effectLst/>
                <a:latin typeface="Times New Roman" panose="02020603050405020304" pitchFamily="18" charset="0"/>
                <a:ea typeface="Aptos" panose="020B0004020202020204" pitchFamily="34" charset="0"/>
                <a:cs typeface="Times New Roman" panose="02020603050405020304" pitchFamily="18" charset="0"/>
              </a:rPr>
              <a:t>Vector</a:t>
            </a:r>
            <a:r>
              <a:rPr lang="ru-RU" sz="18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dirty="0" err="1">
                <a:effectLst/>
                <a:latin typeface="Times New Roman" panose="02020603050405020304" pitchFamily="18" charset="0"/>
                <a:ea typeface="Aptos" panose="020B0004020202020204" pitchFamily="34" charset="0"/>
                <a:cs typeface="Times New Roman" panose="02020603050405020304" pitchFamily="18" charset="0"/>
              </a:rPr>
              <a:t>Classifier</a:t>
            </a:r>
            <a:r>
              <a:rPr lang="ru-RU" sz="1800" dirty="0">
                <a:effectLst/>
                <a:latin typeface="Times New Roman" panose="02020603050405020304" pitchFamily="18" charset="0"/>
                <a:ea typeface="Aptos" panose="020B0004020202020204" pitchFamily="34" charset="0"/>
                <a:cs typeface="Times New Roman" panose="02020603050405020304" pitchFamily="18" charset="0"/>
              </a:rPr>
              <a:t>) - это алгоритм машинного обучения для классификации данных, который ищет оптимальную гиперплоскость, разделяющую данные на классы. Он основан на концепции максимального отступа, то есть пытается найти гиперплоскость, которая максимально удалена от ближайших точек данных разных классов (опорных векторов), что делает его более устойчивым к шуму и ошибкам в данных.</a:t>
            </a:r>
            <a:endParaRPr lang="ru-RU" sz="1800" dirty="0">
              <a:effectLst/>
              <a:latin typeface="Aptos" panose="020B0004020202020204" pitchFamily="34" charset="0"/>
              <a:ea typeface="Aptos" panose="020B0004020202020204" pitchFamily="34" charset="0"/>
              <a:cs typeface="Times New Roman" panose="02020603050405020304" pitchFamily="18" charset="0"/>
            </a:endParaRPr>
          </a:p>
          <a:p>
            <a:endParaRPr lang="ru-RU" dirty="0"/>
          </a:p>
        </p:txBody>
      </p:sp>
      <p:pic>
        <p:nvPicPr>
          <p:cNvPr id="6" name="Рисунок 5">
            <a:extLst>
              <a:ext uri="{FF2B5EF4-FFF2-40B4-BE49-F238E27FC236}">
                <a16:creationId xmlns:a16="http://schemas.microsoft.com/office/drawing/2014/main" id="{CEC0D665-BEB6-F8C6-A95C-C8C7E8210062}"/>
              </a:ext>
            </a:extLst>
          </p:cNvPr>
          <p:cNvPicPr>
            <a:picLocks noChangeAspect="1"/>
          </p:cNvPicPr>
          <p:nvPr/>
        </p:nvPicPr>
        <p:blipFill>
          <a:blip r:embed="rId2"/>
          <a:stretch>
            <a:fillRect/>
          </a:stretch>
        </p:blipFill>
        <p:spPr>
          <a:xfrm>
            <a:off x="729761" y="3926618"/>
            <a:ext cx="6436149" cy="1462762"/>
          </a:xfrm>
          <a:prstGeom prst="rect">
            <a:avLst/>
          </a:prstGeom>
        </p:spPr>
      </p:pic>
      <p:pic>
        <p:nvPicPr>
          <p:cNvPr id="8" name="Рисунок 7">
            <a:extLst>
              <a:ext uri="{FF2B5EF4-FFF2-40B4-BE49-F238E27FC236}">
                <a16:creationId xmlns:a16="http://schemas.microsoft.com/office/drawing/2014/main" id="{9E93A142-DF22-C8A6-CD46-A8BD2AE36874}"/>
              </a:ext>
            </a:extLst>
          </p:cNvPr>
          <p:cNvPicPr>
            <a:picLocks noChangeAspect="1"/>
          </p:cNvPicPr>
          <p:nvPr/>
        </p:nvPicPr>
        <p:blipFill>
          <a:blip r:embed="rId3"/>
          <a:stretch>
            <a:fillRect/>
          </a:stretch>
        </p:blipFill>
        <p:spPr>
          <a:xfrm>
            <a:off x="7447379" y="2995654"/>
            <a:ext cx="3400900" cy="3324689"/>
          </a:xfrm>
          <a:prstGeom prst="rect">
            <a:avLst/>
          </a:prstGeom>
        </p:spPr>
      </p:pic>
    </p:spTree>
    <p:extLst>
      <p:ext uri="{BB962C8B-B14F-4D97-AF65-F5344CB8AC3E}">
        <p14:creationId xmlns:p14="http://schemas.microsoft.com/office/powerpoint/2010/main" val="366742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1D6528-F239-BDED-DA11-DC9EA03A74C6}"/>
              </a:ext>
            </a:extLst>
          </p:cNvPr>
          <p:cNvSpPr>
            <a:spLocks noGrp="1"/>
          </p:cNvSpPr>
          <p:nvPr>
            <p:ph type="title"/>
          </p:nvPr>
        </p:nvSpPr>
        <p:spPr>
          <a:xfrm>
            <a:off x="706395" y="-343541"/>
            <a:ext cx="9692640" cy="1325562"/>
          </a:xfrm>
        </p:spPr>
        <p:txBody>
          <a:bodyPr/>
          <a:lstStyle/>
          <a:p>
            <a:r>
              <a:rPr lang="en-US" sz="4400" dirty="0">
                <a:effectLst/>
                <a:latin typeface="Times New Roman" panose="02020603050405020304" pitchFamily="18" charset="0"/>
                <a:ea typeface="Aptos" panose="020B0004020202020204" pitchFamily="34" charset="0"/>
                <a:cs typeface="Times New Roman" panose="02020603050405020304" pitchFamily="18" charset="0"/>
              </a:rPr>
              <a:t>Decision Tree Classifier</a:t>
            </a:r>
            <a:endParaRPr lang="ru-RU" dirty="0"/>
          </a:p>
        </p:txBody>
      </p:sp>
      <p:sp>
        <p:nvSpPr>
          <p:cNvPr id="4" name="TextBox 3">
            <a:extLst>
              <a:ext uri="{FF2B5EF4-FFF2-40B4-BE49-F238E27FC236}">
                <a16:creationId xmlns:a16="http://schemas.microsoft.com/office/drawing/2014/main" id="{F4BE62F1-9112-1A28-DDD2-D483888DDBD4}"/>
              </a:ext>
            </a:extLst>
          </p:cNvPr>
          <p:cNvSpPr txBox="1"/>
          <p:nvPr/>
        </p:nvSpPr>
        <p:spPr>
          <a:xfrm>
            <a:off x="706395" y="1120676"/>
            <a:ext cx="6943890" cy="2308324"/>
          </a:xfrm>
          <a:prstGeom prst="rect">
            <a:avLst/>
          </a:prstGeom>
          <a:noFill/>
        </p:spPr>
        <p:txBody>
          <a:bodyPr wrap="square" rtlCol="0">
            <a:spAutoFit/>
          </a:bodyPr>
          <a:lstStyle/>
          <a:p>
            <a:r>
              <a:rPr lang="ru-RU" sz="1800" dirty="0">
                <a:effectLst/>
                <a:latin typeface="Times New Roman" panose="02020603050405020304" pitchFamily="18" charset="0"/>
                <a:ea typeface="Aptos" panose="020B0004020202020204" pitchFamily="34" charset="0"/>
                <a:cs typeface="Times New Roman" panose="02020603050405020304" pitchFamily="18" charset="0"/>
              </a:rPr>
              <a:t>Метод решающих деревьев (</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Decision Tree Classifier</a:t>
            </a:r>
            <a:r>
              <a:rPr lang="ru-RU" sz="1800" dirty="0">
                <a:effectLst/>
                <a:latin typeface="Times New Roman" panose="02020603050405020304" pitchFamily="18" charset="0"/>
                <a:ea typeface="Aptos" panose="020B0004020202020204" pitchFamily="34" charset="0"/>
                <a:cs typeface="Times New Roman" panose="02020603050405020304" pitchFamily="18" charset="0"/>
              </a:rPr>
              <a:t>) - это алгоритм машинного обучения, который строит древовидную структуру, состоящую из узлов, ребер и листьев. Каждый узел представляет собой вопрос о признаке, каждое ребро - ответ на этот вопрос, а листья - классы. Алгоритм использует данные для выбора оптимальных вопросов и ответов, чтобы разделить данные на классы с максимальной точностью.</a:t>
            </a:r>
            <a:endParaRPr lang="ru-RU" sz="1800" dirty="0">
              <a:effectLst/>
              <a:latin typeface="Aptos" panose="020B0004020202020204" pitchFamily="34" charset="0"/>
              <a:ea typeface="Aptos" panose="020B0004020202020204" pitchFamily="34" charset="0"/>
              <a:cs typeface="Times New Roman" panose="02020603050405020304" pitchFamily="18" charset="0"/>
            </a:endParaRPr>
          </a:p>
          <a:p>
            <a:endParaRPr lang="ru-RU" dirty="0"/>
          </a:p>
        </p:txBody>
      </p:sp>
      <p:pic>
        <p:nvPicPr>
          <p:cNvPr id="6" name="Рисунок 5">
            <a:extLst>
              <a:ext uri="{FF2B5EF4-FFF2-40B4-BE49-F238E27FC236}">
                <a16:creationId xmlns:a16="http://schemas.microsoft.com/office/drawing/2014/main" id="{9E459A33-2B4B-FD9C-70ED-0116DABD5C7A}"/>
              </a:ext>
            </a:extLst>
          </p:cNvPr>
          <p:cNvPicPr>
            <a:picLocks noChangeAspect="1"/>
          </p:cNvPicPr>
          <p:nvPr/>
        </p:nvPicPr>
        <p:blipFill rotWithShape="1">
          <a:blip r:embed="rId2"/>
          <a:srcRect r="17846"/>
          <a:stretch/>
        </p:blipFill>
        <p:spPr>
          <a:xfrm>
            <a:off x="706395" y="3429000"/>
            <a:ext cx="6317113" cy="1856839"/>
          </a:xfrm>
          <a:prstGeom prst="rect">
            <a:avLst/>
          </a:prstGeom>
        </p:spPr>
      </p:pic>
      <p:pic>
        <p:nvPicPr>
          <p:cNvPr id="8" name="Рисунок 7">
            <a:extLst>
              <a:ext uri="{FF2B5EF4-FFF2-40B4-BE49-F238E27FC236}">
                <a16:creationId xmlns:a16="http://schemas.microsoft.com/office/drawing/2014/main" id="{828C4C1E-99B3-C257-DBF0-93297FF28220}"/>
              </a:ext>
            </a:extLst>
          </p:cNvPr>
          <p:cNvPicPr>
            <a:picLocks noChangeAspect="1"/>
          </p:cNvPicPr>
          <p:nvPr/>
        </p:nvPicPr>
        <p:blipFill>
          <a:blip r:embed="rId3"/>
          <a:stretch>
            <a:fillRect/>
          </a:stretch>
        </p:blipFill>
        <p:spPr>
          <a:xfrm>
            <a:off x="7335278" y="2752233"/>
            <a:ext cx="3505689" cy="3210373"/>
          </a:xfrm>
          <a:prstGeom prst="rect">
            <a:avLst/>
          </a:prstGeom>
        </p:spPr>
      </p:pic>
    </p:spTree>
    <p:extLst>
      <p:ext uri="{BB962C8B-B14F-4D97-AF65-F5344CB8AC3E}">
        <p14:creationId xmlns:p14="http://schemas.microsoft.com/office/powerpoint/2010/main" val="81006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E6E2BC-D41B-C943-E887-500681267196}"/>
              </a:ext>
            </a:extLst>
          </p:cNvPr>
          <p:cNvSpPr>
            <a:spLocks noGrp="1"/>
          </p:cNvSpPr>
          <p:nvPr>
            <p:ph type="title"/>
          </p:nvPr>
        </p:nvSpPr>
        <p:spPr>
          <a:xfrm>
            <a:off x="578208" y="-420453"/>
            <a:ext cx="9692640" cy="1325562"/>
          </a:xfrm>
        </p:spPr>
        <p:txBody>
          <a:bodyPr/>
          <a:lstStyle/>
          <a:p>
            <a:r>
              <a:rPr lang="en-US" sz="4400" dirty="0" err="1">
                <a:effectLst/>
                <a:latin typeface="Times New Roman" panose="02020603050405020304" pitchFamily="18" charset="0"/>
                <a:ea typeface="Aptos" panose="020B0004020202020204" pitchFamily="34" charset="0"/>
                <a:cs typeface="Times New Roman" panose="02020603050405020304" pitchFamily="18" charset="0"/>
              </a:rPr>
              <a:t>RandomForestClassifier</a:t>
            </a:r>
            <a:endParaRPr lang="ru-RU" dirty="0"/>
          </a:p>
        </p:txBody>
      </p:sp>
      <p:sp>
        <p:nvSpPr>
          <p:cNvPr id="4" name="TextBox 3">
            <a:extLst>
              <a:ext uri="{FF2B5EF4-FFF2-40B4-BE49-F238E27FC236}">
                <a16:creationId xmlns:a16="http://schemas.microsoft.com/office/drawing/2014/main" id="{F1515784-BFF8-6593-A72F-25053A89780C}"/>
              </a:ext>
            </a:extLst>
          </p:cNvPr>
          <p:cNvSpPr txBox="1"/>
          <p:nvPr/>
        </p:nvSpPr>
        <p:spPr>
          <a:xfrm>
            <a:off x="578208" y="1128537"/>
            <a:ext cx="7357194" cy="2031325"/>
          </a:xfrm>
          <a:prstGeom prst="rect">
            <a:avLst/>
          </a:prstGeom>
          <a:noFill/>
        </p:spPr>
        <p:txBody>
          <a:bodyPr wrap="square" rtlCol="0">
            <a:spAutoFit/>
          </a:bodyPr>
          <a:lstStyle/>
          <a:p>
            <a:r>
              <a:rPr lang="ru-RU" sz="1800" dirty="0">
                <a:effectLst/>
                <a:latin typeface="Times New Roman" panose="02020603050405020304" pitchFamily="18" charset="0"/>
                <a:ea typeface="Aptos" panose="020B0004020202020204" pitchFamily="34" charset="0"/>
                <a:cs typeface="Times New Roman" panose="02020603050405020304" pitchFamily="18" charset="0"/>
              </a:rPr>
              <a:t>Метод Случайного леса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RandomForestClassifier</a:t>
            </a:r>
            <a:r>
              <a:rPr lang="ru-RU" sz="1800" dirty="0">
                <a:effectLst/>
                <a:latin typeface="Times New Roman" panose="02020603050405020304" pitchFamily="18" charset="0"/>
                <a:ea typeface="Aptos" panose="020B0004020202020204" pitchFamily="34" charset="0"/>
                <a:cs typeface="Times New Roman" panose="02020603050405020304" pitchFamily="18" charset="0"/>
              </a:rPr>
              <a:t>) — это алгоритм машинного обучения, который объединяет множество деревьев решений, каждое из которых обучено на случайном подмножестве данных и признаков. Само по себе решающее дерево предоставляет крайне невысокое качество классификации, но из-за большого их количества результат значительно улучшается.</a:t>
            </a:r>
            <a:endParaRPr lang="ru-RU" sz="1800" dirty="0">
              <a:effectLst/>
              <a:latin typeface="Aptos" panose="020B0004020202020204" pitchFamily="34" charset="0"/>
              <a:ea typeface="Aptos" panose="020B0004020202020204" pitchFamily="34" charset="0"/>
              <a:cs typeface="Times New Roman" panose="02020603050405020304" pitchFamily="18" charset="0"/>
            </a:endParaRPr>
          </a:p>
          <a:p>
            <a:endParaRPr lang="ru-RU" dirty="0"/>
          </a:p>
        </p:txBody>
      </p:sp>
      <p:pic>
        <p:nvPicPr>
          <p:cNvPr id="10" name="Рисунок 9">
            <a:extLst>
              <a:ext uri="{FF2B5EF4-FFF2-40B4-BE49-F238E27FC236}">
                <a16:creationId xmlns:a16="http://schemas.microsoft.com/office/drawing/2014/main" id="{E225DA32-CEB4-1B42-37F6-FB89684B0DF2}"/>
              </a:ext>
            </a:extLst>
          </p:cNvPr>
          <p:cNvPicPr>
            <a:picLocks noChangeAspect="1"/>
          </p:cNvPicPr>
          <p:nvPr/>
        </p:nvPicPr>
        <p:blipFill>
          <a:blip r:embed="rId2"/>
          <a:stretch>
            <a:fillRect/>
          </a:stretch>
        </p:blipFill>
        <p:spPr>
          <a:xfrm>
            <a:off x="578208" y="3664033"/>
            <a:ext cx="6522388" cy="1878258"/>
          </a:xfrm>
          <a:prstGeom prst="rect">
            <a:avLst/>
          </a:prstGeom>
        </p:spPr>
      </p:pic>
      <p:pic>
        <p:nvPicPr>
          <p:cNvPr id="12" name="Рисунок 11">
            <a:extLst>
              <a:ext uri="{FF2B5EF4-FFF2-40B4-BE49-F238E27FC236}">
                <a16:creationId xmlns:a16="http://schemas.microsoft.com/office/drawing/2014/main" id="{74B958F1-9522-F8AD-059C-97F4AD85FB53}"/>
              </a:ext>
            </a:extLst>
          </p:cNvPr>
          <p:cNvPicPr>
            <a:picLocks noChangeAspect="1"/>
          </p:cNvPicPr>
          <p:nvPr/>
        </p:nvPicPr>
        <p:blipFill>
          <a:blip r:embed="rId3"/>
          <a:stretch>
            <a:fillRect/>
          </a:stretch>
        </p:blipFill>
        <p:spPr>
          <a:xfrm>
            <a:off x="7582052" y="3026554"/>
            <a:ext cx="3391373" cy="3153215"/>
          </a:xfrm>
          <a:prstGeom prst="rect">
            <a:avLst/>
          </a:prstGeom>
        </p:spPr>
      </p:pic>
    </p:spTree>
    <p:extLst>
      <p:ext uri="{BB962C8B-B14F-4D97-AF65-F5344CB8AC3E}">
        <p14:creationId xmlns:p14="http://schemas.microsoft.com/office/powerpoint/2010/main" val="1222392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3756" y="312103"/>
            <a:ext cx="9692640" cy="624522"/>
          </a:xfrm>
        </p:spPr>
        <p:txBody>
          <a:bodyPr>
            <a:normAutofit fontScale="90000"/>
          </a:bodyPr>
          <a:lstStyle/>
          <a:p>
            <a:r>
              <a:rPr lang="ru-RU" dirty="0"/>
              <a:t>Вывод</a:t>
            </a:r>
          </a:p>
        </p:txBody>
      </p:sp>
      <p:sp>
        <p:nvSpPr>
          <p:cNvPr id="3" name="Объект 2"/>
          <p:cNvSpPr>
            <a:spLocks noGrp="1"/>
          </p:cNvSpPr>
          <p:nvPr>
            <p:ph idx="1"/>
          </p:nvPr>
        </p:nvSpPr>
        <p:spPr>
          <a:xfrm>
            <a:off x="733756" y="1649640"/>
            <a:ext cx="4516358" cy="414337"/>
          </a:xfrm>
        </p:spPr>
        <p:txBody>
          <a:bodyPr/>
          <a:lstStyle/>
          <a:p>
            <a:pPr marL="0" indent="0">
              <a:buNone/>
            </a:pPr>
            <a:r>
              <a:rPr lang="ru-RU" dirty="0"/>
              <a:t>Лучший метод машинного обучения</a:t>
            </a:r>
            <a:r>
              <a:rPr lang="en-US" dirty="0"/>
              <a:t>:</a:t>
            </a:r>
            <a:endParaRPr lang="ru-RU" dirty="0"/>
          </a:p>
        </p:txBody>
      </p:sp>
      <p:pic>
        <p:nvPicPr>
          <p:cNvPr id="1028" name="Picture 4" descr="Дерево решений: понятие, алгоритм работы, сферы применения метода">
            <a:extLst>
              <a:ext uri="{FF2B5EF4-FFF2-40B4-BE49-F238E27FC236}">
                <a16:creationId xmlns:a16="http://schemas.microsoft.com/office/drawing/2014/main" id="{5B47AC68-1184-FC11-1F00-D074E273C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56" y="2523155"/>
            <a:ext cx="4701875" cy="3132624"/>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89E744FD-AEDD-DE33-3949-EADDCFD02378}"/>
              </a:ext>
            </a:extLst>
          </p:cNvPr>
          <p:cNvPicPr>
            <a:picLocks noChangeAspect="1"/>
          </p:cNvPicPr>
          <p:nvPr/>
        </p:nvPicPr>
        <p:blipFill>
          <a:blip r:embed="rId3"/>
          <a:stretch>
            <a:fillRect/>
          </a:stretch>
        </p:blipFill>
        <p:spPr>
          <a:xfrm>
            <a:off x="6181458" y="2893494"/>
            <a:ext cx="4801270" cy="26483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Рисунок 5">
            <a:extLst>
              <a:ext uri="{FF2B5EF4-FFF2-40B4-BE49-F238E27FC236}">
                <a16:creationId xmlns:a16="http://schemas.microsoft.com/office/drawing/2014/main" id="{FBDE5A45-7ACB-4A08-5033-DC7BA41AD5BE}"/>
              </a:ext>
            </a:extLst>
          </p:cNvPr>
          <p:cNvPicPr>
            <a:picLocks noChangeAspect="1"/>
          </p:cNvPicPr>
          <p:nvPr/>
        </p:nvPicPr>
        <p:blipFill>
          <a:blip r:embed="rId4"/>
          <a:stretch>
            <a:fillRect/>
          </a:stretch>
        </p:blipFill>
        <p:spPr>
          <a:xfrm>
            <a:off x="7718722" y="5842282"/>
            <a:ext cx="1524213" cy="276264"/>
          </a:xfrm>
          <a:prstGeom prst="rect">
            <a:avLst/>
          </a:prstGeom>
        </p:spPr>
      </p:pic>
      <p:pic>
        <p:nvPicPr>
          <p:cNvPr id="8" name="Рисунок 7">
            <a:extLst>
              <a:ext uri="{FF2B5EF4-FFF2-40B4-BE49-F238E27FC236}">
                <a16:creationId xmlns:a16="http://schemas.microsoft.com/office/drawing/2014/main" id="{09DE1113-95D6-5BB7-B7BE-FA7C80964AB3}"/>
              </a:ext>
            </a:extLst>
          </p:cNvPr>
          <p:cNvPicPr>
            <a:picLocks noChangeAspect="1"/>
          </p:cNvPicPr>
          <p:nvPr/>
        </p:nvPicPr>
        <p:blipFill>
          <a:blip r:embed="rId5"/>
          <a:stretch>
            <a:fillRect/>
          </a:stretch>
        </p:blipFill>
        <p:spPr>
          <a:xfrm>
            <a:off x="2272697" y="5844360"/>
            <a:ext cx="1438476" cy="333422"/>
          </a:xfrm>
          <a:prstGeom prst="rect">
            <a:avLst/>
          </a:prstGeom>
        </p:spPr>
      </p:pic>
    </p:spTree>
    <p:extLst>
      <p:ext uri="{BB962C8B-B14F-4D97-AF65-F5344CB8AC3E}">
        <p14:creationId xmlns:p14="http://schemas.microsoft.com/office/powerpoint/2010/main" val="311334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0"/>
            <a:ext cx="9692640" cy="795972"/>
          </a:xfrm>
        </p:spPr>
        <p:txBody>
          <a:bodyPr/>
          <a:lstStyle/>
          <a:p>
            <a:r>
              <a:rPr lang="ru-RU" dirty="0"/>
              <a:t>Цель проекта</a:t>
            </a:r>
          </a:p>
        </p:txBody>
      </p:sp>
      <p:sp>
        <p:nvSpPr>
          <p:cNvPr id="3" name="Объект 2"/>
          <p:cNvSpPr>
            <a:spLocks noGrp="1"/>
          </p:cNvSpPr>
          <p:nvPr>
            <p:ph idx="1"/>
          </p:nvPr>
        </p:nvSpPr>
        <p:spPr>
          <a:xfrm>
            <a:off x="337743" y="1100931"/>
            <a:ext cx="7668121" cy="659775"/>
          </a:xfrm>
        </p:spPr>
        <p:txBody>
          <a:bodyPr/>
          <a:lstStyle/>
          <a:p>
            <a:r>
              <a:rPr lang="ru-RU" dirty="0"/>
              <a:t>Мы решили разобрать эту тему, потому что считаем это очень актуальной проблемой, которая может коснуться каждого</a:t>
            </a:r>
          </a:p>
        </p:txBody>
      </p:sp>
      <p:sp>
        <p:nvSpPr>
          <p:cNvPr id="6" name="AutoShape 2" descr="Цели и задачи проекта: правильная постановка и достижение целей">
            <a:extLst>
              <a:ext uri="{FF2B5EF4-FFF2-40B4-BE49-F238E27FC236}">
                <a16:creationId xmlns:a16="http://schemas.microsoft.com/office/drawing/2014/main" id="{FE2DED02-DB19-786C-AFE1-6C744B280B4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 name="Рисунок 3" descr="Изображение выглядит как карта, текст, атлас&#10;&#10;Автоматически созданное описание">
            <a:extLst>
              <a:ext uri="{FF2B5EF4-FFF2-40B4-BE49-F238E27FC236}">
                <a16:creationId xmlns:a16="http://schemas.microsoft.com/office/drawing/2014/main" id="{65743E70-3AC3-4758-E606-DF568A3CA220}"/>
              </a:ext>
            </a:extLst>
          </p:cNvPr>
          <p:cNvPicPr>
            <a:picLocks noChangeAspect="1"/>
          </p:cNvPicPr>
          <p:nvPr/>
        </p:nvPicPr>
        <p:blipFill>
          <a:blip r:embed="rId2"/>
          <a:stretch>
            <a:fillRect/>
          </a:stretch>
        </p:blipFill>
        <p:spPr>
          <a:xfrm>
            <a:off x="2038379" y="2406133"/>
            <a:ext cx="6865673" cy="3751634"/>
          </a:xfrm>
          <a:prstGeom prst="rect">
            <a:avLst/>
          </a:prstGeom>
        </p:spPr>
      </p:pic>
    </p:spTree>
    <p:extLst>
      <p:ext uri="{BB962C8B-B14F-4D97-AF65-F5344CB8AC3E}">
        <p14:creationId xmlns:p14="http://schemas.microsoft.com/office/powerpoint/2010/main" val="189629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Машинное обучение</a:t>
            </a:r>
            <a:br>
              <a:rPr lang="ru-RU" dirty="0"/>
            </a:br>
            <a:endParaRPr lang="ru-RU" dirty="0"/>
          </a:p>
        </p:txBody>
      </p:sp>
      <p:sp>
        <p:nvSpPr>
          <p:cNvPr id="3" name="Объект 2"/>
          <p:cNvSpPr>
            <a:spLocks noGrp="1"/>
          </p:cNvSpPr>
          <p:nvPr>
            <p:ph idx="1"/>
          </p:nvPr>
        </p:nvSpPr>
        <p:spPr>
          <a:xfrm>
            <a:off x="3199642" y="1387055"/>
            <a:ext cx="4669740" cy="608533"/>
          </a:xfrm>
        </p:spPr>
        <p:txBody>
          <a:bodyPr/>
          <a:lstStyle/>
          <a:p>
            <a:pPr marL="0" indent="0">
              <a:buNone/>
            </a:pPr>
            <a:r>
              <a:rPr lang="ru-RU" dirty="0"/>
              <a:t>Преимущества машинного обучения</a:t>
            </a:r>
            <a:endParaRPr lang="en-US" dirty="0"/>
          </a:p>
          <a:p>
            <a:pPr marL="0" indent="0">
              <a:buNone/>
            </a:pPr>
            <a:endParaRPr lang="ru-RU" dirty="0"/>
          </a:p>
        </p:txBody>
      </p:sp>
      <p:pic>
        <p:nvPicPr>
          <p:cNvPr id="1028" name="Picture 4" descr="Deep Learning vs Machine Learning: The Ultimate Batt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018" y="1995588"/>
            <a:ext cx="5398987" cy="40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648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03591" y="177753"/>
            <a:ext cx="2711922" cy="480274"/>
          </a:xfrm>
        </p:spPr>
        <p:txBody>
          <a:bodyPr>
            <a:normAutofit fontScale="90000"/>
          </a:bodyPr>
          <a:lstStyle/>
          <a:p>
            <a:r>
              <a:rPr lang="ru-RU" dirty="0"/>
              <a:t>Гипотеза</a:t>
            </a:r>
          </a:p>
        </p:txBody>
      </p:sp>
      <p:sp>
        <p:nvSpPr>
          <p:cNvPr id="3" name="Объект 2"/>
          <p:cNvSpPr>
            <a:spLocks noGrp="1"/>
          </p:cNvSpPr>
          <p:nvPr>
            <p:ph idx="1"/>
          </p:nvPr>
        </p:nvSpPr>
        <p:spPr>
          <a:xfrm>
            <a:off x="887822" y="4640367"/>
            <a:ext cx="9343459" cy="727920"/>
          </a:xfrm>
        </p:spPr>
        <p:txBody>
          <a:bodyPr>
            <a:normAutofit fontScale="92500" lnSpcReduction="20000"/>
          </a:bodyPr>
          <a:lstStyle/>
          <a:p>
            <a:r>
              <a:rPr lang="ru-RU" dirty="0"/>
              <a:t>Исходя из полученных данных, мы выдвинули гипотезу, о том что можно будет улучшить процент корректно сработанных сигналов систем противопожарной безопасности на основании данных </a:t>
            </a:r>
            <a:r>
              <a:rPr lang="ru-RU" dirty="0" err="1"/>
              <a:t>датасета</a:t>
            </a:r>
            <a:r>
              <a:rPr lang="ru-RU" dirty="0"/>
              <a:t>.</a:t>
            </a:r>
          </a:p>
          <a:p>
            <a:endParaRPr lang="ru-RU" dirty="0"/>
          </a:p>
        </p:txBody>
      </p:sp>
      <p:pic>
        <p:nvPicPr>
          <p:cNvPr id="1026" name="Picture 2" descr="ФГБОУ ВО &quot;Северный государственный университет&quot; г.Архангельск ::. Гипотез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275" y="1582397"/>
            <a:ext cx="2143125"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97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10198"/>
            <a:ext cx="9692640" cy="719772"/>
          </a:xfrm>
        </p:spPr>
        <p:txBody>
          <a:bodyPr/>
          <a:lstStyle/>
          <a:p>
            <a:r>
              <a:rPr lang="ru-RU" dirty="0"/>
              <a:t>Среда обработки данных</a:t>
            </a:r>
          </a:p>
        </p:txBody>
      </p:sp>
      <p:sp>
        <p:nvSpPr>
          <p:cNvPr id="3" name="Объект 2"/>
          <p:cNvSpPr>
            <a:spLocks noGrp="1"/>
          </p:cNvSpPr>
          <p:nvPr>
            <p:ph idx="1"/>
          </p:nvPr>
        </p:nvSpPr>
        <p:spPr>
          <a:xfrm>
            <a:off x="1261872" y="3895725"/>
            <a:ext cx="8595360" cy="4351337"/>
          </a:xfrm>
        </p:spPr>
        <p:txBody>
          <a:bodyPr>
            <a:normAutofit/>
          </a:bodyPr>
          <a:lstStyle/>
          <a:p>
            <a:r>
              <a:rPr lang="ru-RU" sz="3200" dirty="0"/>
              <a:t>Скорость</a:t>
            </a:r>
          </a:p>
          <a:p>
            <a:r>
              <a:rPr lang="ru-RU" sz="3200" dirty="0"/>
              <a:t>Масштабируемость</a:t>
            </a:r>
          </a:p>
          <a:p>
            <a:r>
              <a:rPr lang="ru-RU" sz="3200" dirty="0"/>
              <a:t>Интеграция с </a:t>
            </a:r>
            <a:r>
              <a:rPr lang="en-US" sz="3200" dirty="0"/>
              <a:t>Hadoop</a:t>
            </a:r>
            <a:endParaRPr lang="ru-RU" sz="3200" dirty="0"/>
          </a:p>
        </p:txBody>
      </p:sp>
      <p:pic>
        <p:nvPicPr>
          <p:cNvPr id="4" name="Picture 2" descr="Apache Spark — Википед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72" y="1176972"/>
            <a:ext cx="3713526" cy="192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40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2063" y="428625"/>
            <a:ext cx="4518228" cy="896937"/>
          </a:xfrm>
        </p:spPr>
        <p:txBody>
          <a:bodyPr/>
          <a:lstStyle/>
          <a:p>
            <a:r>
              <a:rPr lang="ru-RU" dirty="0"/>
              <a:t>Набор данных</a:t>
            </a:r>
          </a:p>
        </p:txBody>
      </p:sp>
      <p:pic>
        <p:nvPicPr>
          <p:cNvPr id="4" name="Объект 3"/>
          <p:cNvPicPr>
            <a:picLocks noGrp="1" noChangeAspect="1"/>
          </p:cNvPicPr>
          <p:nvPr>
            <p:ph idx="1"/>
          </p:nvPr>
        </p:nvPicPr>
        <p:blipFill>
          <a:blip r:embed="rId2"/>
          <a:stretch>
            <a:fillRect/>
          </a:stretch>
        </p:blipFill>
        <p:spPr>
          <a:xfrm>
            <a:off x="1262063" y="2130791"/>
            <a:ext cx="9771609" cy="4260483"/>
          </a:xfrm>
          <a:prstGeom prst="rect">
            <a:avLst/>
          </a:prstGeom>
        </p:spPr>
      </p:pic>
      <p:pic>
        <p:nvPicPr>
          <p:cNvPr id="2050" name="Picture 2" descr="Kaggle — Википеди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5875" y="1325562"/>
            <a:ext cx="2127797" cy="82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80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0A984B-8F60-D0BB-67EA-43A1DC410995}"/>
              </a:ext>
            </a:extLst>
          </p:cNvPr>
          <p:cNvSpPr>
            <a:spLocks noGrp="1"/>
          </p:cNvSpPr>
          <p:nvPr>
            <p:ph type="title"/>
          </p:nvPr>
        </p:nvSpPr>
        <p:spPr>
          <a:xfrm>
            <a:off x="638231" y="125585"/>
            <a:ext cx="8320667" cy="796377"/>
          </a:xfrm>
        </p:spPr>
        <p:txBody>
          <a:bodyPr>
            <a:normAutofit/>
          </a:bodyPr>
          <a:lstStyle/>
          <a:p>
            <a:r>
              <a:rPr lang="ru-RU" dirty="0"/>
              <a:t>Предобработка</a:t>
            </a:r>
          </a:p>
        </p:txBody>
      </p:sp>
      <p:pic>
        <p:nvPicPr>
          <p:cNvPr id="7" name="Рисунок 6">
            <a:extLst>
              <a:ext uri="{FF2B5EF4-FFF2-40B4-BE49-F238E27FC236}">
                <a16:creationId xmlns:a16="http://schemas.microsoft.com/office/drawing/2014/main" id="{86280BF6-9AA3-679E-B142-5B90F4B2A67D}"/>
              </a:ext>
            </a:extLst>
          </p:cNvPr>
          <p:cNvPicPr>
            <a:picLocks noChangeAspect="1"/>
          </p:cNvPicPr>
          <p:nvPr/>
        </p:nvPicPr>
        <p:blipFill rotWithShape="1">
          <a:blip r:embed="rId2"/>
          <a:srcRect b="74922"/>
          <a:stretch/>
        </p:blipFill>
        <p:spPr>
          <a:xfrm>
            <a:off x="602217" y="1675618"/>
            <a:ext cx="8697411" cy="1508268"/>
          </a:xfrm>
          <a:prstGeom prst="rect">
            <a:avLst/>
          </a:prstGeom>
        </p:spPr>
      </p:pic>
      <p:sp>
        <p:nvSpPr>
          <p:cNvPr id="8" name="TextBox 7">
            <a:extLst>
              <a:ext uri="{FF2B5EF4-FFF2-40B4-BE49-F238E27FC236}">
                <a16:creationId xmlns:a16="http://schemas.microsoft.com/office/drawing/2014/main" id="{2E433A47-AD03-F92E-F2B7-4637BE786050}"/>
              </a:ext>
            </a:extLst>
          </p:cNvPr>
          <p:cNvSpPr txBox="1"/>
          <p:nvPr/>
        </p:nvSpPr>
        <p:spPr>
          <a:xfrm>
            <a:off x="602218" y="1231641"/>
            <a:ext cx="5497018" cy="369332"/>
          </a:xfrm>
          <a:prstGeom prst="rect">
            <a:avLst/>
          </a:prstGeom>
          <a:noFill/>
        </p:spPr>
        <p:txBody>
          <a:bodyPr wrap="none" rtlCol="0">
            <a:spAutoFit/>
          </a:bodyPr>
          <a:lstStyle/>
          <a:p>
            <a:r>
              <a:rPr lang="ru-RU" dirty="0"/>
              <a:t>Переименовали столбцы и удалили ненужные</a:t>
            </a:r>
            <a:r>
              <a:rPr lang="en-US" dirty="0"/>
              <a:t>:</a:t>
            </a:r>
            <a:endParaRPr lang="ru-RU" dirty="0"/>
          </a:p>
        </p:txBody>
      </p:sp>
      <p:pic>
        <p:nvPicPr>
          <p:cNvPr id="10" name="Рисунок 9">
            <a:extLst>
              <a:ext uri="{FF2B5EF4-FFF2-40B4-BE49-F238E27FC236}">
                <a16:creationId xmlns:a16="http://schemas.microsoft.com/office/drawing/2014/main" id="{5326EC0A-8190-904A-4401-7C02D827B932}"/>
              </a:ext>
            </a:extLst>
          </p:cNvPr>
          <p:cNvPicPr>
            <a:picLocks noChangeAspect="1"/>
          </p:cNvPicPr>
          <p:nvPr/>
        </p:nvPicPr>
        <p:blipFill>
          <a:blip r:embed="rId3"/>
          <a:stretch>
            <a:fillRect/>
          </a:stretch>
        </p:blipFill>
        <p:spPr>
          <a:xfrm>
            <a:off x="602217" y="3429000"/>
            <a:ext cx="8392696" cy="2305372"/>
          </a:xfrm>
          <a:prstGeom prst="rect">
            <a:avLst/>
          </a:prstGeom>
        </p:spPr>
      </p:pic>
    </p:spTree>
    <p:extLst>
      <p:ext uri="{BB962C8B-B14F-4D97-AF65-F5344CB8AC3E}">
        <p14:creationId xmlns:p14="http://schemas.microsoft.com/office/powerpoint/2010/main" val="277470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81C2CF-415C-18BD-DB77-A6671A5A9FD0}"/>
              </a:ext>
            </a:extLst>
          </p:cNvPr>
          <p:cNvSpPr>
            <a:spLocks noGrp="1"/>
          </p:cNvSpPr>
          <p:nvPr>
            <p:ph type="title"/>
          </p:nvPr>
        </p:nvSpPr>
        <p:spPr>
          <a:xfrm>
            <a:off x="347472" y="-266628"/>
            <a:ext cx="9692640" cy="1325562"/>
          </a:xfrm>
        </p:spPr>
        <p:txBody>
          <a:bodyPr/>
          <a:lstStyle/>
          <a:p>
            <a:r>
              <a:rPr lang="ru-RU" dirty="0"/>
              <a:t>Предобработка и анализ</a:t>
            </a:r>
          </a:p>
        </p:txBody>
      </p:sp>
      <p:pic>
        <p:nvPicPr>
          <p:cNvPr id="5" name="Рисунок 4">
            <a:extLst>
              <a:ext uri="{FF2B5EF4-FFF2-40B4-BE49-F238E27FC236}">
                <a16:creationId xmlns:a16="http://schemas.microsoft.com/office/drawing/2014/main" id="{FC1A64E9-5FD2-5CE7-5F54-C9663B8F4D9C}"/>
              </a:ext>
            </a:extLst>
          </p:cNvPr>
          <p:cNvPicPr>
            <a:picLocks noChangeAspect="1"/>
          </p:cNvPicPr>
          <p:nvPr/>
        </p:nvPicPr>
        <p:blipFill>
          <a:blip r:embed="rId2"/>
          <a:stretch>
            <a:fillRect/>
          </a:stretch>
        </p:blipFill>
        <p:spPr>
          <a:xfrm>
            <a:off x="347472" y="1620494"/>
            <a:ext cx="9364382" cy="1657581"/>
          </a:xfrm>
          <a:prstGeom prst="rect">
            <a:avLst/>
          </a:prstGeom>
        </p:spPr>
      </p:pic>
      <p:sp>
        <p:nvSpPr>
          <p:cNvPr id="6" name="TextBox 5">
            <a:extLst>
              <a:ext uri="{FF2B5EF4-FFF2-40B4-BE49-F238E27FC236}">
                <a16:creationId xmlns:a16="http://schemas.microsoft.com/office/drawing/2014/main" id="{94FB2224-E7CD-4A11-9B2D-30FF924FAB31}"/>
              </a:ext>
            </a:extLst>
          </p:cNvPr>
          <p:cNvSpPr txBox="1"/>
          <p:nvPr/>
        </p:nvSpPr>
        <p:spPr>
          <a:xfrm>
            <a:off x="347472" y="1155048"/>
            <a:ext cx="3190297" cy="369332"/>
          </a:xfrm>
          <a:prstGeom prst="rect">
            <a:avLst/>
          </a:prstGeom>
          <a:noFill/>
        </p:spPr>
        <p:txBody>
          <a:bodyPr wrap="none" rtlCol="0">
            <a:spAutoFit/>
          </a:bodyPr>
          <a:lstStyle/>
          <a:p>
            <a:r>
              <a:rPr lang="ru-RU" dirty="0"/>
              <a:t>Проверка </a:t>
            </a:r>
            <a:r>
              <a:rPr lang="en-US" dirty="0"/>
              <a:t>NULL </a:t>
            </a:r>
            <a:r>
              <a:rPr lang="ru-RU" dirty="0"/>
              <a:t>значений</a:t>
            </a:r>
            <a:r>
              <a:rPr lang="en-US" dirty="0"/>
              <a:t>:</a:t>
            </a:r>
            <a:endParaRPr lang="ru-RU" dirty="0"/>
          </a:p>
        </p:txBody>
      </p:sp>
      <p:sp>
        <p:nvSpPr>
          <p:cNvPr id="7" name="TextBox 6">
            <a:extLst>
              <a:ext uri="{FF2B5EF4-FFF2-40B4-BE49-F238E27FC236}">
                <a16:creationId xmlns:a16="http://schemas.microsoft.com/office/drawing/2014/main" id="{79762C42-CA9E-7ECA-AB50-B4FA97D8C617}"/>
              </a:ext>
            </a:extLst>
          </p:cNvPr>
          <p:cNvSpPr txBox="1"/>
          <p:nvPr/>
        </p:nvSpPr>
        <p:spPr>
          <a:xfrm>
            <a:off x="485192" y="3620278"/>
            <a:ext cx="3866764" cy="369332"/>
          </a:xfrm>
          <a:prstGeom prst="rect">
            <a:avLst/>
          </a:prstGeom>
          <a:noFill/>
        </p:spPr>
        <p:txBody>
          <a:bodyPr wrap="none" rtlCol="0">
            <a:spAutoFit/>
          </a:bodyPr>
          <a:lstStyle/>
          <a:p>
            <a:r>
              <a:rPr lang="ru-RU" dirty="0"/>
              <a:t>Вывод информации по столбцам</a:t>
            </a:r>
            <a:r>
              <a:rPr lang="en-US" dirty="0"/>
              <a:t>:</a:t>
            </a:r>
            <a:endParaRPr lang="ru-RU" dirty="0"/>
          </a:p>
        </p:txBody>
      </p:sp>
      <p:pic>
        <p:nvPicPr>
          <p:cNvPr id="9" name="Рисунок 8">
            <a:extLst>
              <a:ext uri="{FF2B5EF4-FFF2-40B4-BE49-F238E27FC236}">
                <a16:creationId xmlns:a16="http://schemas.microsoft.com/office/drawing/2014/main" id="{ABA36B3A-BDE1-A10A-2F92-304F58B72D66}"/>
              </a:ext>
            </a:extLst>
          </p:cNvPr>
          <p:cNvPicPr>
            <a:picLocks noChangeAspect="1"/>
          </p:cNvPicPr>
          <p:nvPr/>
        </p:nvPicPr>
        <p:blipFill>
          <a:blip r:embed="rId3"/>
          <a:stretch>
            <a:fillRect/>
          </a:stretch>
        </p:blipFill>
        <p:spPr>
          <a:xfrm>
            <a:off x="485192" y="4362837"/>
            <a:ext cx="2400635" cy="2057687"/>
          </a:xfrm>
          <a:prstGeom prst="rect">
            <a:avLst/>
          </a:prstGeom>
        </p:spPr>
      </p:pic>
      <p:pic>
        <p:nvPicPr>
          <p:cNvPr id="11" name="Рисунок 10">
            <a:extLst>
              <a:ext uri="{FF2B5EF4-FFF2-40B4-BE49-F238E27FC236}">
                <a16:creationId xmlns:a16="http://schemas.microsoft.com/office/drawing/2014/main" id="{004513C0-FD0E-599C-E18B-268ECB8523AE}"/>
              </a:ext>
            </a:extLst>
          </p:cNvPr>
          <p:cNvPicPr>
            <a:picLocks noChangeAspect="1"/>
          </p:cNvPicPr>
          <p:nvPr/>
        </p:nvPicPr>
        <p:blipFill>
          <a:blip r:embed="rId4"/>
          <a:stretch>
            <a:fillRect/>
          </a:stretch>
        </p:blipFill>
        <p:spPr>
          <a:xfrm>
            <a:off x="2885827" y="4312760"/>
            <a:ext cx="2457793" cy="2076740"/>
          </a:xfrm>
          <a:prstGeom prst="rect">
            <a:avLst/>
          </a:prstGeom>
        </p:spPr>
      </p:pic>
      <p:pic>
        <p:nvPicPr>
          <p:cNvPr id="13" name="Рисунок 12">
            <a:extLst>
              <a:ext uri="{FF2B5EF4-FFF2-40B4-BE49-F238E27FC236}">
                <a16:creationId xmlns:a16="http://schemas.microsoft.com/office/drawing/2014/main" id="{F84804A9-54FF-0799-D842-6A8E60127BDE}"/>
              </a:ext>
            </a:extLst>
          </p:cNvPr>
          <p:cNvPicPr>
            <a:picLocks noChangeAspect="1"/>
          </p:cNvPicPr>
          <p:nvPr/>
        </p:nvPicPr>
        <p:blipFill>
          <a:blip r:embed="rId5"/>
          <a:stretch>
            <a:fillRect/>
          </a:stretch>
        </p:blipFill>
        <p:spPr>
          <a:xfrm>
            <a:off x="5286462" y="4331813"/>
            <a:ext cx="2448267" cy="2010056"/>
          </a:xfrm>
          <a:prstGeom prst="rect">
            <a:avLst/>
          </a:prstGeom>
        </p:spPr>
      </p:pic>
      <p:pic>
        <p:nvPicPr>
          <p:cNvPr id="15" name="Рисунок 14">
            <a:extLst>
              <a:ext uri="{FF2B5EF4-FFF2-40B4-BE49-F238E27FC236}">
                <a16:creationId xmlns:a16="http://schemas.microsoft.com/office/drawing/2014/main" id="{54EF6F76-C780-63BA-6A77-3BA4460A7E6C}"/>
              </a:ext>
            </a:extLst>
          </p:cNvPr>
          <p:cNvPicPr>
            <a:picLocks noChangeAspect="1"/>
          </p:cNvPicPr>
          <p:nvPr/>
        </p:nvPicPr>
        <p:blipFill>
          <a:blip r:embed="rId6"/>
          <a:stretch>
            <a:fillRect/>
          </a:stretch>
        </p:blipFill>
        <p:spPr>
          <a:xfrm>
            <a:off x="7744255" y="4350865"/>
            <a:ext cx="2372056" cy="2019582"/>
          </a:xfrm>
          <a:prstGeom prst="rect">
            <a:avLst/>
          </a:prstGeom>
        </p:spPr>
      </p:pic>
    </p:spTree>
    <p:extLst>
      <p:ext uri="{BB962C8B-B14F-4D97-AF65-F5344CB8AC3E}">
        <p14:creationId xmlns:p14="http://schemas.microsoft.com/office/powerpoint/2010/main" val="177563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8309" y="230737"/>
            <a:ext cx="6736992" cy="606006"/>
          </a:xfrm>
        </p:spPr>
        <p:txBody>
          <a:bodyPr>
            <a:normAutofit fontScale="90000"/>
          </a:bodyPr>
          <a:lstStyle/>
          <a:p>
            <a:r>
              <a:rPr lang="ru-RU" dirty="0"/>
              <a:t>Анализ</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09" y="1343608"/>
            <a:ext cx="5374112" cy="4024054"/>
          </a:xfrm>
        </p:spPr>
      </p:pic>
      <p:pic>
        <p:nvPicPr>
          <p:cNvPr id="5" name="Рисунок 4">
            <a:extLst>
              <a:ext uri="{FF2B5EF4-FFF2-40B4-BE49-F238E27FC236}">
                <a16:creationId xmlns:a16="http://schemas.microsoft.com/office/drawing/2014/main" id="{98193A81-60C8-10F3-2BC0-BEC0F2EB9B10}"/>
              </a:ext>
            </a:extLst>
          </p:cNvPr>
          <p:cNvPicPr>
            <a:picLocks noChangeAspect="1"/>
          </p:cNvPicPr>
          <p:nvPr/>
        </p:nvPicPr>
        <p:blipFill rotWithShape="1">
          <a:blip r:embed="rId3"/>
          <a:srcRect t="5689"/>
          <a:stretch/>
        </p:blipFill>
        <p:spPr>
          <a:xfrm>
            <a:off x="6299581" y="2112729"/>
            <a:ext cx="4518641" cy="4024054"/>
          </a:xfrm>
          <a:prstGeom prst="rect">
            <a:avLst/>
          </a:prstGeom>
        </p:spPr>
      </p:pic>
      <p:sp>
        <p:nvSpPr>
          <p:cNvPr id="7" name="TextBox 6">
            <a:extLst>
              <a:ext uri="{FF2B5EF4-FFF2-40B4-BE49-F238E27FC236}">
                <a16:creationId xmlns:a16="http://schemas.microsoft.com/office/drawing/2014/main" id="{26461D5A-AA0C-FA6F-0D37-CA12224E2758}"/>
              </a:ext>
            </a:extLst>
          </p:cNvPr>
          <p:cNvSpPr txBox="1"/>
          <p:nvPr/>
        </p:nvSpPr>
        <p:spPr>
          <a:xfrm>
            <a:off x="518309" y="905509"/>
            <a:ext cx="3400290" cy="369332"/>
          </a:xfrm>
          <a:prstGeom prst="rect">
            <a:avLst/>
          </a:prstGeom>
          <a:noFill/>
        </p:spPr>
        <p:txBody>
          <a:bodyPr wrap="none" rtlCol="0">
            <a:spAutoFit/>
          </a:bodyPr>
          <a:lstStyle/>
          <a:p>
            <a:r>
              <a:rPr lang="ru-RU" dirty="0"/>
              <a:t>Тепловая карта корреляции</a:t>
            </a:r>
            <a:r>
              <a:rPr lang="en-US" dirty="0"/>
              <a:t>:</a:t>
            </a:r>
            <a:endParaRPr lang="ru-RU" dirty="0"/>
          </a:p>
        </p:txBody>
      </p:sp>
      <p:sp>
        <p:nvSpPr>
          <p:cNvPr id="8" name="TextBox 7">
            <a:extLst>
              <a:ext uri="{FF2B5EF4-FFF2-40B4-BE49-F238E27FC236}">
                <a16:creationId xmlns:a16="http://schemas.microsoft.com/office/drawing/2014/main" id="{160BF49F-D331-E6B8-89CB-22B00DEE99B1}"/>
              </a:ext>
            </a:extLst>
          </p:cNvPr>
          <p:cNvSpPr txBox="1"/>
          <p:nvPr/>
        </p:nvSpPr>
        <p:spPr>
          <a:xfrm>
            <a:off x="6299581" y="1569036"/>
            <a:ext cx="3978974" cy="369332"/>
          </a:xfrm>
          <a:prstGeom prst="rect">
            <a:avLst/>
          </a:prstGeom>
          <a:noFill/>
        </p:spPr>
        <p:txBody>
          <a:bodyPr wrap="none" rtlCol="0">
            <a:spAutoFit/>
          </a:bodyPr>
          <a:lstStyle/>
          <a:p>
            <a:r>
              <a:rPr lang="ru-RU" dirty="0"/>
              <a:t>Процентное соотношение классов</a:t>
            </a:r>
            <a:r>
              <a:rPr lang="en-US" dirty="0"/>
              <a:t>:</a:t>
            </a:r>
            <a:endParaRPr lang="ru-RU" dirty="0"/>
          </a:p>
        </p:txBody>
      </p:sp>
    </p:spTree>
    <p:extLst>
      <p:ext uri="{BB962C8B-B14F-4D97-AF65-F5344CB8AC3E}">
        <p14:creationId xmlns:p14="http://schemas.microsoft.com/office/powerpoint/2010/main" val="172024498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Вид</Template>
  <TotalTime>499</TotalTime>
  <Words>424</Words>
  <Application>Microsoft Office PowerPoint</Application>
  <PresentationFormat>Широкоэкранный</PresentationFormat>
  <Paragraphs>41</Paragraphs>
  <Slides>15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Aptos</vt:lpstr>
      <vt:lpstr>Arial</vt:lpstr>
      <vt:lpstr>Century Schoolbook</vt:lpstr>
      <vt:lpstr>Times New Roman</vt:lpstr>
      <vt:lpstr>Wingdings 2</vt:lpstr>
      <vt:lpstr>View</vt:lpstr>
      <vt:lpstr>МИНОБРНАУКИ РОССИИ ФЕДЕРАЛЬНОЕ ГОСУДАРСТВЕННОЕ АВТОНОМНОЕ ОБРАЗОВАТЕЛЬНОЕ УЧРЕЖДЕНИЕ  ВЫСШЕГО ОБРАЗОВАНИЯ «ЮЖНЫЙ ФЕДЕРАЛЬНЫЙ УНИВЕРСИТЕТ» Институт высоких технологий и пьезотехники</vt:lpstr>
      <vt:lpstr>Цель проекта</vt:lpstr>
      <vt:lpstr>Машинное обучение </vt:lpstr>
      <vt:lpstr>Гипотеза</vt:lpstr>
      <vt:lpstr>Среда обработки данных</vt:lpstr>
      <vt:lpstr>Набор данных</vt:lpstr>
      <vt:lpstr>Предобработка</vt:lpstr>
      <vt:lpstr>Предобработка и анализ</vt:lpstr>
      <vt:lpstr>Анализ</vt:lpstr>
      <vt:lpstr>Предобработка перед обучением и методы обучения</vt:lpstr>
      <vt:lpstr>Логистическая регрессия </vt:lpstr>
      <vt:lpstr>SVC</vt:lpstr>
      <vt:lpstr>Decision Tree Classifier</vt:lpstr>
      <vt:lpstr>RandomForestClassifier</vt:lpstr>
      <vt:lpstr>Вывод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МИНОБРНАУКИ РОССИИ ФЕДЕРАЛЬНОЕ ГОСУДАРСТВЕННОЕ АВТОНОМНОЕ ОБРАЗОВАТЕЛЬНОЕ УЧРЕЖДЕНИЕ  ВЫСШЕГО ОБРАЗОВАНИЯ «ЮЖНЫЙ ФЕДЕРАЛЬНЫЙ УНИВЕРСИТЕТ» Институт высоких технологий и пьезотехники</dc:title>
  <dc:creator>Андрей Логинов</dc:creator>
  <cp:lastModifiedBy>Юрченко Евгений Владиславович</cp:lastModifiedBy>
  <cp:revision>24</cp:revision>
  <dcterms:created xsi:type="dcterms:W3CDTF">2024-06-17T07:04:28Z</dcterms:created>
  <dcterms:modified xsi:type="dcterms:W3CDTF">2024-06-27T08:33:15Z</dcterms:modified>
</cp:coreProperties>
</file>