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63" r:id="rId5"/>
    <p:sldId id="264" r:id="rId6"/>
    <p:sldId id="265" r:id="rId7"/>
    <p:sldId id="266" r:id="rId8"/>
    <p:sldId id="260"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14"/>
        <p:guide pos="383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true"/>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true" noChangeArrowheads="true"/>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true" noChangeArrowheads="true"/>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true" noChangeArrowheads="true"/>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760FBDFE-C587-4B4C-A407-44438C67B59E}" type="datetimeFigureOut">
              <a:rPr lang="zh-CN" altLang="en-US" smtClean="0"/>
            </a:fld>
            <a:endParaRPr lang="zh-CN" altLang="en-US"/>
          </a:p>
        </p:txBody>
      </p:sp>
      <p:sp>
        <p:nvSpPr>
          <p:cNvPr id="10" name="Rectangle 6"/>
          <p:cNvSpPr>
            <a:spLocks noGrp="true" noChangeArrowheads="true"/>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endParaRPr lang="zh-CN" altLang="en-US"/>
          </a:p>
        </p:txBody>
      </p:sp>
      <p:sp>
        <p:nvSpPr>
          <p:cNvPr id="11" name="Rectangle 7"/>
          <p:cNvSpPr>
            <a:spLocks noGrp="true" noChangeArrowheads="true"/>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5" name="Footer Placeholder 4"/>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Slide Number Placeholder 5"/>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true"/>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true"/>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true"/>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true"/>
          </p:cNvSpPr>
          <p:nvPr>
            <p:ph type="ftr" sz="quarter" idx="11"/>
          </p:nvPr>
        </p:nvSpPr>
        <p:spPr/>
        <p:txBody>
          <a:bodyPr/>
          <a:p>
            <a:endParaRPr lang="zh-CN" altLang="en-US"/>
          </a:p>
        </p:txBody>
      </p:sp>
      <p:sp>
        <p:nvSpPr>
          <p:cNvPr id="6" name="Slide Number Placeholder 5"/>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Content Placeholder 2"/>
          <p:cNvSpPr>
            <a:spLocks noGrp="true"/>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true"/>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true"/>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true"/>
          </p:cNvSpPr>
          <p:nvPr>
            <p:ph type="ftr" sz="quarter" idx="11"/>
          </p:nvPr>
        </p:nvSpPr>
        <p:spPr/>
        <p:txBody>
          <a:bodyPr/>
          <a:p>
            <a:endParaRPr lang="zh-CN" altLang="en-US"/>
          </a:p>
        </p:txBody>
      </p:sp>
      <p:sp>
        <p:nvSpPr>
          <p:cNvPr id="7" name="Slide Number Placeholder 6"/>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true"/>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true"/>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true"/>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true"/>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true"/>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true"/>
          </p:cNvSpPr>
          <p:nvPr>
            <p:ph type="ftr" sz="quarter" idx="11"/>
          </p:nvPr>
        </p:nvSpPr>
        <p:spPr/>
        <p:txBody>
          <a:bodyPr/>
          <a:p>
            <a:endParaRPr lang="zh-CN" altLang="en-US"/>
          </a:p>
        </p:txBody>
      </p:sp>
      <p:sp>
        <p:nvSpPr>
          <p:cNvPr id="9" name="Slide Number Placeholder 8"/>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smtClean="0"/>
              <a:t>Click to edit Master title style</a:t>
            </a:r>
            <a:endParaRPr lang="en-US"/>
          </a:p>
        </p:txBody>
      </p:sp>
      <p:sp>
        <p:nvSpPr>
          <p:cNvPr id="3" name="Date Placeholder 2"/>
          <p:cNvSpPr>
            <a:spLocks noGrp="true"/>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true"/>
          </p:cNvSpPr>
          <p:nvPr>
            <p:ph type="ftr" sz="quarter" idx="11"/>
          </p:nvPr>
        </p:nvSpPr>
        <p:spPr/>
        <p:txBody>
          <a:bodyPr/>
          <a:p>
            <a:endParaRPr lang="zh-CN" altLang="en-US"/>
          </a:p>
        </p:txBody>
      </p:sp>
      <p:sp>
        <p:nvSpPr>
          <p:cNvPr id="5" name="Slide Number Placeholder 4"/>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true"/>
          </p:cNvSpPr>
          <p:nvPr>
            <p:ph type="ftr" sz="quarter" idx="11"/>
          </p:nvPr>
        </p:nvSpPr>
        <p:spPr/>
        <p:txBody>
          <a:bodyPr/>
          <a:p>
            <a:endParaRPr lang="zh-CN" altLang="en-US"/>
          </a:p>
        </p:txBody>
      </p:sp>
      <p:sp>
        <p:nvSpPr>
          <p:cNvPr id="4" name="Slide Number Placeholder 3"/>
          <p:cNvSpPr>
            <a:spLocks noGrp="true"/>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true"/>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6" name="Footer Placeholder 5"/>
          <p:cNvSpPr>
            <a:spLocks noGrp="true"/>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
        <p:nvSpPr>
          <p:cNvPr id="7" name="Slide Number Placeholder 6"/>
          <p:cNvSpPr>
            <a:spLocks noGrp="true"/>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E0F28FA-A0FF-4778-BEE4-D616BFD88B81}" type="slidenum">
              <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8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true"/>
          </p:cNvSpPr>
          <p:nvPr>
            <p:ph type="pic" idx="1"/>
          </p:nvPr>
        </p:nvSpPr>
        <p:spPr>
          <a:xfrm>
            <a:off x="5183717" y="987425"/>
            <a:ext cx="6172200" cy="4873625"/>
          </a:xfrm>
        </p:spPr>
        <p:txBody>
          <a:bodyPr vert="horz" wrap="square" lIns="91440" tIns="45720" rIns="91440" bIns="45720" numCol="1" anchor="t" anchorCtr="false" compatLnSpc="true"/>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true"/>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true"/>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true"/>
          </p:cNvSpPr>
          <p:nvPr>
            <p:ph type="ftr" sz="quarter" idx="11"/>
          </p:nvPr>
        </p:nvSpPr>
        <p:spPr/>
        <p:txBody>
          <a:bodyPr/>
          <a:p>
            <a:endParaRPr lang="zh-CN" altLang="en-US" dirty="0"/>
          </a:p>
        </p:txBody>
      </p:sp>
      <p:sp>
        <p:nvSpPr>
          <p:cNvPr id="7" name="Slide Number Placeholder 6"/>
          <p:cNvSpPr>
            <a:spLocks noGrp="true"/>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true"/>
          <p:cNvCxnSpPr/>
          <p:nvPr userDrawn="true"/>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true"/>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true"/>
          </p:cNvSpPr>
          <p:nvPr>
            <p:ph type="title"/>
          </p:nvPr>
        </p:nvSpPr>
        <p:spPr>
          <a:xfrm>
            <a:off x="609600" y="190500"/>
            <a:ext cx="10972800" cy="582613"/>
          </a:xfrm>
          <a:prstGeom prst="rect">
            <a:avLst/>
          </a:prstGeom>
          <a:noFill/>
          <a:ln w="9525">
            <a:noFill/>
          </a:ln>
        </p:spPr>
        <p:txBody>
          <a:bodyPr anchor="ctr" anchorCtr="false"/>
          <a:p>
            <a:pPr lvl="0"/>
            <a:r>
              <a:rPr lang="en-US" altLang="zh-CN" dirty="0"/>
              <a:t>Click to edit Master title style</a:t>
            </a:r>
            <a:endParaRPr lang="en-US" altLang="zh-CN" dirty="0"/>
          </a:p>
        </p:txBody>
      </p:sp>
      <p:sp>
        <p:nvSpPr>
          <p:cNvPr id="1028" name="Rectangle 4"/>
          <p:cNvSpPr>
            <a:spLocks noGrp="true"/>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true" noChangeArrowheads="true"/>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defRPr sz="1400"/>
            </a:lvl1pPr>
          </a:lstStyle>
          <a:p>
            <a:fld id="{760FBDFE-C587-4B4C-A407-44438C67B59E}" type="datetimeFigureOut">
              <a:rPr lang="zh-CN" altLang="en-US" smtClean="0"/>
            </a:fld>
            <a:endParaRPr lang="zh-CN" altLang="en-US"/>
          </a:p>
        </p:txBody>
      </p:sp>
      <p:sp>
        <p:nvSpPr>
          <p:cNvPr id="1030" name="Rectangle 6"/>
          <p:cNvSpPr>
            <a:spLocks noGrp="true" noChangeArrowheads="true"/>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ctr">
              <a:defRPr sz="1400"/>
            </a:lvl1pPr>
          </a:lstStyle>
          <a:p>
            <a:endParaRPr lang="zh-CN" altLang="en-US"/>
          </a:p>
        </p:txBody>
      </p:sp>
      <p:sp>
        <p:nvSpPr>
          <p:cNvPr id="1031" name="Rectangle 7"/>
          <p:cNvSpPr>
            <a:spLocks noGrp="true" noChangeArrowheads="true"/>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80604020202020204" pitchFamily="34" charset="0"/>
          <a:ea typeface="SimSun" pitchFamily="2" charset="-122"/>
        </a:defRPr>
      </a:lvl2pPr>
      <a:lvl3pPr algn="r" rtl="0" fontAlgn="base">
        <a:spcBef>
          <a:spcPct val="0"/>
        </a:spcBef>
        <a:spcAft>
          <a:spcPct val="0"/>
        </a:spcAft>
        <a:defRPr sz="3600">
          <a:solidFill>
            <a:schemeClr val="bg1"/>
          </a:solidFill>
          <a:latin typeface="Arial" panose="02080604020202020204" pitchFamily="34" charset="0"/>
          <a:ea typeface="SimSun" pitchFamily="2" charset="-122"/>
        </a:defRPr>
      </a:lvl3pPr>
      <a:lvl4pPr algn="r" rtl="0" fontAlgn="base">
        <a:spcBef>
          <a:spcPct val="0"/>
        </a:spcBef>
        <a:spcAft>
          <a:spcPct val="0"/>
        </a:spcAft>
        <a:defRPr sz="3600">
          <a:solidFill>
            <a:schemeClr val="bg1"/>
          </a:solidFill>
          <a:latin typeface="Arial" panose="02080604020202020204" pitchFamily="34" charset="0"/>
          <a:ea typeface="SimSun" pitchFamily="2" charset="-122"/>
        </a:defRPr>
      </a:lvl4pPr>
      <a:lvl5pPr algn="r" rtl="0" fontAlgn="base">
        <a:spcBef>
          <a:spcPct val="0"/>
        </a:spcBef>
        <a:spcAft>
          <a:spcPct val="0"/>
        </a:spcAft>
        <a:defRPr sz="3600">
          <a:solidFill>
            <a:schemeClr val="bg1"/>
          </a:solidFill>
          <a:latin typeface="Arial" panose="02080604020202020204" pitchFamily="34" charset="0"/>
          <a:ea typeface="SimSun" pitchFamily="2" charset="-122"/>
        </a:defRPr>
      </a:lvl5pPr>
      <a:lvl6pPr marL="457200" algn="r" rtl="0" fontAlgn="base">
        <a:spcBef>
          <a:spcPct val="0"/>
        </a:spcBef>
        <a:spcAft>
          <a:spcPct val="0"/>
        </a:spcAft>
        <a:defRPr sz="3600">
          <a:solidFill>
            <a:schemeClr val="bg1"/>
          </a:solidFill>
          <a:latin typeface="Arial" panose="02080604020202020204" pitchFamily="34" charset="0"/>
          <a:ea typeface="SimSun" pitchFamily="2" charset="-122"/>
        </a:defRPr>
      </a:lvl6pPr>
      <a:lvl7pPr marL="914400" algn="r" rtl="0" fontAlgn="base">
        <a:spcBef>
          <a:spcPct val="0"/>
        </a:spcBef>
        <a:spcAft>
          <a:spcPct val="0"/>
        </a:spcAft>
        <a:defRPr sz="3600">
          <a:solidFill>
            <a:schemeClr val="bg1"/>
          </a:solidFill>
          <a:latin typeface="Arial" panose="02080604020202020204" pitchFamily="34" charset="0"/>
          <a:ea typeface="SimSun" pitchFamily="2" charset="-122"/>
        </a:defRPr>
      </a:lvl7pPr>
      <a:lvl8pPr marL="1371600" algn="r" rtl="0" fontAlgn="base">
        <a:spcBef>
          <a:spcPct val="0"/>
        </a:spcBef>
        <a:spcAft>
          <a:spcPct val="0"/>
        </a:spcAft>
        <a:defRPr sz="3600">
          <a:solidFill>
            <a:schemeClr val="bg1"/>
          </a:solidFill>
          <a:latin typeface="Arial" panose="02080604020202020204" pitchFamily="34" charset="0"/>
          <a:ea typeface="SimSun" pitchFamily="2" charset="-122"/>
        </a:defRPr>
      </a:lvl8pPr>
      <a:lvl9pPr marL="1828800" algn="r" rtl="0" fontAlgn="base">
        <a:spcBef>
          <a:spcPct val="0"/>
        </a:spcBef>
        <a:spcAft>
          <a:spcPct val="0"/>
        </a:spcAft>
        <a:defRPr sz="3600">
          <a:solidFill>
            <a:schemeClr val="bg1"/>
          </a:solidFill>
          <a:latin typeface="Arial" panose="0208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ctrTitle"/>
          </p:nvPr>
        </p:nvSpPr>
        <p:spPr>
          <a:xfrm>
            <a:off x="1786890" y="1701800"/>
            <a:ext cx="9488805" cy="1082675"/>
          </a:xfrm>
        </p:spPr>
        <p:txBody>
          <a:bodyPr/>
          <a:p>
            <a:r>
              <a:rPr lang="en-US" altLang="en-US" sz="4600" b="1">
                <a:latin typeface="DejaVu Sans" panose="020B0603030804020204" charset="0"/>
                <a:cs typeface="DejaVu Sans" panose="020B0603030804020204" charset="0"/>
              </a:rPr>
              <a:t>Week </a:t>
            </a:r>
            <a:r>
              <a:rPr lang="" altLang="en-US" sz="4600" b="1">
                <a:latin typeface="DejaVu Sans" panose="020B0603030804020204" charset="0"/>
                <a:cs typeface="DejaVu Sans" panose="020B0603030804020204" charset="0"/>
              </a:rPr>
              <a:t>3</a:t>
            </a:r>
            <a:r>
              <a:rPr lang="en-US" altLang="en-US" sz="4600" b="1">
                <a:latin typeface="DejaVu Sans" panose="020B0603030804020204" charset="0"/>
                <a:cs typeface="DejaVu Sans" panose="020B0603030804020204" charset="0"/>
              </a:rPr>
              <a:t> - Beginner Backend</a:t>
            </a:r>
            <a:endParaRPr lang="en-US" altLang="en-US" sz="4600" b="1">
              <a:latin typeface="DejaVu Sans" panose="020B0603030804020204" charset="0"/>
              <a:cs typeface="DejaVu Sans" panose="020B0603030804020204" charset="0"/>
            </a:endParaRPr>
          </a:p>
        </p:txBody>
      </p:sp>
      <p:sp>
        <p:nvSpPr>
          <p:cNvPr id="3" name="Subtitle 2"/>
          <p:cNvSpPr>
            <a:spLocks noGrp="true"/>
          </p:cNvSpPr>
          <p:nvPr>
            <p:ph type="subTitle" idx="1"/>
          </p:nvPr>
        </p:nvSpPr>
        <p:spPr>
          <a:xfrm>
            <a:off x="2063750" y="2927350"/>
            <a:ext cx="9218295" cy="646430"/>
          </a:xfrm>
        </p:spPr>
        <p:txBody>
          <a:bodyPr/>
          <a:p>
            <a:r>
              <a:rPr lang="en-US" altLang="en-US" sz="2800" b="1">
                <a:latin typeface="Century Schoolbook L" charset="0"/>
                <a:cs typeface="Century Schoolbook L" charset="0"/>
              </a:rPr>
              <a:t>By Andry Pebrianto</a:t>
            </a:r>
            <a:endParaRPr lang="en-US" altLang="en-US" sz="2800" b="1">
              <a:latin typeface="Century Schoolbook L" charset="0"/>
              <a:cs typeface="Century Schoolbook 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4899660"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1. Apa itu NodeJS?</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884930"/>
            <a:ext cx="7138670" cy="46037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Dibuat oleh Ryan Dahl pada tahun 2009.</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56845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NodeJS adalah sebuah runtime yang berfungsi agar script Javascript yang awalnya hanya bisa berjalan di Browser, dapat dijalankan juga di Sistem Operasi.</a:t>
            </a:r>
            <a:endParaRPr lang="en-US"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82994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V8 Engine milik Google Chrome adalah Javascript engine yang digunakan oleh NodeJS.</a:t>
            </a:r>
            <a:endParaRPr lang="en-US" altLang="en-US" sz="2400">
              <a:latin typeface="Garuda" panose="020B0604020202020204" charset="0"/>
              <a:cs typeface="Garuda" panose="020B0604020202020204" charset="0"/>
            </a:endParaRPr>
          </a:p>
        </p:txBody>
      </p:sp>
      <p:pic>
        <p:nvPicPr>
          <p:cNvPr id="4" name="Picture 3" descr="590px-Node.js_logo.svg"/>
          <p:cNvPicPr>
            <a:picLocks noChangeAspect="true"/>
          </p:cNvPicPr>
          <p:nvPr/>
        </p:nvPicPr>
        <p:blipFill>
          <a:blip r:embed="rId1"/>
          <a:stretch>
            <a:fillRect/>
          </a:stretch>
        </p:blipFill>
        <p:spPr>
          <a:xfrm>
            <a:off x="8018780" y="2903220"/>
            <a:ext cx="3574415" cy="21882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4899660"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2. Apa itu ExpressJS?</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884930"/>
            <a:ext cx="7138670" cy="46037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Dibuat oleh Tj Holowaychuk pada tahun 2010.</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56845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ExpressJS adalah sebuah Framework yang dibuat berdasarkan NodeJS. ExpressJS terkenal dengan keunggulannya yaitu Fast, Minimalist, dan Unopiniated.</a:t>
            </a:r>
            <a:endParaRPr lang="en-US"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119888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Biasa digunakan untuk membuat aplikasi dengan stack populer seperti MERN, MEVN, dan MEAN.</a:t>
            </a:r>
            <a:endParaRPr lang="en-US" altLang="en-US" sz="2400">
              <a:latin typeface="Garuda" panose="020B0604020202020204" charset="0"/>
              <a:cs typeface="Garuda" panose="020B0604020202020204" charset="0"/>
            </a:endParaRPr>
          </a:p>
        </p:txBody>
      </p:sp>
      <p:pic>
        <p:nvPicPr>
          <p:cNvPr id="7" name="Picture 6" descr="0_cQTv5n6xV7opBBIB"/>
          <p:cNvPicPr>
            <a:picLocks noChangeAspect="true"/>
          </p:cNvPicPr>
          <p:nvPr/>
        </p:nvPicPr>
        <p:blipFill>
          <a:blip r:embed="rId1"/>
          <a:stretch>
            <a:fillRect/>
          </a:stretch>
        </p:blipFill>
        <p:spPr>
          <a:xfrm>
            <a:off x="7676515" y="2628900"/>
            <a:ext cx="4187190" cy="2617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781675"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3. Apa itu PostgreSQL?</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515360"/>
            <a:ext cx="7138670" cy="82994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Dibuat oleh kelompok mahasiswa dari University of California, Berkeley.</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119888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PostgreSQL adalah sebuah open source Relational Database Management System (RDBMS) yang menggunakan SQL.</a:t>
            </a:r>
            <a:endParaRPr lang="en-US"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119888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Saat ini PostgreSQL sedang naik daun karena PostgreSQL terkenal memiliki performa yang tinggi, keamanan yang kuat, dan stabil.</a:t>
            </a:r>
            <a:endParaRPr lang="en-US" altLang="en-US" sz="2400">
              <a:latin typeface="Garuda" panose="020B0604020202020204" charset="0"/>
              <a:cs typeface="Garuda" panose="020B0604020202020204" charset="0"/>
            </a:endParaRPr>
          </a:p>
        </p:txBody>
      </p:sp>
      <p:pic>
        <p:nvPicPr>
          <p:cNvPr id="7" name="Picture 6" descr="955c2a6c-b4e4-44e5-bc2c-05cda3a0794f"/>
          <p:cNvPicPr>
            <a:picLocks noChangeAspect="true"/>
          </p:cNvPicPr>
          <p:nvPr/>
        </p:nvPicPr>
        <p:blipFill>
          <a:blip r:embed="rId1"/>
          <a:stretch>
            <a:fillRect/>
          </a:stretch>
        </p:blipFill>
        <p:spPr>
          <a:xfrm>
            <a:off x="7581265" y="2740660"/>
            <a:ext cx="4311015" cy="2379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537845" y="1268730"/>
            <a:ext cx="5781675"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4. Apa itu Rest API?</a:t>
            </a:r>
            <a:endParaRPr lang="en-US" altLang="en-US" sz="4600">
              <a:latin typeface="Dyuthi" panose="02000603000000000000" charset="0"/>
              <a:ea typeface="Droid Sans Fallback" panose="020B0502000000000001" charset="-122"/>
              <a:cs typeface="Dyuthi" panose="02000603000000000000" charset="0"/>
            </a:endParaRPr>
          </a:p>
        </p:txBody>
      </p:sp>
      <p:sp>
        <p:nvSpPr>
          <p:cNvPr id="6" name="Text Box 5"/>
          <p:cNvSpPr txBox="true"/>
          <p:nvPr/>
        </p:nvSpPr>
        <p:spPr>
          <a:xfrm>
            <a:off x="537845" y="3146425"/>
            <a:ext cx="7138670" cy="1198880"/>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sym typeface="+mn-ea"/>
              </a:rPr>
              <a:t>Web Service adalah sebuah perangkat lunak yang digunakan untuk melakukan pertukaran data dengan Client atau Frontend.</a:t>
            </a:r>
            <a:endParaRPr lang="en-US" altLang="en-US" sz="2400">
              <a:latin typeface="Garuda" panose="020B0604020202020204" charset="0"/>
              <a:cs typeface="Garuda" panose="020B0604020202020204" charset="0"/>
            </a:endParaRPr>
          </a:p>
        </p:txBody>
      </p:sp>
      <p:sp>
        <p:nvSpPr>
          <p:cNvPr id="2" name="Text Box 1"/>
          <p:cNvSpPr txBox="true"/>
          <p:nvPr/>
        </p:nvSpPr>
        <p:spPr>
          <a:xfrm>
            <a:off x="537845" y="2316480"/>
            <a:ext cx="7138670" cy="82994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Rest API adalah sebuah arsitektur atau aturan untuk membuat sebuah Web Service.</a:t>
            </a:r>
            <a:endParaRPr lang="en-US" altLang="en-US" sz="2400">
              <a:latin typeface="Garuda" panose="020B0604020202020204" charset="0"/>
              <a:cs typeface="Garuda" panose="020B0604020202020204" charset="0"/>
            </a:endParaRPr>
          </a:p>
        </p:txBody>
      </p:sp>
      <p:sp>
        <p:nvSpPr>
          <p:cNvPr id="3" name="Text Box 2"/>
          <p:cNvSpPr txBox="true"/>
          <p:nvPr/>
        </p:nvSpPr>
        <p:spPr>
          <a:xfrm>
            <a:off x="537845" y="4345305"/>
            <a:ext cx="7138670" cy="829945"/>
          </a:xfrm>
          <a:prstGeom prst="rect">
            <a:avLst/>
          </a:prstGeom>
          <a:noFill/>
        </p:spPr>
        <p:txBody>
          <a:bodyPr wrap="square" rtlCol="0">
            <a:spAutoFit/>
          </a:bodyPr>
          <a:p>
            <a:pPr marL="342900" indent="-342900">
              <a:buFont typeface="Arial" panose="02080604020202020204" pitchFamily="34" charset="0"/>
              <a:buChar char="•"/>
            </a:pPr>
            <a:r>
              <a:rPr lang="en-US" altLang="en-US" sz="2400">
                <a:latin typeface="Garuda" panose="020B0604020202020204" charset="0"/>
                <a:cs typeface="Garuda" panose="020B0604020202020204" charset="0"/>
              </a:rPr>
              <a:t>Rest API diperkenalkan pertama kali pada tahun 2000 oleh Roy Fielding.</a:t>
            </a:r>
            <a:endParaRPr lang="en-US" altLang="en-US" sz="2400">
              <a:latin typeface="Garuda" panose="020B0604020202020204" charset="0"/>
              <a:cs typeface="Garuda" panose="020B0604020202020204" charset="0"/>
            </a:endParaRPr>
          </a:p>
        </p:txBody>
      </p:sp>
      <p:pic>
        <p:nvPicPr>
          <p:cNvPr id="7" name="Picture 6" descr="rest_api"/>
          <p:cNvPicPr>
            <a:picLocks noChangeAspect="true"/>
          </p:cNvPicPr>
          <p:nvPr/>
        </p:nvPicPr>
        <p:blipFill>
          <a:blip r:embed="rId1"/>
          <a:stretch>
            <a:fillRect/>
          </a:stretch>
        </p:blipFill>
        <p:spPr>
          <a:xfrm>
            <a:off x="7554595" y="2459990"/>
            <a:ext cx="4363720" cy="2571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4060190" y="1268730"/>
            <a:ext cx="4070985" cy="798830"/>
          </a:xfrm>
          <a:prstGeom prst="rect">
            <a:avLst/>
          </a:prstGeom>
          <a:noFill/>
        </p:spPr>
        <p:txBody>
          <a:bodyPr wrap="square" rtlCol="0">
            <a:spAutoFit/>
          </a:bodyPr>
          <a:p>
            <a:r>
              <a:rPr lang="en-US" altLang="en-US" sz="4600">
                <a:latin typeface="Dyuthi" panose="02000603000000000000" charset="0"/>
                <a:ea typeface="Droid Sans Fallback" panose="020B0502000000000001" charset="-122"/>
                <a:cs typeface="Dyuthi" panose="02000603000000000000" charset="0"/>
              </a:rPr>
              <a:t>Food Recipe API</a:t>
            </a:r>
            <a:endParaRPr lang="en-US" altLang="en-US" sz="4600">
              <a:latin typeface="Dyuthi" panose="02000603000000000000" charset="0"/>
              <a:ea typeface="Droid Sans Fallback" panose="020B0502000000000001" charset="-122"/>
              <a:cs typeface="Dyuthi" panose="02000603000000000000" charset="0"/>
            </a:endParaRPr>
          </a:p>
        </p:txBody>
      </p:sp>
      <p:sp>
        <p:nvSpPr>
          <p:cNvPr id="2" name="Text Box 1"/>
          <p:cNvSpPr txBox="true"/>
          <p:nvPr/>
        </p:nvSpPr>
        <p:spPr>
          <a:xfrm>
            <a:off x="537845" y="2316480"/>
            <a:ext cx="11103610" cy="3046095"/>
          </a:xfrm>
          <a:prstGeom prst="rect">
            <a:avLst/>
          </a:prstGeom>
          <a:noFill/>
        </p:spPr>
        <p:txBody>
          <a:bodyPr wrap="square" rtlCol="0">
            <a:spAutoFit/>
          </a:bodyPr>
          <a:p>
            <a:pPr indent="0">
              <a:buNone/>
            </a:pPr>
            <a:r>
              <a:rPr lang="en-US" altLang="en-US" sz="2400">
                <a:latin typeface="Garuda" panose="020B0604020202020204" charset="0"/>
                <a:cs typeface="Garuda" panose="020B0604020202020204" charset="0"/>
              </a:rPr>
              <a:t>Selama satu minggu ini saya telah membuat sebuah project bernama Food Recipe API. Food Recipe API merupakan sebuah Web Service yang nantinya akan menjadi Backend untuk sebuah aplikasi sharing resep makanan.</a:t>
            </a:r>
            <a:endParaRPr lang="en-US" altLang="en-US" sz="2400">
              <a:latin typeface="Garuda" panose="020B0604020202020204" charset="0"/>
              <a:cs typeface="Garuda" panose="020B0604020202020204" charset="0"/>
            </a:endParaRPr>
          </a:p>
          <a:p>
            <a:pPr indent="0">
              <a:buNone/>
            </a:pPr>
            <a:endParaRPr lang="en-US" altLang="en-US" sz="2400">
              <a:latin typeface="Garuda" panose="020B0604020202020204" charset="0"/>
              <a:cs typeface="Garuda" panose="020B0604020202020204" charset="0"/>
            </a:endParaRPr>
          </a:p>
          <a:p>
            <a:pPr indent="0">
              <a:buNone/>
            </a:pPr>
            <a:r>
              <a:rPr lang="en-US" altLang="en-US" sz="2400">
                <a:latin typeface="Garuda" panose="020B0604020202020204" charset="0"/>
                <a:cs typeface="Garuda" panose="020B0604020202020204" charset="0"/>
              </a:rPr>
              <a:t>Beberapa fitur yang dimiliki oleh Food Recipe API adalah CRUD User, Recipe, dan Comment. Lalu Food Recipe API juga sudah memiliki fitur pagination yang limitnya dapat dicustom, pencarian resep berdasarkan title, resep by user, comment by resep, dan fitur untuk mendapatkan lima resep terbaru.</a:t>
            </a:r>
            <a:endParaRPr lang="en-US" altLang="en-US" sz="2400">
              <a:latin typeface="Garuda" panose="020B0604020202020204" charset="0"/>
              <a:cs typeface="Garuda"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true"/>
          <p:nvPr/>
        </p:nvSpPr>
        <p:spPr>
          <a:xfrm>
            <a:off x="3336290" y="2767965"/>
            <a:ext cx="5518785" cy="1322070"/>
          </a:xfrm>
          <a:prstGeom prst="rect">
            <a:avLst/>
          </a:prstGeom>
          <a:noFill/>
        </p:spPr>
        <p:txBody>
          <a:bodyPr wrap="square" rtlCol="0">
            <a:spAutoFit/>
          </a:bodyPr>
          <a:p>
            <a:r>
              <a:rPr lang="en-US" altLang="en-US" sz="8000">
                <a:latin typeface="Dyuthi" panose="02000603000000000000" charset="0"/>
                <a:ea typeface="Droid Sans Fallback" panose="020B0502000000000001" charset="-122"/>
                <a:cs typeface="Dyuthi" panose="02000603000000000000" charset="0"/>
              </a:rPr>
              <a:t>Terima Kasih</a:t>
            </a:r>
            <a:endParaRPr lang="en-US" altLang="en-US" sz="8000">
              <a:latin typeface="Dyuthi" panose="02000603000000000000" charset="0"/>
              <a:ea typeface="Droid Sans Fallback" panose="020B0502000000000001" charset="-122"/>
              <a:cs typeface="Dyuthi" panose="02000603000000000000"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spDef>
    <a:lnDef>
      <a:spPr bwMode="auto">
        <a:xfrm>
          <a:off x="0" y="0"/>
          <a:ext cx="1" cy="1"/>
        </a:xfrm>
        <a:custGeom>
          <a:avLst/>
          <a:gdLst/>
          <a:ahLst/>
          <a:cxnLst/>
          <a:rect l="0" t="0" r="0" b="0"/>
          <a:pathLst/>
        </a:custGeom>
        <a:gradFill rotWithShape="false">
          <a:gsLst>
            <a:gs pos="0">
              <a:schemeClr val="accent1"/>
            </a:gs>
            <a:gs pos="100000">
              <a:schemeClr val="accent2"/>
            </a:gs>
          </a:gsLst>
          <a:lin ang="5400000" scaled="true"/>
        </a:gradFill>
        <a:ln w="9525" cap="flat" cmpd="sng" algn="ctr">
          <a:solidFill>
            <a:schemeClr val="accent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SimSun"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1766</Words>
  <Application>WPS Presentation</Application>
  <PresentationFormat>宽屏</PresentationFormat>
  <Paragraphs>44</Paragraphs>
  <Slides>7</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vt:i4>
      </vt:variant>
    </vt:vector>
  </HeadingPairs>
  <TitlesOfParts>
    <vt:vector size="21" baseType="lpstr">
      <vt:lpstr>Arial</vt:lpstr>
      <vt:lpstr>SimSun</vt:lpstr>
      <vt:lpstr>Wingdings</vt:lpstr>
      <vt:lpstr>Nimbus Roman No9 L</vt:lpstr>
      <vt:lpstr>Droid Sans Fallback</vt:lpstr>
      <vt:lpstr>DejaVu Sans</vt:lpstr>
      <vt:lpstr>Century Schoolbook L</vt:lpstr>
      <vt:lpstr>Dyuthi</vt:lpstr>
      <vt:lpstr>Garuda</vt:lpstr>
      <vt:lpstr>微软雅黑</vt:lpstr>
      <vt:lpstr>Arial Unicode MS</vt:lpstr>
      <vt:lpstr>SimSun</vt:lpstr>
      <vt:lpstr>Standard Symbols PS</vt:lpstr>
      <vt:lpstr>Communications and Dialogues</vt:lpstr>
      <vt:lpstr>Week 4 - Beginner Backend</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aswassaw</dc:creator>
  <cp:lastModifiedBy>aswassaw</cp:lastModifiedBy>
  <cp:revision>53</cp:revision>
  <dcterms:created xsi:type="dcterms:W3CDTF">2022-04-05T10:01:23Z</dcterms:created>
  <dcterms:modified xsi:type="dcterms:W3CDTF">2022-04-05T10:01:23Z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