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  <p:sldMasterId id="2147483649" r:id="rId2"/>
  </p:sldMasterIdLst>
  <p:sldIdLst>
    <p:sldId id="256" r:id="rId3"/>
    <p:sldId id="324" r:id="rId4"/>
    <p:sldId id="297" r:id="rId5"/>
    <p:sldId id="305" r:id="rId6"/>
    <p:sldId id="304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D4F68-F1B9-4DCB-9E6F-09583CF432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A64BF1-1B64-41A5-9AF2-54985D7D75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94861-B715-4F46-B89D-FB8F03BC1A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89F80-600C-4E50-A374-B365010987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C565C-648E-4FB2-A865-077C4D4902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317F2-074B-4920-9F8F-517EFD4624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524000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524000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6B6CA-81DA-4EA8-9795-9A2DAD7A7D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77A31-5F6D-4D69-9536-1A495C82B6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AFB1D-7242-46DD-81E1-2CF3F53161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C8ED5-240D-4783-BD09-E9EECBDD3B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1113D-A6B0-418D-88FF-8488831F8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63F25-5CB5-4FEB-99CE-E3CCE639FE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7C6F4-21CD-4DBB-8FAA-F01DE525D8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1070A-B475-46E0-9D45-4740A41558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99BE7-3A0A-4DD4-9B5F-C4701F73B5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EEFCB-B4E5-4A28-B2A6-E89B6AB8E3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447800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447800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04224-3877-40AE-B464-2655BD5DAA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C528A-CA86-4407-A412-D136CE6207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B0278-5806-4382-8329-B40EBC3098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071A2-E8A3-4150-9CD6-8E1CCFB24A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B021D-D91F-4681-BB2B-ECF5F0D1A7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2C325-7F9F-4956-8291-1D65A5D279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447800"/>
            <a:ext cx="7010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fld id="{203B3C89-539E-4C1C-8075-0B39BE53290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524000"/>
            <a:ext cx="7010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fld id="{C601F027-132B-495F-8956-1CDD836D83D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5" name="TextBox 17"/>
          <p:cNvSpPr txBox="1">
            <a:spLocks noChangeArrowheads="1"/>
          </p:cNvSpPr>
          <p:nvPr/>
        </p:nvSpPr>
        <p:spPr bwMode="auto">
          <a:xfrm rot="10800000" flipV="1">
            <a:off x="5789613" y="5561013"/>
            <a:ext cx="289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Garamond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912" y="1295400"/>
            <a:ext cx="8153288" cy="1143000"/>
          </a:xfrm>
        </p:spPr>
        <p:txBody>
          <a:bodyPr/>
          <a:lstStyle/>
          <a:p>
            <a:pPr algn="r" eaLnBrk="1" hangingPunct="1"/>
            <a:r>
              <a:rPr lang="id-ID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MENYUSUN KEY PERFORMANCE INDICATOR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7208" y="6172128"/>
            <a:ext cx="4343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>
                <a:latin typeface="Mistral" pitchFamily="66" charset="0"/>
              </a:rPr>
              <a:t>OLEH : WIKA HARISA PUTRI   -  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>
                <a:solidFill>
                  <a:srgbClr val="00B050"/>
                </a:solidFill>
              </a:rPr>
              <a:t>CONTOH TUJUAN, KPI DAN FORMULA</a:t>
            </a:r>
            <a:endParaRPr lang="id-ID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3542" y="1524050"/>
            <a:ext cx="7019060" cy="434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>
                <a:solidFill>
                  <a:srgbClr val="00B050"/>
                </a:solidFill>
              </a:rPr>
              <a:t>CONTOH TUJUAN, KPI DAN FORMULA</a:t>
            </a:r>
            <a:endParaRPr lang="id-ID" sz="28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8996" y="1295457"/>
            <a:ext cx="6749101" cy="478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>
                <a:solidFill>
                  <a:srgbClr val="00B050"/>
                </a:solidFill>
              </a:rPr>
              <a:t>CONTOH TUJUAN, KPI DAN FORMULA</a:t>
            </a:r>
            <a:endParaRPr lang="id-ID" sz="28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3306" y="1447852"/>
            <a:ext cx="5978631" cy="480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rgbClr val="00B050"/>
                </a:solidFill>
              </a:rPr>
              <a:t>VALIDASI KPI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6437" y="1371654"/>
            <a:ext cx="6991719" cy="480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Spesifikasi KPI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76" y="1371654"/>
            <a:ext cx="6747226" cy="441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Pembobotan KPI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Salah satunya bisa menggunakan AHP (</a:t>
            </a:r>
            <a:r>
              <a:rPr lang="id-ID" i="1" dirty="0"/>
              <a:t>Analytical Hierarchy Process</a:t>
            </a:r>
            <a:r>
              <a:rPr lang="id-ID" dirty="0"/>
              <a:t>)</a:t>
            </a:r>
          </a:p>
          <a:p>
            <a:r>
              <a:rPr lang="id-ID" dirty="0"/>
              <a:t>Atau menggunakan Conjoint Analysis</a:t>
            </a:r>
          </a:p>
          <a:p>
            <a:r>
              <a:rPr lang="id-ID" dirty="0"/>
              <a:t>Hasil : bobot atau ranking utk masing-masing KPI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74" y="228684"/>
            <a:ext cx="7010400" cy="838200"/>
          </a:xfrm>
        </p:spPr>
        <p:txBody>
          <a:bodyPr/>
          <a:lstStyle/>
          <a:p>
            <a:r>
              <a:rPr lang="id-ID" dirty="0"/>
              <a:t>Mind Mapping BSC PT  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80" y="1164652"/>
            <a:ext cx="7162612" cy="569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>
                <a:solidFill>
                  <a:srgbClr val="00B050"/>
                </a:solidFill>
              </a:rPr>
              <a:t>Contoh BSC dari Renstra PT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90" y="1447852"/>
            <a:ext cx="7543712" cy="466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untuk Unit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6638" y="1641941"/>
            <a:ext cx="7260053" cy="315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26" y="169171"/>
            <a:ext cx="3809900" cy="650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dirty="0">
                <a:solidFill>
                  <a:srgbClr val="00B050"/>
                </a:solidFill>
              </a:rPr>
              <a:t>LATAR BELAKANG PENGUKURAN KINERJA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88" y="1295456"/>
            <a:ext cx="7671212" cy="392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74" y="304882"/>
            <a:ext cx="7010400" cy="838200"/>
          </a:xfrm>
        </p:spPr>
        <p:txBody>
          <a:bodyPr/>
          <a:lstStyle/>
          <a:p>
            <a:r>
              <a:rPr lang="id-ID" sz="2800" dirty="0">
                <a:solidFill>
                  <a:srgbClr val="00B050"/>
                </a:solidFill>
              </a:rPr>
              <a:t>TUJUAN UNIT BERDASAR BSC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62" y="1240717"/>
            <a:ext cx="6019642" cy="534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52" y="228684"/>
            <a:ext cx="5029068" cy="5772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32" y="228684"/>
            <a:ext cx="3962295" cy="61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100" y="838268"/>
            <a:ext cx="8149415" cy="451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id-ID" dirty="0"/>
              <a:t>	</a:t>
            </a:r>
            <a:r>
              <a:rPr lang="en-US" sz="2000" dirty="0"/>
              <a:t>IPMS (Integrated Performance Measurement Systems)</a:t>
            </a:r>
            <a:endParaRPr lang="id-ID" sz="2000" dirty="0"/>
          </a:p>
          <a:p>
            <a:pPr>
              <a:buNone/>
            </a:pPr>
            <a:r>
              <a:rPr lang="id-ID" sz="2000" dirty="0"/>
              <a:t>Tahapan :</a:t>
            </a:r>
          </a:p>
          <a:p>
            <a:pPr>
              <a:buFontTx/>
              <a:buChar char="-"/>
            </a:pPr>
            <a:r>
              <a:rPr lang="id-ID" sz="2000" dirty="0"/>
              <a:t>identifikasi stakeholder requirement, </a:t>
            </a:r>
          </a:p>
          <a:p>
            <a:pPr>
              <a:buFontTx/>
              <a:buChar char="-"/>
            </a:pPr>
            <a:r>
              <a:rPr lang="id-ID" sz="2000" dirty="0"/>
              <a:t>external monitor (benchmarking), </a:t>
            </a:r>
          </a:p>
          <a:p>
            <a:pPr>
              <a:buFontTx/>
              <a:buChar char="-"/>
            </a:pPr>
            <a:r>
              <a:rPr lang="id-ID" sz="2000" dirty="0"/>
              <a:t>penetapan objectives, dan</a:t>
            </a:r>
          </a:p>
          <a:p>
            <a:pPr>
              <a:buFontTx/>
              <a:buChar char="-"/>
            </a:pPr>
            <a:r>
              <a:rPr lang="id-ID" sz="2000" dirty="0"/>
              <a:t>identifikasi KPI</a:t>
            </a:r>
          </a:p>
          <a:p>
            <a:pPr>
              <a:buFontTx/>
              <a:buChar char="-"/>
            </a:pPr>
            <a:r>
              <a:rPr lang="id-ID" sz="2000" dirty="0"/>
              <a:t>melakukan validasi KPI</a:t>
            </a:r>
          </a:p>
          <a:p>
            <a:pPr>
              <a:buFontTx/>
              <a:buChar char="-"/>
            </a:pPr>
            <a:r>
              <a:rPr lang="id-ID" sz="2000" dirty="0"/>
              <a:t>Spesifikasi KPI</a:t>
            </a:r>
          </a:p>
          <a:p>
            <a:pPr>
              <a:buFontTx/>
              <a:buChar char="-"/>
            </a:pPr>
            <a:r>
              <a:rPr lang="id-ID" sz="2000" dirty="0"/>
              <a:t>Pembobotan KPI</a:t>
            </a:r>
          </a:p>
          <a:p>
            <a:pPr>
              <a:buFontTx/>
              <a:buChar char="-"/>
            </a:pPr>
            <a:r>
              <a:rPr lang="id-ID" sz="2000" dirty="0"/>
              <a:t>Scoring system SPK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>
                <a:solidFill>
                  <a:srgbClr val="00B050"/>
                </a:solidFill>
              </a:rPr>
              <a:t>PENGUKURAN KINERJA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rgbClr val="00B050"/>
                </a:solidFill>
              </a:rPr>
              <a:t>KRITERIA KINERJA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74" y="1219258"/>
            <a:ext cx="7010400" cy="5333860"/>
          </a:xfrm>
        </p:spPr>
        <p:txBody>
          <a:bodyPr/>
          <a:lstStyle/>
          <a:p>
            <a:r>
              <a:rPr lang="es-ES" dirty="0" err="1"/>
              <a:t>kurikulum</a:t>
            </a:r>
            <a:r>
              <a:rPr lang="es-ES" dirty="0"/>
              <a:t>, </a:t>
            </a:r>
            <a:endParaRPr lang="id-ID" dirty="0"/>
          </a:p>
          <a:p>
            <a:r>
              <a:rPr lang="es-ES" dirty="0" err="1"/>
              <a:t>mahasiswa</a:t>
            </a:r>
            <a:r>
              <a:rPr lang="es-ES" dirty="0"/>
              <a:t>, </a:t>
            </a:r>
            <a:endParaRPr lang="id-ID" dirty="0"/>
          </a:p>
          <a:p>
            <a:r>
              <a:rPr lang="es-ES" dirty="0" err="1"/>
              <a:t>finansial</a:t>
            </a:r>
            <a:r>
              <a:rPr lang="es-ES" dirty="0"/>
              <a:t>, </a:t>
            </a:r>
            <a:endParaRPr lang="id-ID" dirty="0"/>
          </a:p>
          <a:p>
            <a:r>
              <a:rPr lang="es-ES" dirty="0"/>
              <a:t>SDM, </a:t>
            </a:r>
            <a:endParaRPr lang="id-ID" dirty="0"/>
          </a:p>
          <a:p>
            <a:r>
              <a:rPr lang="es-ES" dirty="0" err="1"/>
              <a:t>administrasi</a:t>
            </a:r>
            <a:r>
              <a:rPr lang="es-ES" dirty="0"/>
              <a:t> </a:t>
            </a:r>
            <a:r>
              <a:rPr lang="es-ES" dirty="0" err="1"/>
              <a:t>akademik</a:t>
            </a:r>
            <a:r>
              <a:rPr lang="es-ES" dirty="0"/>
              <a:t>, </a:t>
            </a:r>
            <a:endParaRPr lang="id-ID" dirty="0"/>
          </a:p>
          <a:p>
            <a:r>
              <a:rPr lang="es-ES" dirty="0" err="1"/>
              <a:t>proses</a:t>
            </a:r>
            <a:r>
              <a:rPr lang="es-ES" dirty="0"/>
              <a:t> </a:t>
            </a:r>
            <a:r>
              <a:rPr lang="es-ES" dirty="0" err="1"/>
              <a:t>pembelajaran</a:t>
            </a:r>
            <a:r>
              <a:rPr lang="es-ES" dirty="0"/>
              <a:t>, </a:t>
            </a:r>
            <a:endParaRPr lang="id-ID" dirty="0"/>
          </a:p>
          <a:p>
            <a:r>
              <a:rPr lang="es-ES" dirty="0" err="1"/>
              <a:t>alumni</a:t>
            </a:r>
            <a:r>
              <a:rPr lang="es-ES" dirty="0"/>
              <a:t>, </a:t>
            </a:r>
            <a:endParaRPr lang="id-ID" dirty="0"/>
          </a:p>
          <a:p>
            <a:r>
              <a:rPr lang="es-ES" dirty="0" err="1"/>
              <a:t>evaluasi</a:t>
            </a:r>
            <a:r>
              <a:rPr lang="es-ES" dirty="0"/>
              <a:t> dan </a:t>
            </a:r>
            <a:r>
              <a:rPr lang="es-ES" dirty="0" err="1"/>
              <a:t>pengendalian</a:t>
            </a:r>
            <a:r>
              <a:rPr lang="es-ES" dirty="0"/>
              <a:t>, dan</a:t>
            </a:r>
            <a:endParaRPr lang="id-ID" dirty="0"/>
          </a:p>
          <a:p>
            <a:r>
              <a:rPr lang="es-ES" dirty="0"/>
              <a:t> </a:t>
            </a:r>
            <a:r>
              <a:rPr lang="es-ES" dirty="0" err="1"/>
              <a:t>external</a:t>
            </a:r>
            <a:r>
              <a:rPr lang="es-ES" dirty="0"/>
              <a:t> </a:t>
            </a:r>
            <a:r>
              <a:rPr lang="es-ES" dirty="0" err="1"/>
              <a:t>party</a:t>
            </a:r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>
                <a:solidFill>
                  <a:srgbClr val="00B050"/>
                </a:solidFill>
              </a:rPr>
              <a:t>RUANG LINGKUP PERGURUAN TINGGI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74" y="1752644"/>
            <a:ext cx="6324434" cy="365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dirty="0">
                <a:solidFill>
                  <a:srgbClr val="00B050"/>
                </a:solidFill>
              </a:rPr>
              <a:t>CONTOH STAKEHOLDER REQUIREMENT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84" y="1447852"/>
            <a:ext cx="7516750" cy="377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dirty="0">
                <a:solidFill>
                  <a:srgbClr val="00B050"/>
                </a:solidFill>
              </a:rPr>
              <a:t>CONTOH TUJUAN, KPI DAN FORMULA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86" y="1676446"/>
            <a:ext cx="7338820" cy="350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400" dirty="0">
                <a:solidFill>
                  <a:srgbClr val="00B050"/>
                </a:solidFill>
              </a:rPr>
              <a:t>CONTOH TUJUAN, KPI DAN FORMULA</a:t>
            </a:r>
            <a:endParaRPr lang="id-ID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74" y="1447852"/>
            <a:ext cx="6553028" cy="373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56" y="5119032"/>
            <a:ext cx="5867246" cy="1053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76" y="381080"/>
            <a:ext cx="7010400" cy="838200"/>
          </a:xfrm>
        </p:spPr>
        <p:txBody>
          <a:bodyPr/>
          <a:lstStyle/>
          <a:p>
            <a:r>
              <a:rPr lang="id-ID" sz="2800" dirty="0">
                <a:solidFill>
                  <a:srgbClr val="00B050"/>
                </a:solidFill>
              </a:rPr>
              <a:t>CONTOH TUJUAN, KPI DAN FORMULA</a:t>
            </a:r>
            <a:endParaRPr lang="id-ID" sz="2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6836" y="1676446"/>
            <a:ext cx="6771261" cy="419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halk design template">
  <a:themeElements>
    <a:clrScheme name="1_Chalk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halk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halk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lk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lk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lk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lk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lk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lk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lk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lk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lk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lk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lk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lk design template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alk design template">
  <a:themeElements>
    <a:clrScheme name="Chalk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lk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halk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lk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lk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lk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lk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lk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lk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lk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lk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lk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lk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lk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lk design template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 design template</Template>
  <TotalTime>173</TotalTime>
  <Pages>0</Pages>
  <Words>166</Words>
  <Characters>0</Characters>
  <Application>Microsoft Office PowerPoint</Application>
  <DocSecurity>0</DocSecurity>
  <PresentationFormat>On-screen Show (4:3)</PresentationFormat>
  <Lines>0</Lines>
  <Paragraphs>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Garamond</vt:lpstr>
      <vt:lpstr>Mistral</vt:lpstr>
      <vt:lpstr>1_Chalk design template</vt:lpstr>
      <vt:lpstr>Chalk design template</vt:lpstr>
      <vt:lpstr>MENYUSUN KEY PERFORMANCE INDICATOR</vt:lpstr>
      <vt:lpstr>LATAR BELAKANG PENGUKURAN KINERJA</vt:lpstr>
      <vt:lpstr>PENGUKURAN KINERJA</vt:lpstr>
      <vt:lpstr>KRITERIA KINERJA</vt:lpstr>
      <vt:lpstr>RUANG LINGKUP PERGURUAN TINGGI</vt:lpstr>
      <vt:lpstr>CONTOH STAKEHOLDER REQUIREMENT</vt:lpstr>
      <vt:lpstr>CONTOH TUJUAN, KPI DAN FORMULA</vt:lpstr>
      <vt:lpstr>CONTOH TUJUAN, KPI DAN FORMULA</vt:lpstr>
      <vt:lpstr>CONTOH TUJUAN, KPI DAN FORMULA</vt:lpstr>
      <vt:lpstr>CONTOH TUJUAN, KPI DAN FORMULA</vt:lpstr>
      <vt:lpstr>CONTOH TUJUAN, KPI DAN FORMULA</vt:lpstr>
      <vt:lpstr>CONTOH TUJUAN, KPI DAN FORMULA</vt:lpstr>
      <vt:lpstr>VALIDASI KPI</vt:lpstr>
      <vt:lpstr>Contoh Spesifikasi KPI</vt:lpstr>
      <vt:lpstr>Pembobotan KPI</vt:lpstr>
      <vt:lpstr>Mind Mapping BSC PT  </vt:lpstr>
      <vt:lpstr>Contoh BSC dari Renstra PT</vt:lpstr>
      <vt:lpstr>Contoh untuk Unit</vt:lpstr>
      <vt:lpstr>PowerPoint Presentation</vt:lpstr>
      <vt:lpstr>TUJUAN UNIT BERDASAR BSC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Azizah Kharisma Sholihah</cp:lastModifiedBy>
  <cp:revision>63</cp:revision>
  <cp:lastPrinted>1899-12-30T00:00:00Z</cp:lastPrinted>
  <dcterms:created xsi:type="dcterms:W3CDTF">2007-04-21T02:16:19Z</dcterms:created>
  <dcterms:modified xsi:type="dcterms:W3CDTF">2023-02-27T08:31:53Z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1033-8.1.0.3018</vt:lpwstr>
  </property>
  <property fmtid="{D5CDD505-2E9C-101B-9397-08002B2CF9AE}" pid="3" name="Google.Documents.Tracking">
    <vt:lpwstr>true</vt:lpwstr>
  </property>
</Properties>
</file>