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Zherdiy" initials="AZ" lastIdx="0" clrIdx="0">
    <p:extLst>
      <p:ext uri="{19B8F6BF-5375-455C-9EA6-DF929625EA0E}">
        <p15:presenceInfo xmlns:p15="http://schemas.microsoft.com/office/powerpoint/2012/main" userId="413fc36468c059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89F4F-64E2-410C-8E19-CD6066533F4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30FE-EBE6-41FF-B154-C49DA8F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r>
              <a:rPr lang="uk-UA" dirty="0" smtClean="0"/>
              <a:t>, зберігання даних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4629" y="357922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лекція 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3419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Вступ в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effectLst/>
              </a:rPr>
              <a:t>JSON (</a:t>
            </a:r>
            <a:r>
              <a:rPr lang="en-US" sz="2000" i="1" dirty="0">
                <a:effectLst/>
              </a:rPr>
              <a:t>JavaScript Object Notation</a:t>
            </a:r>
            <a:r>
              <a:rPr lang="en-US" sz="2000" dirty="0" smtClean="0">
                <a:effectLst/>
              </a:rPr>
              <a:t>) - </a:t>
            </a:r>
            <a:r>
              <a:rPr lang="ru-RU" sz="2000" dirty="0" err="1">
                <a:effectLst/>
              </a:rPr>
              <a:t>текстовий</a:t>
            </a:r>
            <a:r>
              <a:rPr lang="ru-RU" sz="2000" dirty="0">
                <a:effectLst/>
              </a:rPr>
              <a:t> формат </a:t>
            </a:r>
            <a:r>
              <a:rPr lang="ru-RU" sz="2000" dirty="0" err="1">
                <a:effectLst/>
              </a:rPr>
              <a:t>обміну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даними</a:t>
            </a:r>
            <a:r>
              <a:rPr lang="ru-RU" sz="2000" dirty="0">
                <a:effectLst/>
              </a:rPr>
              <a:t>, </a:t>
            </a:r>
            <a:r>
              <a:rPr lang="ru-RU" sz="2000" dirty="0" err="1">
                <a:effectLst/>
              </a:rPr>
              <a:t>заснований</a:t>
            </a:r>
            <a:r>
              <a:rPr lang="ru-RU" sz="2000" dirty="0">
                <a:effectLst/>
              </a:rPr>
              <a:t> на </a:t>
            </a:r>
            <a:r>
              <a:rPr lang="ru-RU" sz="2000" dirty="0" err="1">
                <a:effectLst/>
              </a:rPr>
              <a:t>JavaScript</a:t>
            </a:r>
            <a:r>
              <a:rPr lang="ru-RU" sz="2000" dirty="0">
                <a:effectLst/>
              </a:rPr>
              <a:t> і часто </a:t>
            </a:r>
            <a:r>
              <a:rPr lang="ru-RU" sz="2000" dirty="0" err="1">
                <a:effectLst/>
              </a:rPr>
              <a:t>використовується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саме</a:t>
            </a:r>
            <a:r>
              <a:rPr lang="ru-RU" sz="2000" dirty="0">
                <a:effectLst/>
              </a:rPr>
              <a:t> з </a:t>
            </a:r>
            <a:r>
              <a:rPr lang="ru-RU" sz="2000" dirty="0" err="1">
                <a:effectLst/>
              </a:rPr>
              <a:t>цією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мовою</a:t>
            </a:r>
            <a:r>
              <a:rPr lang="ru-RU" sz="2000" dirty="0">
                <a:effectLst/>
              </a:rPr>
              <a:t>. Як і </a:t>
            </a:r>
            <a:r>
              <a:rPr lang="ru-RU" sz="2000" dirty="0" err="1">
                <a:effectLst/>
              </a:rPr>
              <a:t>багато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інших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текстові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формати</a:t>
            </a:r>
            <a:r>
              <a:rPr lang="ru-RU" sz="2000" dirty="0">
                <a:effectLst/>
              </a:rPr>
              <a:t>, JSON легко </a:t>
            </a:r>
            <a:r>
              <a:rPr lang="ru-RU" sz="2000" dirty="0" err="1">
                <a:effectLst/>
              </a:rPr>
              <a:t>читається</a:t>
            </a:r>
            <a:r>
              <a:rPr lang="ru-RU" sz="2000" dirty="0">
                <a:effectLst/>
              </a:rPr>
              <a:t> людьми</a:t>
            </a:r>
            <a:r>
              <a:rPr lang="ru-RU" sz="2000" dirty="0" smtClean="0">
                <a:effectLst/>
              </a:rPr>
              <a:t>.</a:t>
            </a:r>
            <a:endParaRPr lang="en-US" sz="2000" dirty="0" smtClean="0">
              <a:effectLst/>
            </a:endParaRPr>
          </a:p>
          <a:p>
            <a:r>
              <a:rPr lang="uk-UA" sz="2000" dirty="0" smtClean="0">
                <a:effectLst/>
              </a:rPr>
              <a:t>Типи даних</a:t>
            </a:r>
          </a:p>
          <a:p>
            <a:pPr lvl="1"/>
            <a:r>
              <a:rPr lang="uk-UA" sz="1600" dirty="0" smtClean="0">
                <a:effectLst/>
              </a:rPr>
              <a:t>Число</a:t>
            </a:r>
          </a:p>
          <a:p>
            <a:pPr lvl="1"/>
            <a:r>
              <a:rPr lang="uk-UA" sz="1600" dirty="0" err="1" smtClean="0">
                <a:effectLst/>
              </a:rPr>
              <a:t>Строка</a:t>
            </a:r>
            <a:r>
              <a:rPr lang="uk-UA" sz="1600" dirty="0" smtClean="0">
                <a:effectLst/>
              </a:rPr>
              <a:t> в подвійних </a:t>
            </a:r>
            <a:r>
              <a:rPr lang="uk-UA" sz="1600" dirty="0" err="1" smtClean="0">
                <a:effectLst/>
              </a:rPr>
              <a:t>кавичках</a:t>
            </a:r>
            <a:endParaRPr lang="uk-UA" sz="1600" dirty="0" smtClean="0">
              <a:effectLst/>
            </a:endParaRPr>
          </a:p>
          <a:p>
            <a:pPr lvl="1"/>
            <a:r>
              <a:rPr lang="en-US" sz="1600" dirty="0" smtClean="0">
                <a:effectLst/>
              </a:rPr>
              <a:t>false/true</a:t>
            </a:r>
          </a:p>
          <a:p>
            <a:pPr lvl="1"/>
            <a:r>
              <a:rPr lang="en-US" sz="1600" dirty="0" smtClean="0">
                <a:effectLst/>
              </a:rPr>
              <a:t>null</a:t>
            </a:r>
          </a:p>
          <a:p>
            <a:r>
              <a:rPr lang="uk-UA" sz="2000" dirty="0" err="1" smtClean="0">
                <a:effectLst/>
              </a:rPr>
              <a:t>Десереалізація</a:t>
            </a:r>
            <a:r>
              <a:rPr lang="uk-UA" sz="2000" dirty="0" smtClean="0">
                <a:effectLst/>
              </a:rPr>
              <a:t> </a:t>
            </a:r>
            <a:endParaRPr lang="en-US" sz="2000" dirty="0" smtClean="0">
              <a:effectLst/>
            </a:endParaRPr>
          </a:p>
          <a:p>
            <a:pPr lvl="1"/>
            <a:r>
              <a:rPr lang="en-US" sz="1600" dirty="0" err="1" smtClean="0">
                <a:effectLst/>
              </a:rPr>
              <a:t>eval</a:t>
            </a:r>
            <a:r>
              <a:rPr lang="en-US" sz="1600" dirty="0" smtClean="0">
                <a:effectLst/>
              </a:rPr>
              <a:t>()</a:t>
            </a:r>
          </a:p>
          <a:p>
            <a:pPr lvl="1"/>
            <a:r>
              <a:rPr lang="en-US" sz="1600" dirty="0" err="1" smtClean="0">
                <a:effectLst/>
              </a:rPr>
              <a:t>JSON.parse</a:t>
            </a:r>
            <a:r>
              <a:rPr lang="en-US" sz="1600" dirty="0" smtClean="0">
                <a:effectLst/>
              </a:rPr>
              <a:t>(</a:t>
            </a:r>
            <a:r>
              <a:rPr lang="en-US" sz="1600" dirty="0" err="1" smtClean="0">
                <a:effectLst/>
              </a:rPr>
              <a:t>str</a:t>
            </a:r>
            <a:r>
              <a:rPr lang="en-US" sz="1600" dirty="0">
                <a:effectLst/>
              </a:rPr>
              <a:t>[, parser]) – </a:t>
            </a:r>
            <a:r>
              <a:rPr lang="en-US" sz="1600" dirty="0" smtClean="0">
                <a:effectLst/>
              </a:rPr>
              <a:t>(parser </a:t>
            </a:r>
            <a:r>
              <a:rPr lang="en-US" sz="1600" dirty="0">
                <a:effectLst/>
              </a:rPr>
              <a:t>-function(key, value</a:t>
            </a:r>
            <a:r>
              <a:rPr lang="en-US" sz="1600" dirty="0" smtClean="0">
                <a:effectLst/>
              </a:rPr>
              <a:t>))</a:t>
            </a:r>
          </a:p>
          <a:p>
            <a:r>
              <a:rPr lang="en-US" sz="2000" dirty="0" smtClean="0">
                <a:effectLst/>
              </a:rPr>
              <a:t>JSON5</a:t>
            </a:r>
          </a:p>
          <a:p>
            <a:pPr lvl="1"/>
            <a:r>
              <a:rPr lang="uk-UA" sz="1600" dirty="0">
                <a:effectLst/>
              </a:rPr>
              <a:t>Підтримуються як однорядкові, так і багаторядкові коментарі.</a:t>
            </a:r>
          </a:p>
          <a:p>
            <a:pPr lvl="1"/>
            <a:r>
              <a:rPr lang="uk-UA" sz="1600" dirty="0">
                <a:effectLst/>
              </a:rPr>
              <a:t>Об'єкти і списки можуть мати кому після останнього елемента (зручно при копіюванні).</a:t>
            </a:r>
          </a:p>
          <a:p>
            <a:pPr lvl="1"/>
            <a:r>
              <a:rPr lang="uk-UA" sz="1600" dirty="0">
                <a:effectLst/>
              </a:rPr>
              <a:t>Ключі об'єкта можуть бути без лапок, якщо вони є </a:t>
            </a:r>
            <a:r>
              <a:rPr lang="uk-UA" sz="1600" dirty="0" err="1">
                <a:effectLst/>
              </a:rPr>
              <a:t>валідними</a:t>
            </a:r>
            <a:r>
              <a:rPr lang="uk-UA" sz="1600" dirty="0">
                <a:effectLst/>
              </a:rPr>
              <a:t> ідентифікаторами </a:t>
            </a:r>
            <a:r>
              <a:rPr lang="en-US" sz="1600" dirty="0">
                <a:effectLst/>
              </a:rPr>
              <a:t>ECMAScript 5.</a:t>
            </a:r>
          </a:p>
          <a:p>
            <a:pPr lvl="1"/>
            <a:r>
              <a:rPr lang="uk-UA" sz="1600" dirty="0">
                <a:effectLst/>
              </a:rPr>
              <a:t>Рядки можуть полягати як в одинарні, так і в подвійні лапки.</a:t>
            </a:r>
          </a:p>
          <a:p>
            <a:pPr lvl="1"/>
            <a:r>
              <a:rPr lang="uk-UA" sz="1600" dirty="0">
                <a:effectLst/>
              </a:rPr>
              <a:t>Числа можуть бути в </a:t>
            </a:r>
            <a:r>
              <a:rPr lang="uk-UA" sz="1600" dirty="0" err="1">
                <a:effectLst/>
              </a:rPr>
              <a:t>шістнадцятковому</a:t>
            </a:r>
            <a:r>
              <a:rPr lang="uk-UA" sz="1600" dirty="0">
                <a:effectLst/>
              </a:rPr>
              <a:t> вигляді, починатися або закінчуватися десятковою крапкою, нескінченність включати, -</a:t>
            </a:r>
            <a:r>
              <a:rPr lang="en-US" sz="1600" dirty="0">
                <a:effectLst/>
              </a:rPr>
              <a:t>Infinity, </a:t>
            </a:r>
            <a:r>
              <a:rPr lang="en-US" sz="1600" dirty="0" err="1">
                <a:effectLst/>
              </a:rPr>
              <a:t>NaN</a:t>
            </a:r>
            <a:r>
              <a:rPr lang="en-US" sz="1600" dirty="0">
                <a:effectLst/>
              </a:rPr>
              <a:t> </a:t>
            </a:r>
            <a:r>
              <a:rPr lang="uk-UA" sz="1600" dirty="0">
                <a:effectLst/>
              </a:rPr>
              <a:t>і -</a:t>
            </a:r>
            <a:r>
              <a:rPr lang="en-US" sz="1600" dirty="0" err="1">
                <a:effectLst/>
              </a:rPr>
              <a:t>NaN</a:t>
            </a:r>
            <a:r>
              <a:rPr lang="en-US" sz="1600" dirty="0">
                <a:effectLst/>
              </a:rPr>
              <a:t>, </a:t>
            </a:r>
            <a:r>
              <a:rPr lang="uk-UA" sz="1600" dirty="0">
                <a:effectLst/>
              </a:rPr>
              <a:t>починатися зі </a:t>
            </a:r>
            <a:r>
              <a:rPr lang="uk-UA" sz="1600" dirty="0" err="1">
                <a:effectLst/>
              </a:rPr>
              <a:t>знака</a:t>
            </a:r>
            <a:r>
              <a:rPr lang="uk-UA" sz="1600" dirty="0">
                <a:effectLst/>
              </a:rPr>
              <a:t> +.</a:t>
            </a:r>
            <a:endParaRPr lang="uk-UA" sz="16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31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effectLst/>
              </a:rPr>
              <a:t>cookie - </a:t>
            </a:r>
            <a:r>
              <a:rPr lang="uk-UA" sz="2000" dirty="0">
                <a:effectLst/>
              </a:rPr>
              <a:t>невеликий фрагмент даних, відправлений веб-сервером і зберігається на комп'ютері користувача. Веб-клієнт (зазвичай веб-браузер) щоразу при спробі відкрити сторінку відповідного сайту пересилає цей фрагмент даних веб-сервера в складі </a:t>
            </a:r>
            <a:r>
              <a:rPr lang="en-US" sz="2000" dirty="0">
                <a:effectLst/>
              </a:rPr>
              <a:t>HTTP-</a:t>
            </a:r>
            <a:r>
              <a:rPr lang="uk-UA" sz="2000" dirty="0">
                <a:effectLst/>
              </a:rPr>
              <a:t>запиту</a:t>
            </a:r>
            <a:r>
              <a:rPr lang="uk-UA" sz="2000" dirty="0" smtClean="0">
                <a:effectLst/>
              </a:rPr>
              <a:t>.</a:t>
            </a:r>
          </a:p>
          <a:p>
            <a:r>
              <a:rPr lang="uk-UA" sz="2000" dirty="0">
                <a:effectLst/>
              </a:rPr>
              <a:t>Використання</a:t>
            </a:r>
          </a:p>
          <a:p>
            <a:pPr lvl="1"/>
            <a:r>
              <a:rPr lang="ru-RU" sz="1600" dirty="0" err="1">
                <a:effectLst/>
              </a:rPr>
              <a:t>аутентифікації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користувача</a:t>
            </a:r>
            <a:r>
              <a:rPr lang="ru-RU" sz="1600" dirty="0">
                <a:effectLst/>
              </a:rPr>
              <a:t>;</a:t>
            </a:r>
          </a:p>
          <a:p>
            <a:pPr lvl="1"/>
            <a:r>
              <a:rPr lang="ru-RU" sz="1600" dirty="0" err="1">
                <a:effectLst/>
              </a:rPr>
              <a:t>зберігання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персональних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переваг</a:t>
            </a:r>
            <a:r>
              <a:rPr lang="ru-RU" sz="1600" dirty="0">
                <a:effectLst/>
              </a:rPr>
              <a:t> та установки </a:t>
            </a:r>
            <a:r>
              <a:rPr lang="ru-RU" sz="1600" dirty="0" err="1">
                <a:effectLst/>
              </a:rPr>
              <a:t>можуть</a:t>
            </a:r>
            <a:r>
              <a:rPr lang="ru-RU" sz="1600" dirty="0">
                <a:effectLst/>
              </a:rPr>
              <a:t> бути;</a:t>
            </a:r>
          </a:p>
          <a:p>
            <a:pPr lvl="1"/>
            <a:r>
              <a:rPr lang="ru-RU" sz="1600" dirty="0" err="1">
                <a:effectLst/>
              </a:rPr>
              <a:t>відстеження</a:t>
            </a:r>
            <a:r>
              <a:rPr lang="ru-RU" sz="1600" dirty="0">
                <a:effectLst/>
              </a:rPr>
              <a:t> стану сеансу [EN] доступу </a:t>
            </a:r>
            <a:r>
              <a:rPr lang="ru-RU" sz="1600" dirty="0" err="1">
                <a:effectLst/>
              </a:rPr>
              <a:t>користувача</a:t>
            </a:r>
            <a:r>
              <a:rPr lang="ru-RU" sz="1600" dirty="0">
                <a:effectLst/>
              </a:rPr>
              <a:t>;</a:t>
            </a:r>
          </a:p>
          <a:p>
            <a:pPr lvl="1"/>
            <a:r>
              <a:rPr lang="ru-RU" sz="1600" dirty="0" err="1">
                <a:effectLst/>
              </a:rPr>
              <a:t>ведення</a:t>
            </a:r>
            <a:r>
              <a:rPr lang="ru-RU" sz="1600" dirty="0">
                <a:effectLst/>
              </a:rPr>
              <a:t> статистики про </a:t>
            </a:r>
            <a:r>
              <a:rPr lang="ru-RU" sz="1600" dirty="0" err="1">
                <a:effectLst/>
              </a:rPr>
              <a:t>користувачів</a:t>
            </a:r>
            <a:r>
              <a:rPr lang="ru-RU" sz="1600" dirty="0">
                <a:effectLst/>
              </a:rPr>
              <a:t>.</a:t>
            </a:r>
            <a:endParaRPr lang="uk-UA" sz="1600" dirty="0">
              <a:effectLst/>
            </a:endParaRPr>
          </a:p>
          <a:p>
            <a:r>
              <a:rPr lang="uk-UA" sz="2000" dirty="0" smtClean="0">
                <a:effectLst/>
              </a:rPr>
              <a:t>Встановлення </a:t>
            </a:r>
          </a:p>
          <a:p>
            <a:pPr lvl="1"/>
            <a:r>
              <a:rPr lang="en-US" sz="1600" dirty="0">
                <a:effectLst/>
              </a:rPr>
              <a:t>Set-Cookie: name=value; EXPIRES=date; DOMAIN=</a:t>
            </a:r>
            <a:r>
              <a:rPr lang="en-US" sz="1600" dirty="0" err="1">
                <a:effectLst/>
              </a:rPr>
              <a:t>domain_name</a:t>
            </a:r>
            <a:r>
              <a:rPr lang="en-US" sz="1600" dirty="0">
                <a:effectLst/>
              </a:rPr>
              <a:t>; PATH=path; SECURE</a:t>
            </a:r>
            <a:endParaRPr lang="uk-UA" sz="1600" dirty="0" smtClean="0">
              <a:effectLst/>
            </a:endParaRPr>
          </a:p>
          <a:p>
            <a:r>
              <a:rPr lang="en-US" sz="2000" dirty="0" err="1" smtClean="0">
                <a:effectLst/>
              </a:rPr>
              <a:t>document.cookie</a:t>
            </a:r>
            <a:endParaRPr lang="uk-UA" sz="2000" dirty="0" smtClean="0">
              <a:effectLst/>
            </a:endParaRPr>
          </a:p>
          <a:p>
            <a:r>
              <a:rPr lang="uk-UA" sz="2000" dirty="0" smtClean="0">
                <a:effectLst/>
              </a:rPr>
              <a:t>Розмір </a:t>
            </a:r>
          </a:p>
          <a:p>
            <a:pPr lvl="1"/>
            <a:r>
              <a:rPr lang="ru-RU" sz="1600" dirty="0">
                <a:effectLst/>
              </a:rPr>
              <a:t>4 КБ на один </a:t>
            </a:r>
            <a:r>
              <a:rPr lang="ru-RU" sz="1600" dirty="0" err="1">
                <a:effectLst/>
              </a:rPr>
              <a:t>куки</a:t>
            </a:r>
            <a:endParaRPr lang="ru-RU" sz="1600" dirty="0">
              <a:effectLst/>
            </a:endParaRPr>
          </a:p>
          <a:p>
            <a:pPr lvl="1"/>
            <a:r>
              <a:rPr lang="ru-RU" sz="1600" dirty="0">
                <a:effectLst/>
              </a:rPr>
              <a:t>300 </a:t>
            </a:r>
            <a:r>
              <a:rPr lang="ru-RU" sz="1600" dirty="0" err="1">
                <a:effectLst/>
              </a:rPr>
              <a:t>куки</a:t>
            </a:r>
            <a:r>
              <a:rPr lang="ru-RU" sz="1600" dirty="0">
                <a:effectLst/>
              </a:rPr>
              <a:t> все, в </a:t>
            </a:r>
            <a:r>
              <a:rPr lang="ru-RU" sz="1600" dirty="0" err="1">
                <a:effectLst/>
              </a:rPr>
              <a:t>загальному</a:t>
            </a:r>
            <a:r>
              <a:rPr lang="ru-RU" sz="1600" dirty="0">
                <a:effectLst/>
              </a:rPr>
              <a:t> до 1,2 Мб максимум</a:t>
            </a:r>
          </a:p>
          <a:p>
            <a:pPr lvl="1"/>
            <a:r>
              <a:rPr lang="ru-RU" sz="1600" dirty="0">
                <a:effectLst/>
              </a:rPr>
              <a:t>20 </a:t>
            </a:r>
            <a:r>
              <a:rPr lang="ru-RU" sz="1600" dirty="0" err="1">
                <a:effectLst/>
              </a:rPr>
              <a:t>куки</a:t>
            </a:r>
            <a:r>
              <a:rPr lang="ru-RU" sz="1600" dirty="0">
                <a:effectLst/>
              </a:rPr>
              <a:t> максимум </a:t>
            </a:r>
            <a:r>
              <a:rPr lang="ru-RU" sz="1600" dirty="0" err="1">
                <a:effectLst/>
              </a:rPr>
              <a:t>приймаються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від</a:t>
            </a:r>
            <a:r>
              <a:rPr lang="ru-RU" sz="1600" dirty="0">
                <a:effectLst/>
              </a:rPr>
              <a:t> машин та </a:t>
            </a:r>
            <a:r>
              <a:rPr lang="ru-RU" sz="1600" dirty="0" err="1">
                <a:effectLst/>
              </a:rPr>
              <a:t>доменів</a:t>
            </a:r>
            <a:endParaRPr lang="en-US" sz="16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88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Об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єкт</a:t>
            </a:r>
            <a:r>
              <a:rPr lang="uk-UA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localStorage</a:t>
            </a:r>
            <a:endParaRPr lang="en-US" sz="2000" dirty="0" smtClean="0">
              <a:effectLst/>
            </a:endParaRPr>
          </a:p>
          <a:p>
            <a:r>
              <a:rPr lang="uk-UA" sz="2000" dirty="0" smtClean="0">
                <a:effectLst/>
              </a:rPr>
              <a:t>Об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єкт</a:t>
            </a:r>
            <a:r>
              <a:rPr lang="uk-UA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sessionStorage</a:t>
            </a:r>
            <a:endParaRPr lang="uk-UA" sz="2000" dirty="0" smtClean="0">
              <a:effectLst/>
            </a:endParaRPr>
          </a:p>
          <a:p>
            <a:r>
              <a:rPr lang="en-US" sz="2000" dirty="0" smtClean="0">
                <a:effectLst/>
              </a:rPr>
              <a:t>.</a:t>
            </a:r>
            <a:r>
              <a:rPr lang="en-US" sz="2000" dirty="0" err="1" smtClean="0">
                <a:effectLst/>
              </a:rPr>
              <a:t>getItem</a:t>
            </a:r>
            <a:r>
              <a:rPr lang="en-US" sz="2000" dirty="0" smtClean="0">
                <a:effectLst/>
              </a:rPr>
              <a:t>(key, value)</a:t>
            </a:r>
          </a:p>
          <a:p>
            <a:r>
              <a:rPr lang="en-US" sz="2000" dirty="0" smtClean="0">
                <a:effectLst/>
              </a:rPr>
              <a:t>.</a:t>
            </a:r>
            <a:r>
              <a:rPr lang="en-US" sz="2000" dirty="0" err="1" smtClean="0">
                <a:effectLst/>
              </a:rPr>
              <a:t>setItem</a:t>
            </a:r>
            <a:r>
              <a:rPr lang="en-US" sz="2000" dirty="0" smtClean="0">
                <a:effectLst/>
              </a:rPr>
              <a:t>(key, value)</a:t>
            </a:r>
          </a:p>
          <a:p>
            <a:r>
              <a:rPr lang="en-US" sz="2000" dirty="0" smtClean="0">
                <a:effectLst/>
              </a:rPr>
              <a:t>.clear()</a:t>
            </a:r>
          </a:p>
          <a:p>
            <a:r>
              <a:rPr lang="en-US" sz="2000" dirty="0" smtClean="0">
                <a:effectLst/>
              </a:rPr>
              <a:t>.</a:t>
            </a:r>
            <a:r>
              <a:rPr lang="en-US" sz="2000" dirty="0" err="1" smtClean="0">
                <a:effectLst/>
              </a:rPr>
              <a:t>reoveItem</a:t>
            </a:r>
            <a:r>
              <a:rPr lang="en-US" sz="2000" dirty="0" smtClean="0">
                <a:effectLst/>
              </a:rPr>
              <a:t>(key)</a:t>
            </a:r>
            <a:endParaRPr lang="uk-UA" sz="2000" dirty="0">
              <a:effectLst/>
            </a:endParaRPr>
          </a:p>
          <a:p>
            <a:r>
              <a:rPr lang="uk-UA" sz="2000" dirty="0" smtClean="0">
                <a:effectLst/>
              </a:rPr>
              <a:t>Подія </a:t>
            </a:r>
            <a:r>
              <a:rPr lang="en-US" sz="2000" dirty="0" err="1" smtClean="0">
                <a:effectLst/>
              </a:rPr>
              <a:t>onstorage</a:t>
            </a:r>
            <a:endParaRPr lang="uk-UA" sz="2000" dirty="0" smtClean="0">
              <a:effectLst/>
            </a:endParaRPr>
          </a:p>
          <a:p>
            <a:r>
              <a:rPr lang="uk-UA" sz="2000" dirty="0" smtClean="0">
                <a:effectLst/>
              </a:rPr>
              <a:t>Розмір від 5 до 10 </a:t>
            </a:r>
            <a:r>
              <a:rPr lang="uk-UA" sz="2000" dirty="0" err="1" smtClean="0">
                <a:effectLst/>
              </a:rPr>
              <a:t>Мб</a:t>
            </a:r>
            <a:endParaRPr lang="uk-UA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06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 err="1">
                <a:effectLst/>
              </a:rPr>
              <a:t>o</a:t>
            </a:r>
            <a:r>
              <a:rPr lang="en-US" sz="2000" dirty="0" err="1" smtClean="0">
                <a:effectLst/>
              </a:rPr>
              <a:t>penDatabase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>
                <a:effectLst/>
              </a:rPr>
              <a:t>- </a:t>
            </a:r>
            <a:r>
              <a:rPr lang="uk-UA" sz="2000" dirty="0">
                <a:effectLst/>
              </a:rPr>
              <a:t>цей метод буде створити екземпляр об'єкта бази даних, якщо така БД існує, інакше створить нову</a:t>
            </a:r>
            <a:r>
              <a:rPr lang="uk-UA" sz="2000" dirty="0" smtClean="0">
                <a:effectLst/>
              </a:rPr>
              <a:t>.</a:t>
            </a:r>
          </a:p>
          <a:p>
            <a:pPr lvl="1"/>
            <a:r>
              <a:rPr lang="en-US" sz="1600" dirty="0" err="1">
                <a:effectLst/>
              </a:rPr>
              <a:t>openDatabase</a:t>
            </a:r>
            <a:r>
              <a:rPr lang="en-US" sz="1600" dirty="0" smtClean="0">
                <a:effectLst/>
              </a:rPr>
              <a:t>("name","</a:t>
            </a:r>
            <a:r>
              <a:rPr lang="en-US" sz="1600" dirty="0">
                <a:effectLst/>
              </a:rPr>
              <a:t>1.0</a:t>
            </a:r>
            <a:r>
              <a:rPr lang="en-US" sz="1600" dirty="0" smtClean="0">
                <a:effectLst/>
              </a:rPr>
              <a:t>","description</a:t>
            </a:r>
            <a:r>
              <a:rPr lang="uk-UA" sz="1600" dirty="0" smtClean="0">
                <a:effectLst/>
              </a:rPr>
              <a:t>",</a:t>
            </a:r>
            <a:r>
              <a:rPr lang="uk-UA" sz="1600" dirty="0">
                <a:effectLst/>
              </a:rPr>
              <a:t>5 * 1024 * 1024);</a:t>
            </a:r>
          </a:p>
          <a:p>
            <a:r>
              <a:rPr lang="en-US" sz="2000" dirty="0">
                <a:effectLst/>
              </a:rPr>
              <a:t>transaction </a:t>
            </a:r>
            <a:r>
              <a:rPr lang="uk-UA" sz="2000" dirty="0" smtClean="0">
                <a:effectLst/>
              </a:rPr>
              <a:t> </a:t>
            </a:r>
            <a:r>
              <a:rPr lang="uk-UA" sz="2000" dirty="0">
                <a:effectLst/>
              </a:rPr>
              <a:t>- цей метод дозволяє здійснювати транзакції з базою даних</a:t>
            </a:r>
            <a:r>
              <a:rPr lang="uk-UA" sz="2000" dirty="0" smtClean="0">
                <a:effectLst/>
              </a:rPr>
              <a:t>.</a:t>
            </a:r>
            <a:endParaRPr lang="en-US" sz="2000" dirty="0" smtClean="0">
              <a:effectLst/>
            </a:endParaRP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db.transaction</a:t>
            </a:r>
            <a:r>
              <a:rPr lang="en-US" sz="1600" dirty="0">
                <a:effectLst/>
              </a:rPr>
              <a:t>(function (</a:t>
            </a:r>
            <a:r>
              <a:rPr lang="en-US" sz="1600" dirty="0" err="1">
                <a:effectLst/>
              </a:rPr>
              <a:t>tx</a:t>
            </a:r>
            <a:r>
              <a:rPr lang="en-US" sz="1600" dirty="0">
                <a:effectLst/>
              </a:rPr>
              <a:t>) {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  </a:t>
            </a:r>
            <a:r>
              <a:rPr lang="en-US" sz="1600" dirty="0" smtClean="0">
                <a:effectLst/>
              </a:rPr>
              <a:t>// SQL </a:t>
            </a:r>
            <a:r>
              <a:rPr lang="uk-UA" sz="1600" dirty="0" smtClean="0">
                <a:effectLst/>
              </a:rPr>
              <a:t>запити</a:t>
            </a:r>
            <a:endParaRPr lang="uk-UA" sz="1600" dirty="0">
              <a:effectLst/>
            </a:endParaRPr>
          </a:p>
          <a:p>
            <a:pPr marL="457200" lvl="1" indent="0">
              <a:buNone/>
            </a:pPr>
            <a:r>
              <a:rPr lang="uk-UA" sz="1600" dirty="0" smtClean="0">
                <a:effectLst/>
              </a:rPr>
              <a:t>});</a:t>
            </a:r>
            <a:endParaRPr lang="uk-UA" sz="1600" dirty="0">
              <a:effectLst/>
            </a:endParaRPr>
          </a:p>
          <a:p>
            <a:r>
              <a:rPr lang="en-US" sz="2000" dirty="0" err="1" smtClean="0">
                <a:effectLst/>
              </a:rPr>
              <a:t>executeSQL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>
                <a:effectLst/>
              </a:rPr>
              <a:t>- </a:t>
            </a:r>
            <a:r>
              <a:rPr lang="uk-UA" sz="2000" dirty="0">
                <a:effectLst/>
              </a:rPr>
              <a:t>дозволить нам запускати </a:t>
            </a:r>
            <a:r>
              <a:rPr lang="en-US" sz="2000" dirty="0">
                <a:effectLst/>
              </a:rPr>
              <a:t>SQL </a:t>
            </a:r>
            <a:r>
              <a:rPr lang="uk-UA" sz="2000" dirty="0">
                <a:effectLst/>
              </a:rPr>
              <a:t>запити, такі як читати, вставляти та видаляти записи</a:t>
            </a:r>
            <a:r>
              <a:rPr lang="uk-UA" sz="2000" dirty="0" smtClean="0">
                <a:effectLst/>
              </a:rPr>
              <a:t>.</a:t>
            </a: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tx.executeSql</a:t>
            </a:r>
            <a:r>
              <a:rPr lang="en-US" sz="1600" dirty="0">
                <a:effectLst/>
              </a:rPr>
              <a:t>('CREATE TABLE IF IT DOES NOT EXIST </a:t>
            </a:r>
            <a:r>
              <a:rPr lang="en-US" sz="1600" dirty="0" err="1">
                <a:effectLst/>
              </a:rPr>
              <a:t>todo</a:t>
            </a:r>
            <a:r>
              <a:rPr lang="en-US" sz="1600" dirty="0">
                <a:effectLst/>
              </a:rPr>
              <a:t> (id INTEGER, foo TEXT)');</a:t>
            </a:r>
            <a:endParaRPr lang="uk-UA" sz="16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76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</a:t>
            </a:r>
            <a:r>
              <a:rPr lang="en-US" dirty="0" err="1" smtClean="0"/>
              <a:t>ed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 err="1">
                <a:effectLst/>
              </a:rPr>
              <a:t>IndexedDB</a:t>
            </a:r>
            <a:r>
              <a:rPr lang="en-US" sz="2000" dirty="0">
                <a:effectLst/>
              </a:rPr>
              <a:t> - </a:t>
            </a:r>
            <a:r>
              <a:rPr lang="uk-UA" sz="2000" dirty="0">
                <a:effectLst/>
              </a:rPr>
              <a:t>це спосіб постійного зберігання даних усередині клієнтського браузера, іншими словами це </a:t>
            </a:r>
            <a:r>
              <a:rPr lang="en-US" sz="2000" dirty="0">
                <a:effectLst/>
              </a:rPr>
              <a:t>NoSQL </a:t>
            </a:r>
            <a:r>
              <a:rPr lang="uk-UA" sz="2000" dirty="0">
                <a:effectLst/>
              </a:rPr>
              <a:t>сховище на стороні клієнта. Що дозволяє створювати веб-додатки з багатими можливостями доступу до даних незалежно від наявності мережі, ваші програми можуть працювати як онлайн, так і </a:t>
            </a:r>
            <a:r>
              <a:rPr lang="uk-UA" sz="2000" dirty="0" err="1">
                <a:effectLst/>
              </a:rPr>
              <a:t>офлайн</a:t>
            </a:r>
            <a:r>
              <a:rPr lang="uk-UA" sz="2000" dirty="0" smtClean="0">
                <a:effectLst/>
              </a:rPr>
              <a:t>.</a:t>
            </a:r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 smtClean="0">
              <a:effectLst/>
            </a:endParaRPr>
          </a:p>
          <a:p>
            <a:pPr marL="457200" lvl="1" indent="0">
              <a:buNone/>
            </a:pPr>
            <a:endParaRPr lang="en-US" sz="16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002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</a:t>
            </a:r>
            <a:r>
              <a:rPr lang="en-US" dirty="0" err="1" smtClean="0"/>
              <a:t>ed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511679" cy="431212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>
                <a:effectLst/>
              </a:rPr>
              <a:t>open</a:t>
            </a:r>
            <a:endParaRPr lang="en-US" sz="1600" dirty="0">
              <a:effectLst/>
            </a:endParaRP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var</a:t>
            </a:r>
            <a:r>
              <a:rPr lang="en-US" sz="1600" dirty="0">
                <a:effectLst/>
              </a:rPr>
              <a:t> request = </a:t>
            </a:r>
            <a:r>
              <a:rPr lang="en-US" sz="1600" dirty="0" err="1">
                <a:effectLst/>
              </a:rPr>
              <a:t>indexedDB.open</a:t>
            </a:r>
            <a:r>
              <a:rPr lang="en-US" sz="1600" dirty="0">
                <a:effectLst/>
              </a:rPr>
              <a:t>("</a:t>
            </a:r>
            <a:r>
              <a:rPr lang="en-US" sz="1600" dirty="0" err="1">
                <a:effectLst/>
              </a:rPr>
              <a:t>MyTestDatabase</a:t>
            </a:r>
            <a:r>
              <a:rPr lang="en-US" sz="1600" dirty="0">
                <a:effectLst/>
              </a:rPr>
              <a:t>", 2);</a:t>
            </a:r>
          </a:p>
          <a:p>
            <a:r>
              <a:rPr lang="en-US" sz="1600" dirty="0">
                <a:effectLst/>
              </a:rPr>
              <a:t>transaction</a:t>
            </a: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var</a:t>
            </a:r>
            <a:r>
              <a:rPr lang="en-US" sz="1600" dirty="0">
                <a:effectLst/>
              </a:rPr>
              <a:t> transaction = </a:t>
            </a:r>
            <a:r>
              <a:rPr lang="en-US" sz="1600" dirty="0" err="1">
                <a:effectLst/>
              </a:rPr>
              <a:t>db.transaction</a:t>
            </a:r>
            <a:r>
              <a:rPr lang="en-US" sz="1600" dirty="0">
                <a:effectLst/>
              </a:rPr>
              <a:t>(["students"],"</a:t>
            </a:r>
            <a:r>
              <a:rPr lang="en-US" sz="1600" dirty="0" err="1">
                <a:effectLst/>
              </a:rPr>
              <a:t>readwrite</a:t>
            </a:r>
            <a:r>
              <a:rPr lang="en-US" sz="1600" dirty="0">
                <a:effectLst/>
              </a:rPr>
              <a:t>");</a:t>
            </a: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var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objectStore</a:t>
            </a:r>
            <a:r>
              <a:rPr lang="en-US" sz="1600" dirty="0">
                <a:effectLst/>
              </a:rPr>
              <a:t> = </a:t>
            </a:r>
            <a:r>
              <a:rPr lang="en-US" sz="1600" dirty="0" err="1">
                <a:effectLst/>
              </a:rPr>
              <a:t>transaction.objectStore</a:t>
            </a:r>
            <a:r>
              <a:rPr lang="en-US" sz="1600" dirty="0">
                <a:effectLst/>
              </a:rPr>
              <a:t>("students");</a:t>
            </a: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objectStore.add</a:t>
            </a:r>
            <a:r>
              <a:rPr lang="en-US" sz="1600" dirty="0">
                <a:effectLst/>
              </a:rPr>
              <a:t>({</a:t>
            </a:r>
            <a:r>
              <a:rPr lang="en-US" sz="1600" dirty="0" err="1">
                <a:effectLst/>
              </a:rPr>
              <a:t>rollNo</a:t>
            </a:r>
            <a:r>
              <a:rPr lang="en-US" sz="1600" dirty="0">
                <a:effectLst/>
              </a:rPr>
              <a:t>: </a:t>
            </a:r>
            <a:r>
              <a:rPr lang="en-US" sz="1600" dirty="0" err="1">
                <a:effectLst/>
              </a:rPr>
              <a:t>rollNo</a:t>
            </a:r>
            <a:r>
              <a:rPr lang="en-US" sz="1600" dirty="0">
                <a:effectLst/>
              </a:rPr>
              <a:t>, name: name});</a:t>
            </a:r>
          </a:p>
          <a:p>
            <a:r>
              <a:rPr lang="en-US" sz="2000" dirty="0" smtClean="0">
                <a:effectLst/>
              </a:rPr>
              <a:t>delete</a:t>
            </a: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db.transaction</a:t>
            </a:r>
            <a:r>
              <a:rPr lang="en-US" sz="1600" dirty="0">
                <a:effectLst/>
              </a:rPr>
              <a:t>(["students"],"</a:t>
            </a:r>
            <a:r>
              <a:rPr lang="en-US" sz="1600" dirty="0" err="1">
                <a:effectLst/>
              </a:rPr>
              <a:t>readwrite</a:t>
            </a:r>
            <a:r>
              <a:rPr lang="en-US" sz="1600" dirty="0">
                <a:effectLst/>
              </a:rPr>
              <a:t>").</a:t>
            </a:r>
            <a:r>
              <a:rPr lang="en-US" sz="1600" dirty="0" err="1">
                <a:effectLst/>
              </a:rPr>
              <a:t>objectStore</a:t>
            </a:r>
            <a:r>
              <a:rPr lang="en-US" sz="1600" dirty="0">
                <a:effectLst/>
              </a:rPr>
              <a:t>("students").delete(</a:t>
            </a:r>
            <a:r>
              <a:rPr lang="en-US" sz="1600" dirty="0" err="1">
                <a:effectLst/>
              </a:rPr>
              <a:t>rollNo</a:t>
            </a:r>
            <a:r>
              <a:rPr lang="en-US" sz="1600" dirty="0">
                <a:effectLst/>
              </a:rPr>
              <a:t>);</a:t>
            </a:r>
            <a:endParaRPr lang="en-US" sz="1600" dirty="0" smtClean="0">
              <a:effectLst/>
            </a:endParaRPr>
          </a:p>
          <a:p>
            <a:r>
              <a:rPr lang="en-US" sz="2000" dirty="0" smtClean="0">
                <a:effectLst/>
              </a:rPr>
              <a:t>get</a:t>
            </a:r>
          </a:p>
          <a:p>
            <a:pPr marL="457200" lvl="1" indent="0">
              <a:buNone/>
            </a:pPr>
            <a:r>
              <a:rPr lang="en-US" sz="1700" dirty="0" err="1">
                <a:effectLst/>
              </a:rPr>
              <a:t>db.transaction</a:t>
            </a:r>
            <a:r>
              <a:rPr lang="en-US" sz="1700" dirty="0">
                <a:effectLst/>
              </a:rPr>
              <a:t>(["students"],"</a:t>
            </a:r>
            <a:r>
              <a:rPr lang="en-US" sz="1700" dirty="0" err="1">
                <a:effectLst/>
              </a:rPr>
              <a:t>readwrite</a:t>
            </a:r>
            <a:r>
              <a:rPr lang="en-US" sz="1700" dirty="0">
                <a:effectLst/>
              </a:rPr>
              <a:t>").</a:t>
            </a:r>
            <a:r>
              <a:rPr lang="en-US" sz="1700" dirty="0" err="1">
                <a:effectLst/>
              </a:rPr>
              <a:t>objectStore</a:t>
            </a:r>
            <a:r>
              <a:rPr lang="en-US" sz="1700" dirty="0">
                <a:effectLst/>
              </a:rPr>
              <a:t>("students").get(</a:t>
            </a:r>
            <a:r>
              <a:rPr lang="en-US" sz="1700" dirty="0" err="1">
                <a:effectLst/>
              </a:rPr>
              <a:t>rollNo</a:t>
            </a:r>
            <a:r>
              <a:rPr lang="en-US" sz="1700" dirty="0">
                <a:effectLst/>
              </a:rPr>
              <a:t>);</a:t>
            </a:r>
            <a:endParaRPr lang="en-US" sz="1700" dirty="0" smtClean="0">
              <a:effectLst/>
            </a:endParaRPr>
          </a:p>
          <a:p>
            <a:r>
              <a:rPr lang="en-US" sz="2000" dirty="0" smtClean="0">
                <a:effectLst/>
              </a:rPr>
              <a:t>put</a:t>
            </a:r>
          </a:p>
          <a:p>
            <a:pPr marL="457200" lvl="1" indent="0">
              <a:buNone/>
            </a:pPr>
            <a:r>
              <a:rPr lang="en-US" sz="1700" dirty="0" err="1">
                <a:effectLst/>
              </a:rPr>
              <a:t>var</a:t>
            </a:r>
            <a:r>
              <a:rPr lang="en-US" sz="1700" dirty="0">
                <a:effectLst/>
              </a:rPr>
              <a:t> transaction = </a:t>
            </a:r>
            <a:r>
              <a:rPr lang="en-US" sz="1700" dirty="0" err="1">
                <a:effectLst/>
              </a:rPr>
              <a:t>db.transaction</a:t>
            </a:r>
            <a:r>
              <a:rPr lang="en-US" sz="1700" dirty="0">
                <a:effectLst/>
              </a:rPr>
              <a:t>(["students"],"</a:t>
            </a:r>
            <a:r>
              <a:rPr lang="en-US" sz="1700" dirty="0" err="1">
                <a:effectLst/>
              </a:rPr>
              <a:t>readwrite</a:t>
            </a:r>
            <a:r>
              <a:rPr lang="en-US" sz="1700" dirty="0" smtClean="0">
                <a:effectLst/>
              </a:rPr>
              <a:t>");</a:t>
            </a:r>
          </a:p>
          <a:p>
            <a:pPr marL="457200" lvl="1" indent="0">
              <a:buNone/>
            </a:pPr>
            <a:r>
              <a:rPr lang="en-US" sz="1700" dirty="0" smtClean="0">
                <a:effectLst/>
              </a:rPr>
              <a:t>    </a:t>
            </a:r>
            <a:r>
              <a:rPr lang="en-US" sz="1700" dirty="0" err="1" smtClean="0">
                <a:effectLst/>
              </a:rPr>
              <a:t>var</a:t>
            </a:r>
            <a:r>
              <a:rPr lang="en-US" sz="1700" dirty="0" smtClean="0">
                <a:effectLst/>
              </a:rPr>
              <a:t> </a:t>
            </a:r>
            <a:r>
              <a:rPr lang="en-US" sz="1700" dirty="0" err="1">
                <a:effectLst/>
              </a:rPr>
              <a:t>objectStore</a:t>
            </a:r>
            <a:r>
              <a:rPr lang="en-US" sz="1700" dirty="0">
                <a:effectLst/>
              </a:rPr>
              <a:t> = </a:t>
            </a:r>
            <a:r>
              <a:rPr lang="en-US" sz="1700" dirty="0" err="1">
                <a:effectLst/>
              </a:rPr>
              <a:t>transaction.objectStore</a:t>
            </a:r>
            <a:r>
              <a:rPr lang="en-US" sz="1700" dirty="0">
                <a:effectLst/>
              </a:rPr>
              <a:t>("students"); </a:t>
            </a:r>
            <a:endParaRPr lang="en-US" sz="1700" dirty="0" smtClean="0">
              <a:effectLst/>
            </a:endParaRPr>
          </a:p>
          <a:p>
            <a:pPr marL="457200" lvl="1" indent="0">
              <a:buNone/>
            </a:pPr>
            <a:r>
              <a:rPr lang="en-US" sz="1700" dirty="0">
                <a:effectLst/>
              </a:rPr>
              <a:t> </a:t>
            </a:r>
            <a:r>
              <a:rPr lang="en-US" sz="1700" dirty="0" smtClean="0">
                <a:effectLst/>
              </a:rPr>
              <a:t>   </a:t>
            </a:r>
            <a:r>
              <a:rPr lang="en-US" sz="1700" dirty="0" err="1" smtClean="0">
                <a:effectLst/>
              </a:rPr>
              <a:t>var</a:t>
            </a:r>
            <a:r>
              <a:rPr lang="en-US" sz="1700" dirty="0" smtClean="0">
                <a:effectLst/>
              </a:rPr>
              <a:t> </a:t>
            </a:r>
            <a:r>
              <a:rPr lang="en-US" sz="1700" dirty="0">
                <a:effectLst/>
              </a:rPr>
              <a:t>request = </a:t>
            </a:r>
            <a:r>
              <a:rPr lang="en-US" sz="1700" dirty="0" err="1">
                <a:effectLst/>
              </a:rPr>
              <a:t>objectStore.get</a:t>
            </a:r>
            <a:r>
              <a:rPr lang="en-US" sz="1700" dirty="0">
                <a:effectLst/>
              </a:rPr>
              <a:t>(</a:t>
            </a:r>
            <a:r>
              <a:rPr lang="en-US" sz="1700" dirty="0" err="1">
                <a:effectLst/>
              </a:rPr>
              <a:t>rollNo</a:t>
            </a:r>
            <a:r>
              <a:rPr lang="en-US" sz="1700" dirty="0">
                <a:effectLst/>
              </a:rPr>
              <a:t>); </a:t>
            </a:r>
            <a:endParaRPr lang="en-US" sz="1700" dirty="0" smtClean="0">
              <a:effectLst/>
            </a:endParaRPr>
          </a:p>
          <a:p>
            <a:pPr marL="457200" lvl="1" indent="0">
              <a:buNone/>
            </a:pPr>
            <a:r>
              <a:rPr lang="en-US" sz="1700" dirty="0" smtClean="0">
                <a:effectLst/>
              </a:rPr>
              <a:t>    request.result.name </a:t>
            </a:r>
            <a:r>
              <a:rPr lang="en-US" sz="1700" dirty="0">
                <a:effectLst/>
              </a:rPr>
              <a:t>= name; </a:t>
            </a:r>
            <a:endParaRPr lang="en-US" sz="1700" dirty="0" smtClean="0">
              <a:effectLst/>
            </a:endParaRPr>
          </a:p>
          <a:p>
            <a:pPr marL="457200" lvl="1" indent="0">
              <a:buNone/>
            </a:pPr>
            <a:r>
              <a:rPr lang="en-US" sz="1700" dirty="0" smtClean="0">
                <a:effectLst/>
              </a:rPr>
              <a:t>    </a:t>
            </a:r>
            <a:r>
              <a:rPr lang="en-US" sz="1700" dirty="0" err="1" smtClean="0">
                <a:effectLst/>
              </a:rPr>
              <a:t>objectStore.put</a:t>
            </a:r>
            <a:r>
              <a:rPr lang="en-US" sz="1700" dirty="0" smtClean="0">
                <a:effectLst/>
              </a:rPr>
              <a:t>(</a:t>
            </a:r>
            <a:r>
              <a:rPr lang="en-US" sz="1700" dirty="0" err="1" smtClean="0">
                <a:effectLst/>
              </a:rPr>
              <a:t>request.result</a:t>
            </a:r>
            <a:r>
              <a:rPr lang="en-US" sz="1700" dirty="0" smtClean="0">
                <a:effectLst/>
              </a:rPr>
              <a:t>);</a:t>
            </a:r>
          </a:p>
          <a:p>
            <a:pPr marL="457200" lvl="1" indent="0">
              <a:buNone/>
            </a:pPr>
            <a:r>
              <a:rPr lang="en-US" sz="1700" dirty="0" smtClean="0">
                <a:effectLst/>
              </a:rPr>
              <a:t> </a:t>
            </a:r>
            <a:r>
              <a:rPr lang="en-US" sz="1700" dirty="0">
                <a:effectLst/>
              </a:rPr>
              <a:t>};</a:t>
            </a:r>
            <a:endParaRPr lang="en-US" sz="17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 smtClean="0">
              <a:effectLst/>
            </a:endParaRPr>
          </a:p>
          <a:p>
            <a:pPr marL="457200" lvl="1" indent="0">
              <a:buNone/>
            </a:pPr>
            <a:endParaRPr lang="en-US" sz="16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13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78542" cy="4192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smtClean="0"/>
              <a:t>Створити об</a:t>
            </a:r>
            <a:r>
              <a:rPr lang="en-US" dirty="0" smtClean="0"/>
              <a:t>’</a:t>
            </a:r>
            <a:r>
              <a:rPr lang="uk-UA" dirty="0" err="1" smtClean="0"/>
              <a:t>єкт</a:t>
            </a:r>
            <a:r>
              <a:rPr lang="uk-UA" dirty="0" smtClean="0"/>
              <a:t> та зберегти його в різні </a:t>
            </a:r>
            <a:r>
              <a:rPr lang="uk-UA" smtClean="0"/>
              <a:t>типи сховищ 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27319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2071</TotalTime>
  <Words>531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JavaScript</vt:lpstr>
      <vt:lpstr>Вступ в JSON</vt:lpstr>
      <vt:lpstr>Cookie</vt:lpstr>
      <vt:lpstr>Web Storage</vt:lpstr>
      <vt:lpstr>Web SQL</vt:lpstr>
      <vt:lpstr>IndexedDB</vt:lpstr>
      <vt:lpstr>IndexedDB</vt:lpstr>
      <vt:lpstr>Завдання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Andriy Zherdiy</dc:creator>
  <cp:lastModifiedBy>Andriy Zherdiy</cp:lastModifiedBy>
  <cp:revision>166</cp:revision>
  <dcterms:created xsi:type="dcterms:W3CDTF">2016-04-03T22:17:25Z</dcterms:created>
  <dcterms:modified xsi:type="dcterms:W3CDTF">2016-05-16T04:42:39Z</dcterms:modified>
</cp:coreProperties>
</file>