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76" r:id="rId4"/>
    <p:sldId id="277" r:id="rId5"/>
    <p:sldId id="279" r:id="rId6"/>
    <p:sldId id="280" r:id="rId7"/>
    <p:sldId id="282" r:id="rId8"/>
    <p:sldId id="283" r:id="rId9"/>
    <p:sldId id="284" r:id="rId10"/>
    <p:sldId id="285" r:id="rId11"/>
    <p:sldId id="281" r:id="rId12"/>
    <p:sldId id="27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iy Zherdiy" initials="AZ" lastIdx="0" clrIdx="0">
    <p:extLst>
      <p:ext uri="{19B8F6BF-5375-455C-9EA6-DF929625EA0E}">
        <p15:presenceInfo xmlns:p15="http://schemas.microsoft.com/office/powerpoint/2012/main" userId="413fc36468c0592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D89F4F-64E2-410C-8E19-CD6066533F46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E30FE-EBE6-41FF-B154-C49DA8F10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5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dirty="0"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dirty="0"/>
              <a:t>4/21/2016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dirty="0"/>
              <a:t>4/21/2016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dirty="0"/>
              <a:t>4/21/2016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dirty="0"/>
              <a:t>4/21/2016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dirty="0"/>
              <a:t>4/21/2016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dirty="0"/>
              <a:t>4/21/2016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dirty="0"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dirty="0"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dirty="0"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dirty="0"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dirty="0"/>
              <a:t>4/21/2016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dirty="0"/>
              <a:t>4/21/2016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dirty="0"/>
              <a:t>4/21/2016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dirty="0"/>
              <a:t>4/21/2016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dirty="0"/>
              <a:t>4/21/2016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dirty="0"/>
              <a:t>4/21/2016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dirty="0"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/>
              <a:t>Регулярні вирази та дати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74629" y="3579223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лекція </a:t>
            </a:r>
            <a:r>
              <a:rPr lang="en-US" dirty="0"/>
              <a:t>5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" y="334191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675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Створення дат, тип даних </a:t>
            </a:r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12121"/>
          </a:xfrm>
        </p:spPr>
        <p:txBody>
          <a:bodyPr>
            <a:normAutofit/>
          </a:bodyPr>
          <a:lstStyle/>
          <a:p>
            <a:r>
              <a:rPr lang="uk-UA" sz="2000" dirty="0" smtClean="0">
                <a:effectLst/>
              </a:rPr>
              <a:t>Створенн</a:t>
            </a:r>
            <a:r>
              <a:rPr lang="uk-UA" sz="2000" dirty="0" smtClean="0">
                <a:effectLst/>
              </a:rPr>
              <a:t>я - </a:t>
            </a:r>
            <a:r>
              <a:rPr lang="en-US" sz="2000" b="1" dirty="0">
                <a:effectLst/>
              </a:rPr>
              <a:t>new Date</a:t>
            </a:r>
            <a:r>
              <a:rPr lang="en-US" sz="2000" b="1" dirty="0" smtClean="0">
                <a:effectLst/>
              </a:rPr>
              <a:t>()</a:t>
            </a:r>
            <a:endParaRPr lang="uk-UA" sz="2000" b="1" dirty="0" smtClean="0">
              <a:effectLst/>
            </a:endParaRPr>
          </a:p>
          <a:p>
            <a:r>
              <a:rPr lang="en-US" sz="2000" b="1" dirty="0">
                <a:effectLst/>
              </a:rPr>
              <a:t>new Date(milliseconds</a:t>
            </a:r>
            <a:r>
              <a:rPr lang="en-US" sz="2000" b="1" dirty="0" smtClean="0">
                <a:effectLst/>
              </a:rPr>
              <a:t>)</a:t>
            </a:r>
            <a:r>
              <a:rPr lang="uk-UA" sz="2000" b="1" dirty="0" smtClean="0">
                <a:effectLst/>
              </a:rPr>
              <a:t> – час з 1 січня 1970</a:t>
            </a:r>
            <a:endParaRPr lang="uk-UA" sz="2000" dirty="0" smtClean="0">
              <a:effectLst/>
            </a:endParaRPr>
          </a:p>
          <a:p>
            <a:r>
              <a:rPr lang="en-US" sz="2000" b="1" dirty="0">
                <a:effectLst/>
              </a:rPr>
              <a:t>new Date(</a:t>
            </a:r>
            <a:r>
              <a:rPr lang="en-US" sz="2000" b="1" dirty="0" err="1">
                <a:effectLst/>
              </a:rPr>
              <a:t>datestring</a:t>
            </a:r>
            <a:r>
              <a:rPr lang="en-US" sz="2000" b="1" dirty="0">
                <a:effectLst/>
              </a:rPr>
              <a:t>)</a:t>
            </a:r>
            <a:endParaRPr lang="uk-UA" sz="2000" dirty="0">
              <a:effectLst/>
            </a:endParaRPr>
          </a:p>
          <a:p>
            <a:r>
              <a:rPr lang="en-US" sz="2000" b="1" dirty="0">
                <a:effectLst/>
              </a:rPr>
              <a:t>new Date(year, month, date, hours, minutes, seconds, </a:t>
            </a:r>
            <a:r>
              <a:rPr lang="en-US" sz="2000" b="1" dirty="0" err="1">
                <a:effectLst/>
              </a:rPr>
              <a:t>ms</a:t>
            </a:r>
            <a:r>
              <a:rPr lang="en-US" sz="2000" b="1" dirty="0">
                <a:effectLst/>
              </a:rPr>
              <a:t>)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9071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Властивості та методи екземплярів </a:t>
            </a:r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12121"/>
          </a:xfrm>
        </p:spPr>
        <p:txBody>
          <a:bodyPr>
            <a:noAutofit/>
          </a:bodyPr>
          <a:lstStyle/>
          <a:p>
            <a:r>
              <a:rPr lang="en-US" sz="1400" b="1" dirty="0" err="1">
                <a:effectLst/>
              </a:rPr>
              <a:t>getFullYear</a:t>
            </a:r>
            <a:r>
              <a:rPr lang="en-US" sz="1400" b="1" dirty="0" smtClean="0">
                <a:effectLst/>
              </a:rPr>
              <a:t>()</a:t>
            </a:r>
            <a:endParaRPr lang="uk-UA" sz="1400" b="1" dirty="0" smtClean="0">
              <a:effectLst/>
            </a:endParaRPr>
          </a:p>
          <a:p>
            <a:r>
              <a:rPr lang="en-US" sz="1400" b="1" dirty="0" err="1">
                <a:effectLst/>
              </a:rPr>
              <a:t>getMonth</a:t>
            </a:r>
            <a:r>
              <a:rPr lang="en-US" sz="1400" b="1" dirty="0" smtClean="0">
                <a:effectLst/>
              </a:rPr>
              <a:t>()</a:t>
            </a:r>
            <a:endParaRPr lang="uk-UA" sz="1400" b="1" dirty="0" smtClean="0">
              <a:effectLst/>
            </a:endParaRPr>
          </a:p>
          <a:p>
            <a:r>
              <a:rPr lang="en-US" sz="1400" b="1" dirty="0" err="1">
                <a:effectLst/>
              </a:rPr>
              <a:t>getDate</a:t>
            </a:r>
            <a:r>
              <a:rPr lang="en-US" sz="1400" b="1" dirty="0">
                <a:effectLst/>
              </a:rPr>
              <a:t>()</a:t>
            </a:r>
            <a:endParaRPr lang="uk-UA" sz="1400" dirty="0" smtClean="0">
              <a:effectLst/>
            </a:endParaRPr>
          </a:p>
          <a:p>
            <a:r>
              <a:rPr lang="en-US" sz="1400" b="1" dirty="0" err="1">
                <a:effectLst/>
              </a:rPr>
              <a:t>getHours</a:t>
            </a:r>
            <a:r>
              <a:rPr lang="en-US" sz="1400" b="1" dirty="0">
                <a:effectLst/>
              </a:rPr>
              <a:t>(), </a:t>
            </a:r>
            <a:r>
              <a:rPr lang="en-US" sz="1400" b="1" dirty="0" err="1">
                <a:effectLst/>
              </a:rPr>
              <a:t>getMinutes</a:t>
            </a:r>
            <a:r>
              <a:rPr lang="en-US" sz="1400" b="1" dirty="0">
                <a:effectLst/>
              </a:rPr>
              <a:t>(), </a:t>
            </a:r>
            <a:r>
              <a:rPr lang="en-US" sz="1400" b="1" dirty="0" err="1">
                <a:effectLst/>
              </a:rPr>
              <a:t>getSeconds</a:t>
            </a:r>
            <a:r>
              <a:rPr lang="en-US" sz="1400" b="1" dirty="0">
                <a:effectLst/>
              </a:rPr>
              <a:t>(), </a:t>
            </a:r>
            <a:r>
              <a:rPr lang="en-US" sz="1400" b="1" dirty="0" err="1">
                <a:effectLst/>
              </a:rPr>
              <a:t>getMilliseconds</a:t>
            </a:r>
            <a:r>
              <a:rPr lang="en-US" sz="1400" b="1" dirty="0">
                <a:effectLst/>
              </a:rPr>
              <a:t>()</a:t>
            </a:r>
            <a:endParaRPr lang="uk-UA" sz="1400" dirty="0">
              <a:effectLst/>
            </a:endParaRPr>
          </a:p>
          <a:p>
            <a:r>
              <a:rPr lang="en-US" sz="1400" b="1" dirty="0" err="1">
                <a:effectLst/>
              </a:rPr>
              <a:t>getDay</a:t>
            </a:r>
            <a:r>
              <a:rPr lang="en-US" sz="1400" b="1" dirty="0" smtClean="0">
                <a:effectLst/>
              </a:rPr>
              <a:t>()</a:t>
            </a:r>
            <a:r>
              <a:rPr lang="uk-UA" sz="1400" b="1" dirty="0" smtClean="0">
                <a:effectLst/>
              </a:rPr>
              <a:t>  - день тижня</a:t>
            </a:r>
          </a:p>
          <a:p>
            <a:r>
              <a:rPr lang="en-US" sz="1400" b="1" dirty="0" err="1">
                <a:effectLst/>
              </a:rPr>
              <a:t>getTime</a:t>
            </a:r>
            <a:r>
              <a:rPr lang="en-US" sz="1400" b="1" dirty="0" smtClean="0">
                <a:effectLst/>
              </a:rPr>
              <a:t>()</a:t>
            </a:r>
            <a:r>
              <a:rPr lang="uk-UA" sz="1400" b="1" dirty="0" smtClean="0">
                <a:effectLst/>
              </a:rPr>
              <a:t> – кількість </a:t>
            </a:r>
            <a:r>
              <a:rPr lang="uk-UA" sz="1400" b="1" dirty="0" err="1" smtClean="0">
                <a:effectLst/>
              </a:rPr>
              <a:t>мілісекунд</a:t>
            </a:r>
            <a:endParaRPr lang="uk-UA" sz="1400" b="1" dirty="0" smtClean="0">
              <a:effectLst/>
            </a:endParaRPr>
          </a:p>
          <a:p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setFullYear</a:t>
            </a:r>
            <a:r>
              <a:rPr lang="en-US" sz="1400" dirty="0">
                <a:effectLst/>
              </a:rPr>
              <a:t>(year [, month, date])</a:t>
            </a:r>
          </a:p>
          <a:p>
            <a:r>
              <a:rPr lang="en-US" sz="1400" dirty="0" err="1">
                <a:effectLst/>
              </a:rPr>
              <a:t>setMonth</a:t>
            </a:r>
            <a:r>
              <a:rPr lang="en-US" sz="1400" dirty="0">
                <a:effectLst/>
              </a:rPr>
              <a:t>(month [, date])</a:t>
            </a:r>
          </a:p>
          <a:p>
            <a:r>
              <a:rPr lang="en-US" sz="1400" dirty="0" err="1">
                <a:effectLst/>
              </a:rPr>
              <a:t>setDate</a:t>
            </a:r>
            <a:r>
              <a:rPr lang="en-US" sz="1400" dirty="0">
                <a:effectLst/>
              </a:rPr>
              <a:t>(date)</a:t>
            </a:r>
          </a:p>
          <a:p>
            <a:r>
              <a:rPr lang="en-US" sz="1400" dirty="0" err="1">
                <a:effectLst/>
              </a:rPr>
              <a:t>setHours</a:t>
            </a:r>
            <a:r>
              <a:rPr lang="en-US" sz="1400" dirty="0">
                <a:effectLst/>
              </a:rPr>
              <a:t>(hour [, min, sec, </a:t>
            </a:r>
            <a:r>
              <a:rPr lang="en-US" sz="1400" dirty="0" err="1">
                <a:effectLst/>
              </a:rPr>
              <a:t>ms</a:t>
            </a:r>
            <a:r>
              <a:rPr lang="en-US" sz="1400" dirty="0">
                <a:effectLst/>
              </a:rPr>
              <a:t>])</a:t>
            </a:r>
          </a:p>
          <a:p>
            <a:r>
              <a:rPr lang="en-US" sz="1400" dirty="0" err="1">
                <a:effectLst/>
              </a:rPr>
              <a:t>setMinutes</a:t>
            </a:r>
            <a:r>
              <a:rPr lang="en-US" sz="1400" dirty="0">
                <a:effectLst/>
              </a:rPr>
              <a:t>(min [, sec, </a:t>
            </a:r>
            <a:r>
              <a:rPr lang="en-US" sz="1400" dirty="0" err="1">
                <a:effectLst/>
              </a:rPr>
              <a:t>ms</a:t>
            </a:r>
            <a:r>
              <a:rPr lang="en-US" sz="1400" dirty="0">
                <a:effectLst/>
              </a:rPr>
              <a:t>])</a:t>
            </a:r>
          </a:p>
          <a:p>
            <a:r>
              <a:rPr lang="en-US" sz="1400" dirty="0" err="1">
                <a:effectLst/>
              </a:rPr>
              <a:t>setSeconds</a:t>
            </a:r>
            <a:r>
              <a:rPr lang="en-US" sz="1400" dirty="0">
                <a:effectLst/>
              </a:rPr>
              <a:t>(sec [, </a:t>
            </a:r>
            <a:r>
              <a:rPr lang="en-US" sz="1400" dirty="0" err="1">
                <a:effectLst/>
              </a:rPr>
              <a:t>ms</a:t>
            </a:r>
            <a:r>
              <a:rPr lang="en-US" sz="1400" dirty="0">
                <a:effectLst/>
              </a:rPr>
              <a:t>])</a:t>
            </a:r>
          </a:p>
          <a:p>
            <a:r>
              <a:rPr lang="en-US" sz="1400" dirty="0" err="1">
                <a:effectLst/>
              </a:rPr>
              <a:t>setMilliseconds</a:t>
            </a:r>
            <a:r>
              <a:rPr lang="en-US" sz="1400" dirty="0">
                <a:effectLst/>
              </a:rPr>
              <a:t>(</a:t>
            </a:r>
            <a:r>
              <a:rPr lang="en-US" sz="1400" dirty="0" err="1">
                <a:effectLst/>
              </a:rPr>
              <a:t>ms</a:t>
            </a:r>
            <a:r>
              <a:rPr lang="en-US" sz="1400" dirty="0">
                <a:effectLst/>
              </a:rPr>
              <a:t>)</a:t>
            </a:r>
          </a:p>
          <a:p>
            <a:r>
              <a:rPr lang="en-US" sz="1400" dirty="0" err="1">
                <a:effectLst/>
              </a:rPr>
              <a:t>setTime</a:t>
            </a:r>
            <a:r>
              <a:rPr lang="en-US" sz="1400" dirty="0">
                <a:effectLst/>
              </a:rPr>
              <a:t>(milliseconds) (</a:t>
            </a:r>
            <a:r>
              <a:rPr lang="uk-UA" sz="1400" dirty="0" err="1">
                <a:effectLst/>
              </a:rPr>
              <a:t>устанавливает</a:t>
            </a:r>
            <a:r>
              <a:rPr lang="uk-UA" sz="1400" dirty="0">
                <a:effectLst/>
              </a:rPr>
              <a:t> всю дату по </a:t>
            </a:r>
            <a:r>
              <a:rPr lang="uk-UA" sz="1400" dirty="0" err="1">
                <a:effectLst/>
              </a:rPr>
              <a:t>миллисекундам</a:t>
            </a:r>
            <a:r>
              <a:rPr lang="uk-UA" sz="1400" dirty="0">
                <a:effectLst/>
              </a:rPr>
              <a:t> с 01.01.1970 </a:t>
            </a:r>
            <a:r>
              <a:rPr lang="en-US" sz="1400" dirty="0">
                <a:effectLst/>
              </a:rPr>
              <a:t>UTC)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84062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Завдання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1078542" cy="41922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 dirty="0" smtClean="0"/>
              <a:t>Створити </a:t>
            </a:r>
            <a:r>
              <a:rPr lang="uk-UA" dirty="0" smtClean="0"/>
              <a:t>функцію для </a:t>
            </a:r>
            <a:r>
              <a:rPr lang="uk-UA" dirty="0" err="1" smtClean="0"/>
              <a:t>валідації</a:t>
            </a:r>
            <a:r>
              <a:rPr lang="uk-UA" dirty="0" smtClean="0"/>
              <a:t> поля повного імені користувача</a:t>
            </a:r>
          </a:p>
          <a:p>
            <a:r>
              <a:rPr lang="uk-UA" dirty="0" smtClean="0"/>
              <a:t>Створить функцію для </a:t>
            </a:r>
            <a:r>
              <a:rPr lang="uk-UA" dirty="0" err="1" smtClean="0"/>
              <a:t>валідації</a:t>
            </a:r>
            <a:r>
              <a:rPr lang="uk-UA" dirty="0" smtClean="0"/>
              <a:t> поля </a:t>
            </a:r>
            <a:r>
              <a:rPr lang="en-US" smtClean="0"/>
              <a:t>e-mail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31913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Шаблони для пошуку в строках, тип даних </a:t>
            </a:r>
            <a:r>
              <a:rPr lang="en-US" dirty="0" err="1" smtClean="0"/>
              <a:t>RegExp</a:t>
            </a:r>
            <a:r>
              <a:rPr lang="uk-UA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12121"/>
          </a:xfrm>
        </p:spPr>
        <p:txBody>
          <a:bodyPr>
            <a:normAutofit/>
          </a:bodyPr>
          <a:lstStyle/>
          <a:p>
            <a:r>
              <a:rPr lang="en-US" sz="2000" dirty="0" err="1" smtClean="0">
                <a:effectLst/>
              </a:rPr>
              <a:t>RegExp</a:t>
            </a:r>
            <a:r>
              <a:rPr lang="en-US" sz="2000" dirty="0" smtClean="0">
                <a:effectLst/>
              </a:rPr>
              <a:t> - </a:t>
            </a:r>
            <a:r>
              <a:rPr lang="ru-RU" sz="2000" dirty="0" err="1">
                <a:effectLst/>
              </a:rPr>
              <a:t>Об'єкт</a:t>
            </a:r>
            <a:r>
              <a:rPr lang="ru-RU" sz="2000" dirty="0">
                <a:effectLst/>
              </a:rPr>
              <a:t>, </a:t>
            </a:r>
            <a:r>
              <a:rPr lang="ru-RU" sz="2000" dirty="0" err="1">
                <a:effectLst/>
              </a:rPr>
              <a:t>що</a:t>
            </a:r>
            <a:r>
              <a:rPr lang="ru-RU" sz="2000" dirty="0">
                <a:effectLst/>
              </a:rPr>
              <a:t> </a:t>
            </a:r>
            <a:r>
              <a:rPr lang="ru-RU" sz="2000" dirty="0" err="1">
                <a:effectLst/>
              </a:rPr>
              <a:t>містить</a:t>
            </a:r>
            <a:r>
              <a:rPr lang="ru-RU" sz="2000" dirty="0">
                <a:effectLst/>
              </a:rPr>
              <a:t> шаблон регулярного </a:t>
            </a:r>
            <a:r>
              <a:rPr lang="ru-RU" sz="2000" dirty="0" err="1">
                <a:effectLst/>
              </a:rPr>
              <a:t>виразу</a:t>
            </a:r>
            <a:r>
              <a:rPr lang="ru-RU" sz="2000" dirty="0">
                <a:effectLst/>
              </a:rPr>
              <a:t> разом з прапорами, </a:t>
            </a:r>
            <a:r>
              <a:rPr lang="ru-RU" sz="2000" dirty="0" err="1" smtClean="0">
                <a:effectLst/>
              </a:rPr>
              <a:t>що</a:t>
            </a:r>
            <a:r>
              <a:rPr lang="ru-RU" sz="2000" dirty="0" smtClean="0">
                <a:effectLst/>
              </a:rPr>
              <a:t> </a:t>
            </a:r>
            <a:r>
              <a:rPr lang="ru-RU" sz="2000" dirty="0" err="1" smtClean="0">
                <a:effectLst/>
              </a:rPr>
              <a:t>визначають</a:t>
            </a:r>
            <a:r>
              <a:rPr lang="ru-RU" sz="2000" dirty="0" smtClean="0">
                <a:effectLst/>
              </a:rPr>
              <a:t> </a:t>
            </a:r>
            <a:r>
              <a:rPr lang="ru-RU" sz="2000" dirty="0" err="1">
                <a:effectLst/>
              </a:rPr>
              <a:t>спосіб</a:t>
            </a:r>
            <a:r>
              <a:rPr lang="ru-RU" sz="2000" dirty="0">
                <a:effectLst/>
              </a:rPr>
              <a:t> </a:t>
            </a:r>
            <a:r>
              <a:rPr lang="ru-RU" sz="2000" dirty="0" err="1">
                <a:effectLst/>
              </a:rPr>
              <a:t>застосування</a:t>
            </a:r>
            <a:r>
              <a:rPr lang="ru-RU" sz="2000" dirty="0">
                <a:effectLst/>
              </a:rPr>
              <a:t> шаблону</a:t>
            </a:r>
            <a:r>
              <a:rPr lang="ru-RU" sz="2000" dirty="0" smtClean="0">
                <a:effectLst/>
              </a:rPr>
              <a:t>.</a:t>
            </a:r>
            <a:endParaRPr lang="uk-UA" sz="20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4311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Синтаксис регулярних виразів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12121"/>
          </a:xfrm>
        </p:spPr>
        <p:txBody>
          <a:bodyPr>
            <a:normAutofit/>
          </a:bodyPr>
          <a:lstStyle/>
          <a:p>
            <a:r>
              <a:rPr lang="en-US" sz="2000" dirty="0">
                <a:effectLst/>
              </a:rPr>
              <a:t>function </a:t>
            </a:r>
            <a:r>
              <a:rPr lang="en-US" sz="2000" dirty="0" err="1">
                <a:effectLst/>
              </a:rPr>
              <a:t>RegExp</a:t>
            </a:r>
            <a:r>
              <a:rPr lang="en-US" sz="2000" dirty="0">
                <a:effectLst/>
              </a:rPr>
              <a:t>(pattern : String [,flags : String])</a:t>
            </a:r>
            <a:endParaRPr lang="uk-UA" sz="2000" dirty="0">
              <a:effectLst/>
            </a:endParaRPr>
          </a:p>
          <a:p>
            <a:r>
              <a:rPr lang="en-US" sz="2000" dirty="0">
                <a:effectLst/>
              </a:rPr>
              <a:t>function </a:t>
            </a:r>
            <a:r>
              <a:rPr lang="en-US" sz="2000" dirty="0" err="1">
                <a:effectLst/>
              </a:rPr>
              <a:t>RegExp</a:t>
            </a:r>
            <a:r>
              <a:rPr lang="en-US" sz="2000" dirty="0">
                <a:effectLst/>
              </a:rPr>
              <a:t>(</a:t>
            </a:r>
            <a:r>
              <a:rPr lang="en-US" sz="2000" dirty="0" err="1">
                <a:effectLst/>
              </a:rPr>
              <a:t>regexObj</a:t>
            </a:r>
            <a:r>
              <a:rPr lang="en-US" sz="2000" dirty="0">
                <a:effectLst/>
              </a:rPr>
              <a:t>)</a:t>
            </a:r>
            <a:endParaRPr lang="uk-UA" sz="2000" dirty="0">
              <a:effectLst/>
            </a:endParaRPr>
          </a:p>
          <a:p>
            <a:r>
              <a:rPr lang="en-US" sz="2000" dirty="0">
                <a:effectLst/>
              </a:rPr>
              <a:t>/pattern/[flags]</a:t>
            </a:r>
          </a:p>
          <a:p>
            <a:endParaRPr lang="uk-UA" sz="2000" dirty="0">
              <a:effectLst/>
            </a:endParaRPr>
          </a:p>
          <a:p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44151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Спец символи, неалфавітні символи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12121"/>
          </a:xfrm>
        </p:spPr>
        <p:txBody>
          <a:bodyPr>
            <a:normAutofit/>
          </a:bodyPr>
          <a:lstStyle/>
          <a:p>
            <a:endParaRPr lang="uk-UA" sz="2000" dirty="0" smtClean="0">
              <a:effectLst/>
            </a:endParaRPr>
          </a:p>
          <a:p>
            <a:endParaRPr lang="uk-UA" sz="2000" dirty="0">
              <a:effectLst/>
            </a:endParaRPr>
          </a:p>
          <a:p>
            <a:endParaRPr lang="en-US" sz="2000" dirty="0">
              <a:effectLst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973006"/>
              </p:ext>
            </p:extLst>
          </p:nvPr>
        </p:nvGraphicFramePr>
        <p:xfrm>
          <a:off x="680321" y="2333914"/>
          <a:ext cx="10678242" cy="19932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7759">
                  <a:extLst>
                    <a:ext uri="{9D8B030D-6E8A-4147-A177-3AD203B41FA5}">
                      <a16:colId xmlns:a16="http://schemas.microsoft.com/office/drawing/2014/main" val="4016415203"/>
                    </a:ext>
                  </a:extLst>
                </a:gridCol>
                <a:gridCol w="9000483">
                  <a:extLst>
                    <a:ext uri="{9D8B030D-6E8A-4147-A177-3AD203B41FA5}">
                      <a16:colId xmlns:a16="http://schemas.microsoft.com/office/drawing/2014/main" val="591002179"/>
                    </a:ext>
                  </a:extLst>
                </a:gridCol>
              </a:tblGrid>
              <a:tr h="534142">
                <a:tc>
                  <a:txBody>
                    <a:bodyPr/>
                    <a:lstStyle/>
                    <a:p>
                      <a:pPr algn="l" fontAlgn="t"/>
                      <a:r>
                        <a:rPr lang="uk-UA" b="1" i="0" dirty="0">
                          <a:effectLst/>
                          <a:latin typeface="verdana" panose="020B0604030504040204" pitchFamily="34" charset="0"/>
                        </a:rPr>
                        <a:t>Символ</a:t>
                      </a:r>
                    </a:p>
                  </a:txBody>
                  <a:tcPr marL="47625" marR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 b="1" i="0">
                          <a:effectLst/>
                          <a:latin typeface="verdana" panose="020B0604030504040204" pitchFamily="34" charset="0"/>
                        </a:rPr>
                        <a:t>Значение</a:t>
                      </a:r>
                    </a:p>
                  </a:txBody>
                  <a:tcPr marL="47625" marR="47625"/>
                </a:tc>
                <a:extLst>
                  <a:ext uri="{0D108BD9-81ED-4DB2-BD59-A6C34878D82A}">
                    <a16:rowId xmlns:a16="http://schemas.microsoft.com/office/drawing/2014/main" val="477664702"/>
                  </a:ext>
                </a:extLst>
              </a:tr>
              <a:tr h="855239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>
                          <a:effectLst/>
                          <a:latin typeface="verdana" panose="020B0604030504040204" pitchFamily="34" charset="0"/>
                        </a:rPr>
                        <a:t>\</a:t>
                      </a:r>
                    </a:p>
                  </a:txBody>
                  <a:tcPr marL="142875" marR="14287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b="0" i="0">
                          <a:effectLst/>
                          <a:latin typeface="verdana" panose="020B0604030504040204" pitchFamily="34" charset="0"/>
                        </a:rPr>
                        <a:t>Для обычных символов - делает их специальными. Например, выражение /s/ ищет просто символ 's'. А если поставить \ перед s, то /\s/ уже обозначает пробельный символ.И наоборот, если символ специальный, например *, то \ сделает его просто обычным символом "звездочка". Например, /a*/ ищет 0 или больше подряд идущих символов 'a'. Чтобы найти а со звездочкой 'a*' - поставим \ перед спец. символом: /a\*/.</a:t>
                      </a:r>
                    </a:p>
                  </a:txBody>
                  <a:tcPr marL="142875" marR="142875" marT="47625" marB="47625"/>
                </a:tc>
                <a:extLst>
                  <a:ext uri="{0D108BD9-81ED-4DB2-BD59-A6C34878D82A}">
                    <a16:rowId xmlns:a16="http://schemas.microsoft.com/office/drawing/2014/main" val="1464574231"/>
                  </a:ext>
                </a:extLst>
              </a:tr>
              <a:tr h="55115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>
                          <a:effectLst/>
                          <a:latin typeface="verdana" panose="020B0604030504040204" pitchFamily="34" charset="0"/>
                        </a:rPr>
                        <a:t>^</a:t>
                      </a:r>
                    </a:p>
                  </a:txBody>
                  <a:tcPr marL="142875" marR="14287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b="0" i="0">
                          <a:effectLst/>
                          <a:latin typeface="verdana" panose="020B0604030504040204" pitchFamily="34" charset="0"/>
                        </a:rPr>
                        <a:t>Обозначает начало входных данных. Если установлен флаг многострочного поиска ("m"), то также сработает при начале новой строки.Например, /^A/ не найдет 'A' в "an A", но найдет первое 'A' в "An A."</a:t>
                      </a:r>
                    </a:p>
                  </a:txBody>
                  <a:tcPr marL="142875" marR="142875" marT="47625" marB="47625"/>
                </a:tc>
                <a:extLst>
                  <a:ext uri="{0D108BD9-81ED-4DB2-BD59-A6C34878D82A}">
                    <a16:rowId xmlns:a16="http://schemas.microsoft.com/office/drawing/2014/main" val="1055336941"/>
                  </a:ext>
                </a:extLst>
              </a:tr>
              <a:tr h="53414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>
                          <a:effectLst/>
                          <a:latin typeface="verdana" panose="020B0604030504040204" pitchFamily="34" charset="0"/>
                        </a:rPr>
                        <a:t>$</a:t>
                      </a:r>
                    </a:p>
                  </a:txBody>
                  <a:tcPr marL="142875" marR="14287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b="0" i="0">
                          <a:effectLst/>
                          <a:latin typeface="verdana" panose="020B0604030504040204" pitchFamily="34" charset="0"/>
                        </a:rPr>
                        <a:t>Обозначает конец входных данных. Если установлен флаг многострочного поиска, то также сработает в конце строки.Например, /t$/ не найдет 't' в "eater", но найдет - в "eat".</a:t>
                      </a:r>
                    </a:p>
                  </a:txBody>
                  <a:tcPr marL="142875" marR="142875" marT="47625" marB="47625"/>
                </a:tc>
                <a:extLst>
                  <a:ext uri="{0D108BD9-81ED-4DB2-BD59-A6C34878D82A}">
                    <a16:rowId xmlns:a16="http://schemas.microsoft.com/office/drawing/2014/main" val="2312960901"/>
                  </a:ext>
                </a:extLst>
              </a:tr>
              <a:tr h="53414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>
                          <a:effectLst/>
                          <a:latin typeface="verdana" panose="020B0604030504040204" pitchFamily="34" charset="0"/>
                        </a:rPr>
                        <a:t>*</a:t>
                      </a:r>
                    </a:p>
                  </a:txBody>
                  <a:tcPr marL="142875" marR="14287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b="0" i="0" dirty="0">
                          <a:effectLst/>
                          <a:latin typeface="verdana" panose="020B0604030504040204" pitchFamily="34" charset="0"/>
                        </a:rPr>
                        <a:t>Обозначает повторение 0 или более раз. Например, /</a:t>
                      </a:r>
                      <a:r>
                        <a:rPr lang="ru-RU" sz="1000" b="0" i="0" dirty="0" err="1">
                          <a:effectLst/>
                          <a:latin typeface="verdana" panose="020B0604030504040204" pitchFamily="34" charset="0"/>
                        </a:rPr>
                        <a:t>bo</a:t>
                      </a:r>
                      <a:r>
                        <a:rPr lang="ru-RU" sz="1000" b="0" i="0" dirty="0">
                          <a:effectLst/>
                          <a:latin typeface="verdana" panose="020B0604030504040204" pitchFamily="34" charset="0"/>
                        </a:rPr>
                        <a:t>*/ найдет '</a:t>
                      </a:r>
                      <a:r>
                        <a:rPr lang="ru-RU" sz="1000" b="0" i="0" dirty="0" err="1">
                          <a:effectLst/>
                          <a:latin typeface="verdana" panose="020B0604030504040204" pitchFamily="34" charset="0"/>
                        </a:rPr>
                        <a:t>boooo</a:t>
                      </a:r>
                      <a:r>
                        <a:rPr lang="ru-RU" sz="1000" b="0" i="0" dirty="0">
                          <a:effectLst/>
                          <a:latin typeface="verdana" panose="020B0604030504040204" pitchFamily="34" charset="0"/>
                        </a:rPr>
                        <a:t>' в "A </a:t>
                      </a:r>
                      <a:r>
                        <a:rPr lang="ru-RU" sz="1000" b="0" i="0" dirty="0" err="1">
                          <a:effectLst/>
                          <a:latin typeface="verdana" panose="020B0604030504040204" pitchFamily="34" charset="0"/>
                        </a:rPr>
                        <a:t>ghost</a:t>
                      </a:r>
                      <a:r>
                        <a:rPr lang="ru-RU" sz="1000" b="0" i="0" dirty="0">
                          <a:effectLst/>
                          <a:latin typeface="verdana" panose="020B0604030504040204" pitchFamily="34" charset="0"/>
                        </a:rPr>
                        <a:t> </a:t>
                      </a:r>
                      <a:r>
                        <a:rPr lang="ru-RU" sz="1000" b="0" i="0" dirty="0" err="1">
                          <a:effectLst/>
                          <a:latin typeface="verdana" panose="020B0604030504040204" pitchFamily="34" charset="0"/>
                        </a:rPr>
                        <a:t>booooed</a:t>
                      </a:r>
                      <a:r>
                        <a:rPr lang="ru-RU" sz="1000" b="0" i="0" dirty="0">
                          <a:effectLst/>
                          <a:latin typeface="verdana" panose="020B0604030504040204" pitchFamily="34" charset="0"/>
                        </a:rPr>
                        <a:t>" и 'b' в "A </a:t>
                      </a:r>
                      <a:r>
                        <a:rPr lang="ru-RU" sz="1000" b="0" i="0" dirty="0" err="1">
                          <a:effectLst/>
                          <a:latin typeface="verdana" panose="020B0604030504040204" pitchFamily="34" charset="0"/>
                        </a:rPr>
                        <a:t>bird</a:t>
                      </a:r>
                      <a:r>
                        <a:rPr lang="ru-RU" sz="1000" b="0" i="0" dirty="0">
                          <a:effectLst/>
                          <a:latin typeface="verdana" panose="020B0604030504040204" pitchFamily="34" charset="0"/>
                        </a:rPr>
                        <a:t> </a:t>
                      </a:r>
                      <a:r>
                        <a:rPr lang="ru-RU" sz="1000" b="0" i="0" dirty="0" err="1">
                          <a:effectLst/>
                          <a:latin typeface="verdana" panose="020B0604030504040204" pitchFamily="34" charset="0"/>
                        </a:rPr>
                        <a:t>warbled</a:t>
                      </a:r>
                      <a:r>
                        <a:rPr lang="ru-RU" sz="1000" b="0" i="0" dirty="0">
                          <a:effectLst/>
                          <a:latin typeface="verdana" panose="020B0604030504040204" pitchFamily="34" charset="0"/>
                        </a:rPr>
                        <a:t>", но ничего не найдет в "A </a:t>
                      </a:r>
                      <a:r>
                        <a:rPr lang="ru-RU" sz="1000" b="0" i="0" dirty="0" err="1">
                          <a:effectLst/>
                          <a:latin typeface="verdana" panose="020B0604030504040204" pitchFamily="34" charset="0"/>
                        </a:rPr>
                        <a:t>goat</a:t>
                      </a:r>
                      <a:r>
                        <a:rPr lang="ru-RU" sz="1000" b="0" i="0" dirty="0">
                          <a:effectLst/>
                          <a:latin typeface="verdana" panose="020B0604030504040204" pitchFamily="34" charset="0"/>
                        </a:rPr>
                        <a:t> </a:t>
                      </a:r>
                      <a:r>
                        <a:rPr lang="ru-RU" sz="1000" b="0" i="0" dirty="0" err="1">
                          <a:effectLst/>
                          <a:latin typeface="verdana" panose="020B0604030504040204" pitchFamily="34" charset="0"/>
                        </a:rPr>
                        <a:t>grunted</a:t>
                      </a:r>
                      <a:r>
                        <a:rPr lang="ru-RU" sz="1000" b="0" i="0" dirty="0">
                          <a:effectLst/>
                          <a:latin typeface="verdana" panose="020B0604030504040204" pitchFamily="34" charset="0"/>
                        </a:rPr>
                        <a:t>".</a:t>
                      </a:r>
                    </a:p>
                  </a:txBody>
                  <a:tcPr marL="142875" marR="142875" marT="47625" marB="47625"/>
                </a:tc>
                <a:extLst>
                  <a:ext uri="{0D108BD9-81ED-4DB2-BD59-A6C34878D82A}">
                    <a16:rowId xmlns:a16="http://schemas.microsoft.com/office/drawing/2014/main" val="2277519845"/>
                  </a:ext>
                </a:extLst>
              </a:tr>
              <a:tr h="53414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>
                          <a:effectLst/>
                          <a:latin typeface="verdana" panose="020B0604030504040204" pitchFamily="34" charset="0"/>
                        </a:rPr>
                        <a:t>+</a:t>
                      </a:r>
                    </a:p>
                  </a:txBody>
                  <a:tcPr marL="142875" marR="14287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b="0" i="0">
                          <a:effectLst/>
                          <a:latin typeface="verdana" panose="020B0604030504040204" pitchFamily="34" charset="0"/>
                        </a:rPr>
                        <a:t>Обозначает повторение 1 или более раз. Эквивалентно {1,}. Например, /a+/ найдет 'a' в "candy" и все 'a' в "caaaaaaandy".</a:t>
                      </a:r>
                    </a:p>
                  </a:txBody>
                  <a:tcPr marL="142875" marR="142875" marT="47625" marB="47625"/>
                </a:tc>
                <a:extLst>
                  <a:ext uri="{0D108BD9-81ED-4DB2-BD59-A6C34878D82A}">
                    <a16:rowId xmlns:a16="http://schemas.microsoft.com/office/drawing/2014/main" val="1805601437"/>
                  </a:ext>
                </a:extLst>
              </a:tr>
              <a:tr h="1159323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>
                          <a:effectLst/>
                          <a:latin typeface="verdana" panose="020B0604030504040204" pitchFamily="34" charset="0"/>
                        </a:rPr>
                        <a:t>?</a:t>
                      </a:r>
                    </a:p>
                  </a:txBody>
                  <a:tcPr marL="142875" marR="14287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b="0" i="0">
                          <a:effectLst/>
                          <a:latin typeface="verdana" panose="020B0604030504040204" pitchFamily="34" charset="0"/>
                        </a:rPr>
                        <a:t>Обозначает, что элемент может как присутствовать, так и отсутствовать. Например, /e?le?/ найдет 'el' в "angel" и 'le' в "angle."Если используется сразу после одного изквантификаторов *, +, ?, или {}, то задает "нежадный" поиск (повторение минимально возможное количество раз, до ближайшего следующего элемента паттерна), в противоположность "жадному" режиму по умолчанию, при котором количество повторений максимально, даже если следующий элемент паттерна тоже подходит.Кроме того, ? используется в предпросмотре, который описан в таблице под (?=), (?!), и (?: ).</a:t>
                      </a:r>
                    </a:p>
                  </a:txBody>
                  <a:tcPr marL="142875" marR="142875" marT="47625" marB="47625"/>
                </a:tc>
                <a:extLst>
                  <a:ext uri="{0D108BD9-81ED-4DB2-BD59-A6C34878D82A}">
                    <a16:rowId xmlns:a16="http://schemas.microsoft.com/office/drawing/2014/main" val="1351807546"/>
                  </a:ext>
                </a:extLst>
              </a:tr>
              <a:tr h="55115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>
                          <a:effectLst/>
                          <a:latin typeface="verdana" panose="020B0604030504040204" pitchFamily="34" charset="0"/>
                        </a:rPr>
                        <a:t>.</a:t>
                      </a:r>
                    </a:p>
                  </a:txBody>
                  <a:tcPr marL="142875" marR="14287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b="0" i="0">
                          <a:effectLst/>
                          <a:latin typeface="verdana" panose="020B0604030504040204" pitchFamily="34" charset="0"/>
                        </a:rPr>
                        <a:t>(Десятичная точка) обозначает любой символ, кроме перевода строки: \n \r \u2028 or \u2029. (можно использовать [\s\S] для поиска любого символа, включая переводы строк). Например, /.n/ найдет 'an' и 'on' в "nay, an apple is on the tree", но не 'nay'.</a:t>
                      </a:r>
                    </a:p>
                  </a:txBody>
                  <a:tcPr marL="142875" marR="142875" marT="47625" marB="47625"/>
                </a:tc>
                <a:extLst>
                  <a:ext uri="{0D108BD9-81ED-4DB2-BD59-A6C34878D82A}">
                    <a16:rowId xmlns:a16="http://schemas.microsoft.com/office/drawing/2014/main" val="3840516297"/>
                  </a:ext>
                </a:extLst>
              </a:tr>
              <a:tr h="703196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>
                          <a:effectLst/>
                          <a:latin typeface="verdana" panose="020B0604030504040204" pitchFamily="34" charset="0"/>
                        </a:rPr>
                        <a:t>(x)</a:t>
                      </a:r>
                    </a:p>
                  </a:txBody>
                  <a:tcPr marL="142875" marR="14287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b="0" i="0">
                          <a:effectLst/>
                          <a:latin typeface="verdana" panose="020B0604030504040204" pitchFamily="34" charset="0"/>
                        </a:rPr>
                        <a:t>Находит x и запоминает. Это называется "запоминающие скобки". Например, /(foo)/ найдет и запомнит 'foo' в "foo bar." Найденная подстрока хранится в массиве-результате поиска или в предопределенных свойствах объекта RegExp: $1, ..., $9.Кроме того, скобки объединяют то, что в них находится, в единый элемент паттерна. Например, (abc)* - повторение abc 0 и более раз.</a:t>
                      </a:r>
                    </a:p>
                  </a:txBody>
                  <a:tcPr marL="142875" marR="142875" marT="47625" marB="47625"/>
                </a:tc>
                <a:extLst>
                  <a:ext uri="{0D108BD9-81ED-4DB2-BD59-A6C34878D82A}">
                    <a16:rowId xmlns:a16="http://schemas.microsoft.com/office/drawing/2014/main" val="1434959135"/>
                  </a:ext>
                </a:extLst>
              </a:tr>
              <a:tr h="55115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>
                          <a:effectLst/>
                          <a:latin typeface="verdana" panose="020B0604030504040204" pitchFamily="34" charset="0"/>
                        </a:rPr>
                        <a:t>(?:x)</a:t>
                      </a:r>
                    </a:p>
                  </a:txBody>
                  <a:tcPr marL="142875" marR="14287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b="0" i="0">
                          <a:effectLst/>
                          <a:latin typeface="verdana" panose="020B0604030504040204" pitchFamily="34" charset="0"/>
                        </a:rPr>
                        <a:t>Находит x, но не запоминает найденное. Это называется "незапоминающие скобки". Найденная подстрока не сохраняется в массиве результатов и свойствах RegExp.Как и все скобки, объединяют находящееся в них в единый подпаттерн.</a:t>
                      </a:r>
                    </a:p>
                  </a:txBody>
                  <a:tcPr marL="142875" marR="142875" marT="47625" marB="47625"/>
                </a:tc>
                <a:extLst>
                  <a:ext uri="{0D108BD9-81ED-4DB2-BD59-A6C34878D82A}">
                    <a16:rowId xmlns:a16="http://schemas.microsoft.com/office/drawing/2014/main" val="1159769395"/>
                  </a:ext>
                </a:extLst>
              </a:tr>
              <a:tr h="55115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>
                          <a:effectLst/>
                          <a:latin typeface="verdana" panose="020B0604030504040204" pitchFamily="34" charset="0"/>
                        </a:rPr>
                        <a:t>x(?=y)</a:t>
                      </a:r>
                    </a:p>
                  </a:txBody>
                  <a:tcPr marL="142875" marR="14287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b="0" i="0">
                          <a:effectLst/>
                          <a:latin typeface="verdana" panose="020B0604030504040204" pitchFamily="34" charset="0"/>
                        </a:rPr>
                        <a:t>Находит x, только если за x следует y. Например, /Jack(?=Sprat)/ найдет 'Jack', только если за ним следует 'Sprat'./Jack(?=Sprat|Frost)/ найдет 'Jack', только если за ним следует 'Sprat' или 'Frost'. Однако, ни 'Sprat' ни 'Frost' не войдут в результат поиска.</a:t>
                      </a:r>
                    </a:p>
                  </a:txBody>
                  <a:tcPr marL="142875" marR="142875" marT="47625" marB="47625"/>
                </a:tc>
                <a:extLst>
                  <a:ext uri="{0D108BD9-81ED-4DB2-BD59-A6C34878D82A}">
                    <a16:rowId xmlns:a16="http://schemas.microsoft.com/office/drawing/2014/main" val="1914437928"/>
                  </a:ext>
                </a:extLst>
              </a:tr>
              <a:tr h="53414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>
                          <a:effectLst/>
                          <a:latin typeface="verdana" panose="020B0604030504040204" pitchFamily="34" charset="0"/>
                        </a:rPr>
                        <a:t>x(?!y)</a:t>
                      </a:r>
                    </a:p>
                  </a:txBody>
                  <a:tcPr marL="142875" marR="14287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b="0" i="0">
                          <a:effectLst/>
                          <a:latin typeface="verdana" panose="020B0604030504040204" pitchFamily="34" charset="0"/>
                        </a:rPr>
                        <a:t>Находит x, только если за x не следует y. Например, /\d+(?!\.)/ найдет число, только если за ним не следует десятичная точка. /\d+(?!\.)/.exec("3.141") найдет 141, но не 3.141.</a:t>
                      </a:r>
                    </a:p>
                  </a:txBody>
                  <a:tcPr marL="142875" marR="142875" marT="47625" marB="47625"/>
                </a:tc>
                <a:extLst>
                  <a:ext uri="{0D108BD9-81ED-4DB2-BD59-A6C34878D82A}">
                    <a16:rowId xmlns:a16="http://schemas.microsoft.com/office/drawing/2014/main" val="3620270242"/>
                  </a:ext>
                </a:extLst>
              </a:tr>
              <a:tr h="53414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>
                          <a:effectLst/>
                          <a:latin typeface="verdana" panose="020B0604030504040204" pitchFamily="34" charset="0"/>
                        </a:rPr>
                        <a:t>x|y</a:t>
                      </a:r>
                    </a:p>
                  </a:txBody>
                  <a:tcPr marL="142875" marR="14287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 sz="1000" b="0" i="0">
                          <a:effectLst/>
                          <a:latin typeface="verdana" panose="020B0604030504040204" pitchFamily="34" charset="0"/>
                        </a:rPr>
                        <a:t>Находит </a:t>
                      </a:r>
                      <a:r>
                        <a:rPr lang="en-US" sz="1000" b="0" i="0">
                          <a:effectLst/>
                          <a:latin typeface="verdana" panose="020B0604030504040204" pitchFamily="34" charset="0"/>
                        </a:rPr>
                        <a:t>x </a:t>
                      </a:r>
                      <a:r>
                        <a:rPr lang="uk-UA" sz="1000" b="0" i="0">
                          <a:effectLst/>
                          <a:latin typeface="verdana" panose="020B0604030504040204" pitchFamily="34" charset="0"/>
                        </a:rPr>
                        <a:t>или </a:t>
                      </a:r>
                      <a:r>
                        <a:rPr lang="en-US" sz="1000" b="0" i="0">
                          <a:effectLst/>
                          <a:latin typeface="verdana" panose="020B0604030504040204" pitchFamily="34" charset="0"/>
                        </a:rPr>
                        <a:t>y. </a:t>
                      </a:r>
                      <a:r>
                        <a:rPr lang="uk-UA" sz="1000" b="0" i="0">
                          <a:effectLst/>
                          <a:latin typeface="verdana" panose="020B0604030504040204" pitchFamily="34" charset="0"/>
                        </a:rPr>
                        <a:t>Например, /</a:t>
                      </a:r>
                      <a:r>
                        <a:rPr lang="en-US" sz="1000" b="0" i="0">
                          <a:effectLst/>
                          <a:latin typeface="verdana" panose="020B0604030504040204" pitchFamily="34" charset="0"/>
                        </a:rPr>
                        <a:t>green|red/ </a:t>
                      </a:r>
                      <a:r>
                        <a:rPr lang="uk-UA" sz="1000" b="0" i="0">
                          <a:effectLst/>
                          <a:latin typeface="verdana" panose="020B0604030504040204" pitchFamily="34" charset="0"/>
                        </a:rPr>
                        <a:t>найдет '</a:t>
                      </a:r>
                      <a:r>
                        <a:rPr lang="en-US" sz="1000" b="0" i="0">
                          <a:effectLst/>
                          <a:latin typeface="verdana" panose="020B0604030504040204" pitchFamily="34" charset="0"/>
                        </a:rPr>
                        <a:t>green' </a:t>
                      </a:r>
                      <a:r>
                        <a:rPr lang="uk-UA" sz="1000" b="0" i="0">
                          <a:effectLst/>
                          <a:latin typeface="verdana" panose="020B0604030504040204" pitchFamily="34" charset="0"/>
                        </a:rPr>
                        <a:t>в "</a:t>
                      </a:r>
                      <a:r>
                        <a:rPr lang="en-US" sz="1000" b="0" i="0">
                          <a:effectLst/>
                          <a:latin typeface="verdana" panose="020B0604030504040204" pitchFamily="34" charset="0"/>
                        </a:rPr>
                        <a:t>green apple" </a:t>
                      </a:r>
                      <a:r>
                        <a:rPr lang="uk-UA" sz="1000" b="0" i="0">
                          <a:effectLst/>
                          <a:latin typeface="verdana" panose="020B0604030504040204" pitchFamily="34" charset="0"/>
                        </a:rPr>
                        <a:t>и '</a:t>
                      </a:r>
                      <a:r>
                        <a:rPr lang="en-US" sz="1000" b="0" i="0">
                          <a:effectLst/>
                          <a:latin typeface="verdana" panose="020B0604030504040204" pitchFamily="34" charset="0"/>
                        </a:rPr>
                        <a:t>red' </a:t>
                      </a:r>
                      <a:r>
                        <a:rPr lang="uk-UA" sz="1000" b="0" i="0">
                          <a:effectLst/>
                          <a:latin typeface="verdana" panose="020B0604030504040204" pitchFamily="34" charset="0"/>
                        </a:rPr>
                        <a:t>в "</a:t>
                      </a:r>
                      <a:r>
                        <a:rPr lang="en-US" sz="1000" b="0" i="0">
                          <a:effectLst/>
                          <a:latin typeface="verdana" panose="020B0604030504040204" pitchFamily="34" charset="0"/>
                        </a:rPr>
                        <a:t>red apple."</a:t>
                      </a:r>
                    </a:p>
                  </a:txBody>
                  <a:tcPr marL="142875" marR="142875" marT="47625" marB="47625"/>
                </a:tc>
                <a:extLst>
                  <a:ext uri="{0D108BD9-81ED-4DB2-BD59-A6C34878D82A}">
                    <a16:rowId xmlns:a16="http://schemas.microsoft.com/office/drawing/2014/main" val="3392848708"/>
                  </a:ext>
                </a:extLst>
              </a:tr>
              <a:tr h="55115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>
                          <a:effectLst/>
                          <a:latin typeface="verdana" panose="020B0604030504040204" pitchFamily="34" charset="0"/>
                        </a:rPr>
                        <a:t>{n}</a:t>
                      </a:r>
                    </a:p>
                  </a:txBody>
                  <a:tcPr marL="142875" marR="14287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b="0" i="0">
                          <a:effectLst/>
                          <a:latin typeface="verdana" panose="020B0604030504040204" pitchFamily="34" charset="0"/>
                        </a:rPr>
                        <a:t>Где n - положительное целое число. Находит ровно n повторений предшествующего элемента. Например, /a{2}/ не найдет 'a' в "candy," но найдет оба a в "caandy," и первые два a в "caaandy."</a:t>
                      </a:r>
                    </a:p>
                  </a:txBody>
                  <a:tcPr marL="142875" marR="142875" marT="47625" marB="47625"/>
                </a:tc>
                <a:extLst>
                  <a:ext uri="{0D108BD9-81ED-4DB2-BD59-A6C34878D82A}">
                    <a16:rowId xmlns:a16="http://schemas.microsoft.com/office/drawing/2014/main" val="3094691765"/>
                  </a:ext>
                </a:extLst>
              </a:tr>
              <a:tr h="53414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>
                          <a:effectLst/>
                          <a:latin typeface="verdana" panose="020B0604030504040204" pitchFamily="34" charset="0"/>
                        </a:rPr>
                        <a:t>{n,}</a:t>
                      </a:r>
                    </a:p>
                  </a:txBody>
                  <a:tcPr marL="142875" marR="14287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b="0" i="0">
                          <a:effectLst/>
                          <a:latin typeface="verdana" panose="020B0604030504040204" pitchFamily="34" charset="0"/>
                        </a:rPr>
                        <a:t>Где n - положительное целое число. Находит n и более повторений элемента. Например, /a{2,} не найдет 'a' в "candy", но найдет все 'a' в "caandy" и в "caaaaaaandy."</a:t>
                      </a:r>
                    </a:p>
                  </a:txBody>
                  <a:tcPr marL="142875" marR="142875" marT="47625" marB="47625"/>
                </a:tc>
                <a:extLst>
                  <a:ext uri="{0D108BD9-81ED-4DB2-BD59-A6C34878D82A}">
                    <a16:rowId xmlns:a16="http://schemas.microsoft.com/office/drawing/2014/main" val="1756229848"/>
                  </a:ext>
                </a:extLst>
              </a:tr>
              <a:tr h="53414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>
                          <a:effectLst/>
                          <a:latin typeface="verdana" panose="020B0604030504040204" pitchFamily="34" charset="0"/>
                        </a:rPr>
                        <a:t>{n,m}</a:t>
                      </a:r>
                    </a:p>
                  </a:txBody>
                  <a:tcPr marL="142875" marR="14287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b="0" i="0">
                          <a:effectLst/>
                          <a:latin typeface="verdana" panose="020B0604030504040204" pitchFamily="34" charset="0"/>
                        </a:rPr>
                        <a:t>Где n и m - положительные целые числа. Находят от n до m повторений элемента.</a:t>
                      </a:r>
                    </a:p>
                  </a:txBody>
                  <a:tcPr marL="142875" marR="142875" marT="47625" marB="47625"/>
                </a:tc>
                <a:extLst>
                  <a:ext uri="{0D108BD9-81ED-4DB2-BD59-A6C34878D82A}">
                    <a16:rowId xmlns:a16="http://schemas.microsoft.com/office/drawing/2014/main" val="3459275353"/>
                  </a:ext>
                </a:extLst>
              </a:tr>
              <a:tr h="53414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>
                          <a:effectLst/>
                          <a:latin typeface="verdana" panose="020B0604030504040204" pitchFamily="34" charset="0"/>
                        </a:rPr>
                        <a:t>[xyz]</a:t>
                      </a:r>
                    </a:p>
                  </a:txBody>
                  <a:tcPr marL="142875" marR="14287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b="0" i="0">
                          <a:effectLst/>
                          <a:latin typeface="verdana" panose="020B0604030504040204" pitchFamily="34" charset="0"/>
                        </a:rPr>
                        <a:t>Набор символов. Находит любой из перечисленных символов. Вы можете указать промежуток, используя тире. Например, [abcd] - то же самое, что [a-d]. Найдет 'b' в "brisket" и 'c' в "ache".</a:t>
                      </a:r>
                    </a:p>
                  </a:txBody>
                  <a:tcPr marL="142875" marR="142875" marT="47625" marB="47625"/>
                </a:tc>
                <a:extLst>
                  <a:ext uri="{0D108BD9-81ED-4DB2-BD59-A6C34878D82A}">
                    <a16:rowId xmlns:a16="http://schemas.microsoft.com/office/drawing/2014/main" val="1581447208"/>
                  </a:ext>
                </a:extLst>
              </a:tr>
              <a:tr h="53414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>
                          <a:effectLst/>
                          <a:latin typeface="verdana" panose="020B0604030504040204" pitchFamily="34" charset="0"/>
                        </a:rPr>
                        <a:t>[^xyz]</a:t>
                      </a:r>
                    </a:p>
                  </a:txBody>
                  <a:tcPr marL="142875" marR="14287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b="0" i="0">
                          <a:effectLst/>
                          <a:latin typeface="verdana" panose="020B0604030504040204" pitchFamily="34" charset="0"/>
                        </a:rPr>
                        <a:t>Любой символ, кроме указанных в наборе. Вы также можете указать промежуток. Например, [^abc] - то же самое, что [^a-c]. Найдет 'r' в "brisket" и 'h' в "chop."</a:t>
                      </a:r>
                    </a:p>
                  </a:txBody>
                  <a:tcPr marL="142875" marR="142875" marT="47625" marB="47625"/>
                </a:tc>
                <a:extLst>
                  <a:ext uri="{0D108BD9-81ED-4DB2-BD59-A6C34878D82A}">
                    <a16:rowId xmlns:a16="http://schemas.microsoft.com/office/drawing/2014/main" val="3811743271"/>
                  </a:ext>
                </a:extLst>
              </a:tr>
              <a:tr h="53414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>
                          <a:effectLst/>
                          <a:latin typeface="verdana" panose="020B0604030504040204" pitchFamily="34" charset="0"/>
                        </a:rPr>
                        <a:t>[\b]</a:t>
                      </a:r>
                    </a:p>
                  </a:txBody>
                  <a:tcPr marL="142875" marR="14287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b="0" i="0">
                          <a:effectLst/>
                          <a:latin typeface="verdana" panose="020B0604030504040204" pitchFamily="34" charset="0"/>
                        </a:rPr>
                        <a:t>Находит символ backspace. (Не путать с \b.)</a:t>
                      </a:r>
                    </a:p>
                  </a:txBody>
                  <a:tcPr marL="142875" marR="142875" marT="47625" marB="47625"/>
                </a:tc>
                <a:extLst>
                  <a:ext uri="{0D108BD9-81ED-4DB2-BD59-A6C34878D82A}">
                    <a16:rowId xmlns:a16="http://schemas.microsoft.com/office/drawing/2014/main" val="1807135338"/>
                  </a:ext>
                </a:extLst>
              </a:tr>
              <a:tr h="53414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>
                          <a:effectLst/>
                          <a:latin typeface="verdana" panose="020B0604030504040204" pitchFamily="34" charset="0"/>
                        </a:rPr>
                        <a:t>\b</a:t>
                      </a:r>
                    </a:p>
                  </a:txBody>
                  <a:tcPr marL="142875" marR="14287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b="0" i="0">
                          <a:effectLst/>
                          <a:latin typeface="verdana" panose="020B0604030504040204" pitchFamily="34" charset="0"/>
                        </a:rPr>
                        <a:t>Находит границу слов (латинских), например пробел. (Не путать с[\b]). Например, /\bn\w/ найдет 'no' в "noonday"; /\wy\b/найдет 'ly' в "possibly yesterday."</a:t>
                      </a:r>
                    </a:p>
                  </a:txBody>
                  <a:tcPr marL="142875" marR="142875" marT="47625" marB="47625"/>
                </a:tc>
                <a:extLst>
                  <a:ext uri="{0D108BD9-81ED-4DB2-BD59-A6C34878D82A}">
                    <a16:rowId xmlns:a16="http://schemas.microsoft.com/office/drawing/2014/main" val="2226489666"/>
                  </a:ext>
                </a:extLst>
              </a:tr>
              <a:tr h="53414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>
                          <a:effectLst/>
                          <a:latin typeface="verdana" panose="020B0604030504040204" pitchFamily="34" charset="0"/>
                        </a:rPr>
                        <a:t>\B</a:t>
                      </a:r>
                    </a:p>
                  </a:txBody>
                  <a:tcPr marL="142875" marR="14287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b="0" i="0">
                          <a:effectLst/>
                          <a:latin typeface="verdana" panose="020B0604030504040204" pitchFamily="34" charset="0"/>
                        </a:rPr>
                        <a:t>Обозначает не границу слов. Например, /\w\Bn/ найдет 'on' в "noonday", а /y\B\w/ найдет 'ye' в "possibly yesterday."</a:t>
                      </a:r>
                    </a:p>
                  </a:txBody>
                  <a:tcPr marL="142875" marR="142875" marT="47625" marB="47625"/>
                </a:tc>
                <a:extLst>
                  <a:ext uri="{0D108BD9-81ED-4DB2-BD59-A6C34878D82A}">
                    <a16:rowId xmlns:a16="http://schemas.microsoft.com/office/drawing/2014/main" val="1005567967"/>
                  </a:ext>
                </a:extLst>
              </a:tr>
              <a:tr h="53414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>
                          <a:effectLst/>
                          <a:latin typeface="verdana" panose="020B0604030504040204" pitchFamily="34" charset="0"/>
                        </a:rPr>
                        <a:t>\cX</a:t>
                      </a:r>
                    </a:p>
                  </a:txBody>
                  <a:tcPr marL="142875" marR="14287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b="0" i="0">
                          <a:effectLst/>
                          <a:latin typeface="verdana" panose="020B0604030504040204" pitchFamily="34" charset="0"/>
                        </a:rPr>
                        <a:t>Где X - буква от A до Z. Обозначает контрольный символ в строке. Например, /\cM/ обозначает символ Ctrl-M.</a:t>
                      </a:r>
                    </a:p>
                  </a:txBody>
                  <a:tcPr marL="142875" marR="142875" marT="47625" marB="47625"/>
                </a:tc>
                <a:extLst>
                  <a:ext uri="{0D108BD9-81ED-4DB2-BD59-A6C34878D82A}">
                    <a16:rowId xmlns:a16="http://schemas.microsoft.com/office/drawing/2014/main" val="693516859"/>
                  </a:ext>
                </a:extLst>
              </a:tr>
              <a:tr h="53414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>
                          <a:effectLst/>
                          <a:latin typeface="verdana" panose="020B0604030504040204" pitchFamily="34" charset="0"/>
                        </a:rPr>
                        <a:t>\d</a:t>
                      </a:r>
                    </a:p>
                  </a:txBody>
                  <a:tcPr marL="142875" marR="14287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b="0" i="0">
                          <a:effectLst/>
                          <a:latin typeface="verdana" panose="020B0604030504040204" pitchFamily="34" charset="0"/>
                        </a:rPr>
                        <a:t>находит цифру из любого алфавита (у нас же юникод). Используйте [0-9], чтобы найти только обычные цифры. Например, /\d/ или /[0-9]/ найдет '2' в "B2 is the suite number."</a:t>
                      </a:r>
                    </a:p>
                  </a:txBody>
                  <a:tcPr marL="142875" marR="142875" marT="47625" marB="47625"/>
                </a:tc>
                <a:extLst>
                  <a:ext uri="{0D108BD9-81ED-4DB2-BD59-A6C34878D82A}">
                    <a16:rowId xmlns:a16="http://schemas.microsoft.com/office/drawing/2014/main" val="755598166"/>
                  </a:ext>
                </a:extLst>
              </a:tr>
              <a:tr h="53414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>
                          <a:effectLst/>
                          <a:latin typeface="verdana" panose="020B0604030504040204" pitchFamily="34" charset="0"/>
                        </a:rPr>
                        <a:t>\D</a:t>
                      </a:r>
                    </a:p>
                  </a:txBody>
                  <a:tcPr marL="142875" marR="14287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b="0" i="0">
                          <a:effectLst/>
                          <a:latin typeface="verdana" panose="020B0604030504040204" pitchFamily="34" charset="0"/>
                        </a:rPr>
                        <a:t>Найдет нецифровой символ (все алфавиты). [^0-9] - эквивалент для обычных цифр. Например, /\D/ или /[^0-9]/ найдет 'B' в "B2 is the suite number."</a:t>
                      </a:r>
                    </a:p>
                  </a:txBody>
                  <a:tcPr marL="142875" marR="142875" marT="47625" marB="47625"/>
                </a:tc>
                <a:extLst>
                  <a:ext uri="{0D108BD9-81ED-4DB2-BD59-A6C34878D82A}">
                    <a16:rowId xmlns:a16="http://schemas.microsoft.com/office/drawing/2014/main" val="1690834270"/>
                  </a:ext>
                </a:extLst>
              </a:tr>
              <a:tr h="53414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>
                          <a:effectLst/>
                          <a:latin typeface="verdana" panose="020B0604030504040204" pitchFamily="34" charset="0"/>
                        </a:rPr>
                        <a:t>\f,\r,\n</a:t>
                      </a:r>
                    </a:p>
                  </a:txBody>
                  <a:tcPr marL="142875" marR="14287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b="0" i="0">
                          <a:effectLst/>
                          <a:latin typeface="verdana" panose="020B0604030504040204" pitchFamily="34" charset="0"/>
                        </a:rPr>
                        <a:t>Соответствующие спецсимволы form-feed, line-feed, перевод строки.</a:t>
                      </a:r>
                    </a:p>
                  </a:txBody>
                  <a:tcPr marL="142875" marR="142875" marT="47625" marB="47625"/>
                </a:tc>
                <a:extLst>
                  <a:ext uri="{0D108BD9-81ED-4DB2-BD59-A6C34878D82A}">
                    <a16:rowId xmlns:a16="http://schemas.microsoft.com/office/drawing/2014/main" val="24282325"/>
                  </a:ext>
                </a:extLst>
              </a:tr>
              <a:tr h="53414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>
                          <a:effectLst/>
                          <a:latin typeface="verdana" panose="020B0604030504040204" pitchFamily="34" charset="0"/>
                        </a:rPr>
                        <a:t>\s</a:t>
                      </a:r>
                    </a:p>
                  </a:txBody>
                  <a:tcPr marL="142875" marR="14287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b="0" i="0">
                          <a:effectLst/>
                          <a:latin typeface="verdana" panose="020B0604030504040204" pitchFamily="34" charset="0"/>
                        </a:rPr>
                        <a:t>Найдет любой пробельный символ, включая пробел, табуляцию, переводы строки и другие юникодные пробельные символы. Например, /\s\w*/ найдет ' bar' в "foo bar."</a:t>
                      </a:r>
                    </a:p>
                  </a:txBody>
                  <a:tcPr marL="142875" marR="142875" marT="47625" marB="47625"/>
                </a:tc>
                <a:extLst>
                  <a:ext uri="{0D108BD9-81ED-4DB2-BD59-A6C34878D82A}">
                    <a16:rowId xmlns:a16="http://schemas.microsoft.com/office/drawing/2014/main" val="2670373601"/>
                  </a:ext>
                </a:extLst>
              </a:tr>
              <a:tr h="53414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>
                          <a:effectLst/>
                          <a:latin typeface="verdana" panose="020B0604030504040204" pitchFamily="34" charset="0"/>
                        </a:rPr>
                        <a:t>\S</a:t>
                      </a:r>
                    </a:p>
                  </a:txBody>
                  <a:tcPr marL="142875" marR="14287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b="0" i="0">
                          <a:effectLst/>
                          <a:latin typeface="verdana" panose="020B0604030504040204" pitchFamily="34" charset="0"/>
                        </a:rPr>
                        <a:t>Найдет любой символ, кроме пробельного. Например, /\S\w*/найдет 'foo' в "foo bar."</a:t>
                      </a:r>
                    </a:p>
                  </a:txBody>
                  <a:tcPr marL="142875" marR="142875" marT="47625" marB="47625"/>
                </a:tc>
                <a:extLst>
                  <a:ext uri="{0D108BD9-81ED-4DB2-BD59-A6C34878D82A}">
                    <a16:rowId xmlns:a16="http://schemas.microsoft.com/office/drawing/2014/main" val="3339615683"/>
                  </a:ext>
                </a:extLst>
              </a:tr>
              <a:tr h="53414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>
                          <a:effectLst/>
                          <a:latin typeface="verdana" panose="020B0604030504040204" pitchFamily="34" charset="0"/>
                        </a:rPr>
                        <a:t>\t</a:t>
                      </a:r>
                    </a:p>
                  </a:txBody>
                  <a:tcPr marL="142875" marR="14287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 sz="1000" b="0" i="0">
                          <a:effectLst/>
                          <a:latin typeface="verdana" panose="020B0604030504040204" pitchFamily="34" charset="0"/>
                        </a:rPr>
                        <a:t>Символ табуляции.</a:t>
                      </a:r>
                    </a:p>
                  </a:txBody>
                  <a:tcPr marL="142875" marR="142875" marT="47625" marB="47625"/>
                </a:tc>
                <a:extLst>
                  <a:ext uri="{0D108BD9-81ED-4DB2-BD59-A6C34878D82A}">
                    <a16:rowId xmlns:a16="http://schemas.microsoft.com/office/drawing/2014/main" val="2455411151"/>
                  </a:ext>
                </a:extLst>
              </a:tr>
              <a:tr h="53414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>
                          <a:effectLst/>
                          <a:latin typeface="verdana" panose="020B0604030504040204" pitchFamily="34" charset="0"/>
                        </a:rPr>
                        <a:t>\v</a:t>
                      </a:r>
                    </a:p>
                  </a:txBody>
                  <a:tcPr marL="142875" marR="14287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 sz="1000" b="0" i="0">
                          <a:effectLst/>
                          <a:latin typeface="verdana" panose="020B0604030504040204" pitchFamily="34" charset="0"/>
                        </a:rPr>
                        <a:t>Символ вертикальной табуляции.</a:t>
                      </a:r>
                    </a:p>
                  </a:txBody>
                  <a:tcPr marL="142875" marR="142875" marT="47625" marB="47625"/>
                </a:tc>
                <a:extLst>
                  <a:ext uri="{0D108BD9-81ED-4DB2-BD59-A6C34878D82A}">
                    <a16:rowId xmlns:a16="http://schemas.microsoft.com/office/drawing/2014/main" val="4197771182"/>
                  </a:ext>
                </a:extLst>
              </a:tr>
              <a:tr h="55115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>
                          <a:effectLst/>
                          <a:latin typeface="verdana" panose="020B0604030504040204" pitchFamily="34" charset="0"/>
                        </a:rPr>
                        <a:t>\w</a:t>
                      </a:r>
                    </a:p>
                  </a:txBody>
                  <a:tcPr marL="142875" marR="14287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b="0" i="0">
                          <a:effectLst/>
                          <a:latin typeface="verdana" panose="020B0604030504040204" pitchFamily="34" charset="0"/>
                        </a:rPr>
                        <a:t>Найдет любой словесный (латинский алфавит) символ, включая буквы, цифры и знак подчеркивания. Эквивалентно [A-Za-z0-9_]. Например, /\w/ найдет 'a' в "apple," '5' в "$5.28," и '3' в "3D."</a:t>
                      </a:r>
                    </a:p>
                  </a:txBody>
                  <a:tcPr marL="142875" marR="142875" marT="47625" marB="47625"/>
                </a:tc>
                <a:extLst>
                  <a:ext uri="{0D108BD9-81ED-4DB2-BD59-A6C34878D82A}">
                    <a16:rowId xmlns:a16="http://schemas.microsoft.com/office/drawing/2014/main" val="2735755747"/>
                  </a:ext>
                </a:extLst>
              </a:tr>
              <a:tr h="53414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>
                          <a:effectLst/>
                          <a:latin typeface="verdana" panose="020B0604030504040204" pitchFamily="34" charset="0"/>
                        </a:rPr>
                        <a:t>\W</a:t>
                      </a:r>
                    </a:p>
                  </a:txBody>
                  <a:tcPr marL="142875" marR="14287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b="0" i="0">
                          <a:effectLst/>
                          <a:latin typeface="verdana" panose="020B0604030504040204" pitchFamily="34" charset="0"/>
                        </a:rPr>
                        <a:t>Найдет любой не-(лат.)словесный символ. Эквивалентно [^A-Za-z0-9_]. Например, /\W/ и /[^$A-Za-z0-9_]/ одинаково найдут '%' в "50%."</a:t>
                      </a:r>
                    </a:p>
                  </a:txBody>
                  <a:tcPr marL="142875" marR="142875" marT="47625" marB="47625"/>
                </a:tc>
                <a:extLst>
                  <a:ext uri="{0D108BD9-81ED-4DB2-BD59-A6C34878D82A}">
                    <a16:rowId xmlns:a16="http://schemas.microsoft.com/office/drawing/2014/main" val="469138174"/>
                  </a:ext>
                </a:extLst>
              </a:tr>
              <a:tr h="55115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>
                          <a:effectLst/>
                          <a:latin typeface="verdana" panose="020B0604030504040204" pitchFamily="34" charset="0"/>
                        </a:rPr>
                        <a:t>\n</a:t>
                      </a:r>
                    </a:p>
                  </a:txBody>
                  <a:tcPr marL="142875" marR="14287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 sz="1000" b="0" i="0">
                          <a:effectLst/>
                          <a:latin typeface="verdana" panose="020B0604030504040204" pitchFamily="34" charset="0"/>
                        </a:rPr>
                        <a:t>где </a:t>
                      </a:r>
                      <a:r>
                        <a:rPr lang="en-US" sz="1000" b="0" i="0">
                          <a:effectLst/>
                          <a:latin typeface="verdana" panose="020B0604030504040204" pitchFamily="34" charset="0"/>
                        </a:rPr>
                        <a:t>n - </a:t>
                      </a:r>
                      <a:r>
                        <a:rPr lang="uk-UA" sz="1000" b="0" i="0">
                          <a:effectLst/>
                          <a:latin typeface="verdana" panose="020B0604030504040204" pitchFamily="34" charset="0"/>
                        </a:rPr>
                        <a:t>целое число. Обратная ссылка на </a:t>
                      </a:r>
                      <a:r>
                        <a:rPr lang="en-US" sz="1000" b="0" i="0">
                          <a:effectLst/>
                          <a:latin typeface="verdana" panose="020B0604030504040204" pitchFamily="34" charset="0"/>
                        </a:rPr>
                        <a:t>n-</a:t>
                      </a:r>
                      <a:r>
                        <a:rPr lang="uk-UA" sz="1000" b="0" i="0">
                          <a:effectLst/>
                          <a:latin typeface="verdana" panose="020B0604030504040204" pitchFamily="34" charset="0"/>
                        </a:rPr>
                        <a:t>ю запомненную скобками подстроку. Например, /</a:t>
                      </a:r>
                      <a:r>
                        <a:rPr lang="en-US" sz="1000" b="0" i="0">
                          <a:effectLst/>
                          <a:latin typeface="verdana" panose="020B0604030504040204" pitchFamily="34" charset="0"/>
                        </a:rPr>
                        <a:t>apple(,)\sorange\1/ </a:t>
                      </a:r>
                      <a:r>
                        <a:rPr lang="uk-UA" sz="1000" b="0" i="0">
                          <a:effectLst/>
                          <a:latin typeface="verdana" panose="020B0604030504040204" pitchFamily="34" charset="0"/>
                        </a:rPr>
                        <a:t>найдет '</a:t>
                      </a:r>
                      <a:r>
                        <a:rPr lang="en-US" sz="1000" b="0" i="0">
                          <a:effectLst/>
                          <a:latin typeface="verdana" panose="020B0604030504040204" pitchFamily="34" charset="0"/>
                        </a:rPr>
                        <a:t>apple, orange,' </a:t>
                      </a:r>
                      <a:r>
                        <a:rPr lang="uk-UA" sz="1000" b="0" i="0">
                          <a:effectLst/>
                          <a:latin typeface="verdana" panose="020B0604030504040204" pitchFamily="34" charset="0"/>
                        </a:rPr>
                        <a:t>в "</a:t>
                      </a:r>
                      <a:r>
                        <a:rPr lang="en-US" sz="1000" b="0" i="0">
                          <a:effectLst/>
                          <a:latin typeface="verdana" panose="020B0604030504040204" pitchFamily="34" charset="0"/>
                        </a:rPr>
                        <a:t>apple, orange, cherry, peach.". </a:t>
                      </a:r>
                      <a:r>
                        <a:rPr lang="uk-UA" sz="1000" b="0" i="0">
                          <a:effectLst/>
                          <a:latin typeface="verdana" panose="020B0604030504040204" pitchFamily="34" charset="0"/>
                        </a:rPr>
                        <a:t>За таблицей есть более полный пример.</a:t>
                      </a:r>
                    </a:p>
                  </a:txBody>
                  <a:tcPr marL="142875" marR="142875" marT="47625" marB="47625"/>
                </a:tc>
                <a:extLst>
                  <a:ext uri="{0D108BD9-81ED-4DB2-BD59-A6C34878D82A}">
                    <a16:rowId xmlns:a16="http://schemas.microsoft.com/office/drawing/2014/main" val="796845251"/>
                  </a:ext>
                </a:extLst>
              </a:tr>
              <a:tr h="53414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>
                          <a:effectLst/>
                          <a:latin typeface="verdana" panose="020B0604030504040204" pitchFamily="34" charset="0"/>
                        </a:rPr>
                        <a:t>\0</a:t>
                      </a:r>
                    </a:p>
                  </a:txBody>
                  <a:tcPr marL="142875" marR="14287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b="0" i="0">
                          <a:effectLst/>
                          <a:latin typeface="verdana" panose="020B0604030504040204" pitchFamily="34" charset="0"/>
                        </a:rPr>
                        <a:t>Найдет символ NUL. Не добавляйте в конец другие цифры.</a:t>
                      </a:r>
                    </a:p>
                  </a:txBody>
                  <a:tcPr marL="142875" marR="142875" marT="47625" marB="47625"/>
                </a:tc>
                <a:extLst>
                  <a:ext uri="{0D108BD9-81ED-4DB2-BD59-A6C34878D82A}">
                    <a16:rowId xmlns:a16="http://schemas.microsoft.com/office/drawing/2014/main" val="4224980688"/>
                  </a:ext>
                </a:extLst>
              </a:tr>
              <a:tr h="53414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>
                          <a:effectLst/>
                          <a:latin typeface="verdana" panose="020B0604030504040204" pitchFamily="34" charset="0"/>
                        </a:rPr>
                        <a:t>\xhh</a:t>
                      </a:r>
                    </a:p>
                  </a:txBody>
                  <a:tcPr marL="142875" marR="14287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b="0" i="0">
                          <a:effectLst/>
                          <a:latin typeface="verdana" panose="020B0604030504040204" pitchFamily="34" charset="0"/>
                        </a:rPr>
                        <a:t>Найдет символ с кодом hh (2 шестнадцатиричных цифры)</a:t>
                      </a:r>
                    </a:p>
                  </a:txBody>
                  <a:tcPr marL="142875" marR="142875" marT="47625" marB="47625"/>
                </a:tc>
                <a:extLst>
                  <a:ext uri="{0D108BD9-81ED-4DB2-BD59-A6C34878D82A}">
                    <a16:rowId xmlns:a16="http://schemas.microsoft.com/office/drawing/2014/main" val="366574782"/>
                  </a:ext>
                </a:extLst>
              </a:tr>
              <a:tr h="53414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>
                          <a:effectLst/>
                          <a:latin typeface="verdana" panose="020B0604030504040204" pitchFamily="34" charset="0"/>
                        </a:rPr>
                        <a:t>\uhhhh</a:t>
                      </a:r>
                    </a:p>
                  </a:txBody>
                  <a:tcPr marL="142875" marR="14287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b="0" i="0" dirty="0">
                          <a:effectLst/>
                          <a:latin typeface="verdana" panose="020B0604030504040204" pitchFamily="34" charset="0"/>
                        </a:rPr>
                        <a:t>Найдет символ с кодом </a:t>
                      </a:r>
                      <a:r>
                        <a:rPr lang="ru-RU" sz="1000" b="0" i="0" dirty="0" err="1">
                          <a:effectLst/>
                          <a:latin typeface="verdana" panose="020B0604030504040204" pitchFamily="34" charset="0"/>
                        </a:rPr>
                        <a:t>hhhh</a:t>
                      </a:r>
                      <a:r>
                        <a:rPr lang="ru-RU" sz="1000" b="0" i="0" dirty="0">
                          <a:effectLst/>
                          <a:latin typeface="verdana" panose="020B0604030504040204" pitchFamily="34" charset="0"/>
                        </a:rPr>
                        <a:t> (4 </a:t>
                      </a:r>
                      <a:r>
                        <a:rPr lang="ru-RU" sz="1000" b="0" i="0" dirty="0" err="1">
                          <a:effectLst/>
                          <a:latin typeface="verdana" panose="020B0604030504040204" pitchFamily="34" charset="0"/>
                        </a:rPr>
                        <a:t>шестнадцатиричных</a:t>
                      </a:r>
                      <a:r>
                        <a:rPr lang="ru-RU" sz="1000" b="0" i="0" dirty="0">
                          <a:effectLst/>
                          <a:latin typeface="verdana" panose="020B0604030504040204" pitchFamily="34" charset="0"/>
                        </a:rPr>
                        <a:t> цифры).</a:t>
                      </a:r>
                    </a:p>
                  </a:txBody>
                  <a:tcPr marL="142875" marR="142875" marT="47625" marB="47625"/>
                </a:tc>
                <a:extLst>
                  <a:ext uri="{0D108BD9-81ED-4DB2-BD59-A6C34878D82A}">
                    <a16:rowId xmlns:a16="http://schemas.microsoft.com/office/drawing/2014/main" val="2797322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1452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Повтори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12121"/>
          </a:xfrm>
        </p:spPr>
        <p:txBody>
          <a:bodyPr>
            <a:normAutofit/>
          </a:bodyPr>
          <a:lstStyle/>
          <a:p>
            <a:r>
              <a:rPr lang="uk-UA" sz="2000" dirty="0">
                <a:effectLst/>
              </a:rPr>
              <a:t>Набори […]</a:t>
            </a:r>
          </a:p>
          <a:p>
            <a:r>
              <a:rPr lang="uk-UA" sz="2000" dirty="0">
                <a:effectLst/>
              </a:rPr>
              <a:t>Діапазони [</a:t>
            </a:r>
            <a:r>
              <a:rPr lang="en-US" sz="2000" dirty="0">
                <a:effectLst/>
              </a:rPr>
              <a:t>a-z</a:t>
            </a:r>
            <a:r>
              <a:rPr lang="uk-UA" sz="2000" dirty="0">
                <a:effectLst/>
              </a:rPr>
              <a:t>]</a:t>
            </a:r>
            <a:r>
              <a:rPr lang="en-US" sz="2000" dirty="0">
                <a:effectLst/>
              </a:rPr>
              <a:t> [0-9]</a:t>
            </a:r>
            <a:endParaRPr lang="uk-UA" sz="2000" dirty="0">
              <a:effectLst/>
            </a:endParaRPr>
          </a:p>
          <a:p>
            <a:r>
              <a:rPr lang="en-US" sz="2000" dirty="0">
                <a:effectLst/>
              </a:rPr>
              <a:t>\d – [0-9]</a:t>
            </a:r>
          </a:p>
          <a:p>
            <a:r>
              <a:rPr lang="en-US" sz="2000" dirty="0">
                <a:effectLst/>
              </a:rPr>
              <a:t>\w - [a-zA-Z0-9_]</a:t>
            </a:r>
            <a:endParaRPr lang="uk-UA" sz="2000" dirty="0">
              <a:effectLst/>
            </a:endParaRPr>
          </a:p>
          <a:p>
            <a:r>
              <a:rPr lang="uk-UA" sz="2000" dirty="0" err="1">
                <a:effectLst/>
              </a:rPr>
              <a:t>Діапазо</a:t>
            </a:r>
            <a:r>
              <a:rPr lang="uk-UA" sz="2000" dirty="0">
                <a:effectLst/>
              </a:rPr>
              <a:t> </a:t>
            </a:r>
            <a:r>
              <a:rPr lang="en-US" sz="2000" dirty="0">
                <a:effectLst/>
              </a:rPr>
              <a:t>[^…]</a:t>
            </a:r>
          </a:p>
          <a:p>
            <a:r>
              <a:rPr lang="uk-UA" sz="2000" dirty="0">
                <a:effectLst/>
              </a:rPr>
              <a:t>Шаблон </a:t>
            </a:r>
            <a:r>
              <a:rPr lang="en-US" sz="2000" dirty="0">
                <a:effectLst/>
              </a:rPr>
              <a:t>(...)</a:t>
            </a:r>
          </a:p>
          <a:p>
            <a:endParaRPr lang="uk-UA" sz="2000" dirty="0">
              <a:effectLst/>
            </a:endParaRPr>
          </a:p>
          <a:p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87368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Альтернатива, групування і посилання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12121"/>
          </a:xfrm>
        </p:spPr>
        <p:txBody>
          <a:bodyPr>
            <a:normAutofit/>
          </a:bodyPr>
          <a:lstStyle/>
          <a:p>
            <a:r>
              <a:rPr lang="uk-UA" sz="2000" dirty="0" smtClean="0">
                <a:effectLst/>
              </a:rPr>
              <a:t>Зворотні посилання </a:t>
            </a:r>
            <a:r>
              <a:rPr lang="en-US" sz="2000" b="1" dirty="0">
                <a:effectLst/>
              </a:rPr>
              <a:t>\n </a:t>
            </a:r>
            <a:r>
              <a:rPr lang="uk-UA" sz="2000" b="1" dirty="0">
                <a:effectLst/>
              </a:rPr>
              <a:t>и $</a:t>
            </a:r>
            <a:r>
              <a:rPr lang="en-US" sz="2000" b="1" dirty="0" smtClean="0">
                <a:effectLst/>
              </a:rPr>
              <a:t>n</a:t>
            </a:r>
            <a:endParaRPr lang="uk-UA" sz="2000" b="1" dirty="0" smtClean="0">
              <a:effectLst/>
            </a:endParaRPr>
          </a:p>
          <a:p>
            <a:pPr marL="457200" lvl="1" indent="0">
              <a:buNone/>
            </a:pPr>
            <a:r>
              <a:rPr lang="en-US" sz="1600" b="1" dirty="0" err="1">
                <a:effectLst/>
              </a:rPr>
              <a:t>var</a:t>
            </a:r>
            <a:r>
              <a:rPr lang="en-US" sz="1600" b="1" dirty="0">
                <a:effectLst/>
              </a:rPr>
              <a:t> name = "</a:t>
            </a:r>
            <a:r>
              <a:rPr lang="uk-UA" sz="1600" b="1" dirty="0" err="1">
                <a:effectLst/>
              </a:rPr>
              <a:t>Александр</a:t>
            </a:r>
            <a:r>
              <a:rPr lang="uk-UA" sz="1600" b="1" dirty="0">
                <a:effectLst/>
              </a:rPr>
              <a:t> </a:t>
            </a:r>
            <a:r>
              <a:rPr lang="uk-UA" sz="1600" b="1" dirty="0" err="1">
                <a:effectLst/>
              </a:rPr>
              <a:t>Пушкин</a:t>
            </a:r>
            <a:r>
              <a:rPr lang="uk-UA" sz="1600" b="1" dirty="0">
                <a:effectLst/>
              </a:rPr>
              <a:t>";</a:t>
            </a:r>
          </a:p>
          <a:p>
            <a:pPr marL="457200" lvl="1" indent="0">
              <a:buNone/>
            </a:pPr>
            <a:r>
              <a:rPr lang="en-US" sz="1600" b="1" dirty="0">
                <a:effectLst/>
              </a:rPr>
              <a:t>name = </a:t>
            </a:r>
            <a:r>
              <a:rPr lang="en-US" sz="1600" b="1" dirty="0" err="1">
                <a:effectLst/>
              </a:rPr>
              <a:t>name.replace</a:t>
            </a:r>
            <a:r>
              <a:rPr lang="en-US" sz="1600" b="1" dirty="0">
                <a:effectLst/>
              </a:rPr>
              <a:t>(/([</a:t>
            </a:r>
            <a:r>
              <a:rPr lang="uk-UA" sz="1600" b="1" dirty="0">
                <a:effectLst/>
              </a:rPr>
              <a:t>а-</a:t>
            </a:r>
            <a:r>
              <a:rPr lang="uk-UA" sz="1600" b="1" dirty="0" err="1">
                <a:effectLst/>
              </a:rPr>
              <a:t>яё</a:t>
            </a:r>
            <a:r>
              <a:rPr lang="uk-UA" sz="1600" b="1" dirty="0">
                <a:effectLst/>
              </a:rPr>
              <a:t>]+) ([а-</a:t>
            </a:r>
            <a:r>
              <a:rPr lang="uk-UA" sz="1600" b="1" dirty="0" err="1">
                <a:effectLst/>
              </a:rPr>
              <a:t>яё</a:t>
            </a:r>
            <a:r>
              <a:rPr lang="uk-UA" sz="1600" b="1" dirty="0">
                <a:effectLst/>
              </a:rPr>
              <a:t>]+)/</a:t>
            </a:r>
            <a:r>
              <a:rPr lang="en-US" sz="1600" b="1" dirty="0" err="1">
                <a:effectLst/>
              </a:rPr>
              <a:t>i</a:t>
            </a:r>
            <a:r>
              <a:rPr lang="en-US" sz="1600" b="1" dirty="0">
                <a:effectLst/>
              </a:rPr>
              <a:t>, "$2, $1</a:t>
            </a:r>
            <a:r>
              <a:rPr lang="en-US" sz="1600" b="1" dirty="0" smtClean="0">
                <a:effectLst/>
              </a:rPr>
              <a:t>");</a:t>
            </a:r>
            <a:endParaRPr lang="en-US" sz="1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69894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 smtClean="0"/>
              <a:t>Флаги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12121"/>
          </a:xfrm>
        </p:spPr>
        <p:txBody>
          <a:bodyPr>
            <a:normAutofit/>
          </a:bodyPr>
          <a:lstStyle/>
          <a:p>
            <a:r>
              <a:rPr lang="en-US" sz="2000" dirty="0" smtClean="0">
                <a:effectLst/>
              </a:rPr>
              <a:t>g – </a:t>
            </a:r>
            <a:r>
              <a:rPr lang="uk-UA" sz="2000" dirty="0" smtClean="0">
                <a:effectLst/>
              </a:rPr>
              <a:t>глобальний пошук</a:t>
            </a:r>
            <a:endParaRPr lang="en-US" sz="2000" dirty="0" smtClean="0">
              <a:effectLst/>
            </a:endParaRPr>
          </a:p>
          <a:p>
            <a:r>
              <a:rPr lang="en-US" sz="2000" dirty="0" err="1" smtClean="0">
                <a:effectLst/>
              </a:rPr>
              <a:t>i</a:t>
            </a:r>
            <a:r>
              <a:rPr lang="en-US" sz="2000" dirty="0" smtClean="0">
                <a:effectLst/>
              </a:rPr>
              <a:t> – </a:t>
            </a:r>
            <a:r>
              <a:rPr lang="uk-UA" sz="2000" dirty="0" smtClean="0">
                <a:effectLst/>
              </a:rPr>
              <a:t>регістр</a:t>
            </a:r>
          </a:p>
          <a:p>
            <a:r>
              <a:rPr lang="en-US" sz="2000" dirty="0" smtClean="0">
                <a:effectLst/>
              </a:rPr>
              <a:t>m – </a:t>
            </a:r>
            <a:r>
              <a:rPr lang="uk-UA" sz="2000" dirty="0" err="1" smtClean="0">
                <a:effectLst/>
              </a:rPr>
              <a:t>багатостроковий</a:t>
            </a:r>
            <a:r>
              <a:rPr lang="uk-UA" sz="2000" dirty="0" smtClean="0">
                <a:effectLst/>
              </a:rPr>
              <a:t> пошук</a:t>
            </a:r>
            <a:endParaRPr lang="uk-UA" sz="2000" dirty="0" smtClean="0">
              <a:effectLst/>
            </a:endParaRPr>
          </a:p>
          <a:p>
            <a:pPr lvl="1"/>
            <a:endParaRPr lang="uk-UA" sz="1600" dirty="0">
              <a:effectLst/>
            </a:endParaRPr>
          </a:p>
          <a:p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8961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Властивості екземплярів </a:t>
            </a:r>
            <a:r>
              <a:rPr lang="en-US" dirty="0" err="1" smtClean="0"/>
              <a:t>RegExp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919496" cy="4312121"/>
          </a:xfrm>
        </p:spPr>
        <p:txBody>
          <a:bodyPr>
            <a:normAutofit/>
          </a:bodyPr>
          <a:lstStyle/>
          <a:p>
            <a:r>
              <a:rPr lang="en-US" sz="2000" dirty="0" smtClean="0">
                <a:effectLst/>
              </a:rPr>
              <a:t>global – </a:t>
            </a:r>
            <a:r>
              <a:rPr lang="uk-UA" sz="2000" dirty="0" smtClean="0">
                <a:effectLst/>
              </a:rPr>
              <a:t>чи використовувався глобальний флаг</a:t>
            </a:r>
          </a:p>
          <a:p>
            <a:r>
              <a:rPr lang="en-US" sz="2000" dirty="0" err="1" smtClean="0">
                <a:effectLst/>
              </a:rPr>
              <a:t>lastIndex</a:t>
            </a:r>
            <a:r>
              <a:rPr lang="uk-UA" b="1" dirty="0" smtClean="0">
                <a:effectLst/>
              </a:rPr>
              <a:t> - </a:t>
            </a:r>
            <a:r>
              <a:rPr lang="ru-RU" sz="2000" dirty="0" err="1" smtClean="0">
                <a:effectLst/>
              </a:rPr>
              <a:t>вказує</a:t>
            </a:r>
            <a:r>
              <a:rPr lang="ru-RU" sz="2000" dirty="0" smtClean="0">
                <a:effectLst/>
              </a:rPr>
              <a:t> </a:t>
            </a:r>
            <a:r>
              <a:rPr lang="ru-RU" sz="2000" dirty="0" err="1">
                <a:effectLst/>
              </a:rPr>
              <a:t>індекс</a:t>
            </a:r>
            <a:r>
              <a:rPr lang="ru-RU" sz="2000" dirty="0">
                <a:effectLst/>
              </a:rPr>
              <a:t>, з </a:t>
            </a:r>
            <a:r>
              <a:rPr lang="ru-RU" sz="2000" dirty="0" err="1">
                <a:effectLst/>
              </a:rPr>
              <a:t>якого</a:t>
            </a:r>
            <a:r>
              <a:rPr lang="ru-RU" sz="2000" dirty="0">
                <a:effectLst/>
              </a:rPr>
              <a:t> </a:t>
            </a:r>
            <a:r>
              <a:rPr lang="ru-RU" sz="2000" dirty="0" err="1">
                <a:effectLst/>
              </a:rPr>
              <a:t>починати</a:t>
            </a:r>
            <a:r>
              <a:rPr lang="ru-RU" sz="2000" dirty="0">
                <a:effectLst/>
              </a:rPr>
              <a:t> </a:t>
            </a:r>
            <a:r>
              <a:rPr lang="ru-RU" sz="2000" dirty="0" err="1">
                <a:effectLst/>
              </a:rPr>
              <a:t>наступний</a:t>
            </a:r>
            <a:r>
              <a:rPr lang="ru-RU" sz="2000" dirty="0">
                <a:effectLst/>
              </a:rPr>
              <a:t> </a:t>
            </a:r>
            <a:r>
              <a:rPr lang="ru-RU" sz="2000" dirty="0" err="1">
                <a:effectLst/>
              </a:rPr>
              <a:t>пошук</a:t>
            </a:r>
            <a:r>
              <a:rPr lang="ru-RU" sz="2000" dirty="0">
                <a:effectLst/>
              </a:rPr>
              <a:t> </a:t>
            </a:r>
            <a:r>
              <a:rPr lang="ru-RU" sz="2000" dirty="0" err="1">
                <a:effectLst/>
              </a:rPr>
              <a:t>match</a:t>
            </a:r>
            <a:r>
              <a:rPr lang="ru-RU" sz="2000" dirty="0">
                <a:effectLst/>
              </a:rPr>
              <a:t>.</a:t>
            </a:r>
            <a:r>
              <a:rPr lang="en-US" sz="2000" dirty="0" smtClean="0">
                <a:effectLst/>
              </a:rPr>
              <a:t> </a:t>
            </a:r>
            <a:endParaRPr lang="uk-UA" sz="2000" dirty="0" smtClean="0">
              <a:effectLst/>
            </a:endParaRPr>
          </a:p>
          <a:p>
            <a:r>
              <a:rPr lang="en-US" sz="2000" dirty="0">
                <a:effectLst/>
              </a:rPr>
              <a:t>s</a:t>
            </a:r>
            <a:r>
              <a:rPr lang="en-US" sz="2000" dirty="0" smtClean="0">
                <a:effectLst/>
              </a:rPr>
              <a:t>ource - </a:t>
            </a:r>
            <a:r>
              <a:rPr lang="uk-UA" sz="2000" dirty="0" smtClean="0">
                <a:effectLst/>
              </a:rPr>
              <a:t>н</a:t>
            </a:r>
            <a:r>
              <a:rPr lang="ru-RU" sz="2000" dirty="0" err="1" smtClean="0">
                <a:effectLst/>
              </a:rPr>
              <a:t>езмінне</a:t>
            </a:r>
            <a:r>
              <a:rPr lang="ru-RU" sz="2000" dirty="0" smtClean="0">
                <a:effectLst/>
              </a:rPr>
              <a:t> </a:t>
            </a:r>
            <a:r>
              <a:rPr lang="ru-RU" sz="2000" dirty="0" err="1">
                <a:effectLst/>
              </a:rPr>
              <a:t>властивість</a:t>
            </a:r>
            <a:r>
              <a:rPr lang="ru-RU" sz="2000" dirty="0">
                <a:effectLst/>
              </a:rPr>
              <a:t>, яке </a:t>
            </a:r>
            <a:r>
              <a:rPr lang="ru-RU" sz="2000" dirty="0" err="1">
                <a:effectLst/>
              </a:rPr>
              <a:t>містить</a:t>
            </a:r>
            <a:r>
              <a:rPr lang="ru-RU" sz="2000" dirty="0">
                <a:effectLst/>
              </a:rPr>
              <a:t> текст </a:t>
            </a:r>
            <a:r>
              <a:rPr lang="ru-RU" sz="2000" dirty="0" err="1">
                <a:effectLst/>
              </a:rPr>
              <a:t>пошукового</a:t>
            </a:r>
            <a:r>
              <a:rPr lang="ru-RU" sz="2000" dirty="0">
                <a:effectLst/>
              </a:rPr>
              <a:t> </a:t>
            </a:r>
            <a:r>
              <a:rPr lang="ru-RU" sz="2000" dirty="0" err="1" smtClean="0">
                <a:effectLst/>
              </a:rPr>
              <a:t>виразу</a:t>
            </a:r>
            <a:endParaRPr lang="en-US" sz="2000" dirty="0" smtClean="0">
              <a:effectLst/>
            </a:endParaRPr>
          </a:p>
          <a:p>
            <a:r>
              <a:rPr lang="en-US" sz="2000" dirty="0" smtClean="0">
                <a:effectLst/>
              </a:rPr>
              <a:t>multiline - </a:t>
            </a:r>
            <a:r>
              <a:rPr lang="uk-UA" sz="2000" dirty="0" err="1" smtClean="0">
                <a:effectLst/>
              </a:rPr>
              <a:t>ч</a:t>
            </a:r>
            <a:r>
              <a:rPr lang="ru-RU" sz="2000" dirty="0" smtClean="0">
                <a:effectLst/>
              </a:rPr>
              <a:t>и </a:t>
            </a:r>
            <a:r>
              <a:rPr lang="ru-RU" sz="2000" dirty="0" err="1">
                <a:effectLst/>
              </a:rPr>
              <a:t>слід</a:t>
            </a:r>
            <a:r>
              <a:rPr lang="ru-RU" sz="2000" dirty="0">
                <a:effectLst/>
              </a:rPr>
              <a:t> </a:t>
            </a:r>
            <a:r>
              <a:rPr lang="ru-RU" sz="2000" dirty="0" err="1">
                <a:effectLst/>
              </a:rPr>
              <a:t>використовувати</a:t>
            </a:r>
            <a:r>
              <a:rPr lang="ru-RU" sz="2000" dirty="0">
                <a:effectLst/>
              </a:rPr>
              <a:t> </a:t>
            </a:r>
            <a:r>
              <a:rPr lang="ru-RU" sz="2000" dirty="0" err="1">
                <a:effectLst/>
              </a:rPr>
              <a:t>пошук</a:t>
            </a:r>
            <a:r>
              <a:rPr lang="ru-RU" sz="2000" dirty="0">
                <a:effectLst/>
              </a:rPr>
              <a:t> по </a:t>
            </a:r>
            <a:r>
              <a:rPr lang="ru-RU" sz="2000" dirty="0" err="1">
                <a:effectLst/>
              </a:rPr>
              <a:t>всіх</a:t>
            </a:r>
            <a:r>
              <a:rPr lang="ru-RU" sz="2000" dirty="0">
                <a:effectLst/>
              </a:rPr>
              <a:t> рядках.</a:t>
            </a:r>
            <a:endParaRPr lang="uk-UA" sz="2000" dirty="0">
              <a:effectLst/>
            </a:endParaRPr>
          </a:p>
          <a:p>
            <a:r>
              <a:rPr lang="en-US" sz="2000" dirty="0" err="1" smtClean="0">
                <a:effectLst/>
              </a:rPr>
              <a:t>ignoreCase</a:t>
            </a:r>
            <a:r>
              <a:rPr lang="en-US" sz="2000" dirty="0" smtClean="0">
                <a:effectLst/>
              </a:rPr>
              <a:t> – x</a:t>
            </a:r>
            <a:r>
              <a:rPr lang="uk-UA" sz="2000" dirty="0" smtClean="0">
                <a:effectLst/>
              </a:rPr>
              <a:t>чи використовувався флаг  і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72276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Методи екземплярів </a:t>
            </a:r>
            <a:r>
              <a:rPr lang="en-US" dirty="0" err="1" smtClean="0"/>
              <a:t>RegExp</a:t>
            </a:r>
            <a:r>
              <a:rPr lang="uk-UA" dirty="0" smtClean="0"/>
              <a:t> та </a:t>
            </a:r>
            <a:r>
              <a:rPr lang="en-US" dirty="0" smtClean="0"/>
              <a:t>String </a:t>
            </a:r>
            <a:r>
              <a:rPr lang="uk-UA" dirty="0" smtClean="0"/>
              <a:t>для пошуку з використанням шаблонів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984810" cy="4312121"/>
          </a:xfrm>
        </p:spPr>
        <p:txBody>
          <a:bodyPr>
            <a:normAutofit/>
          </a:bodyPr>
          <a:lstStyle/>
          <a:p>
            <a:r>
              <a:rPr lang="en-US" sz="2000" dirty="0" err="1">
                <a:effectLst/>
              </a:rPr>
              <a:t>str.search</a:t>
            </a:r>
            <a:r>
              <a:rPr lang="en-US" sz="2000" dirty="0">
                <a:effectLst/>
              </a:rPr>
              <a:t>(</a:t>
            </a:r>
            <a:r>
              <a:rPr lang="en-US" sz="2000" dirty="0" err="1">
                <a:effectLst/>
              </a:rPr>
              <a:t>reg</a:t>
            </a:r>
            <a:r>
              <a:rPr lang="en-US" sz="2000" dirty="0" smtClean="0">
                <a:effectLst/>
              </a:rPr>
              <a:t>) – </a:t>
            </a:r>
            <a:r>
              <a:rPr lang="uk-UA" sz="2000" dirty="0" smtClean="0">
                <a:effectLst/>
              </a:rPr>
              <a:t>знаходить індекс першого входження</a:t>
            </a:r>
            <a:endParaRPr lang="en-US" sz="2000" dirty="0" smtClean="0">
              <a:effectLst/>
            </a:endParaRPr>
          </a:p>
          <a:p>
            <a:r>
              <a:rPr lang="en-US" sz="2000" dirty="0" err="1">
                <a:effectLst/>
              </a:rPr>
              <a:t>str.match</a:t>
            </a:r>
            <a:r>
              <a:rPr lang="en-US" sz="2000" dirty="0">
                <a:effectLst/>
              </a:rPr>
              <a:t>(</a:t>
            </a:r>
            <a:r>
              <a:rPr lang="en-US" sz="2000" dirty="0" err="1">
                <a:effectLst/>
              </a:rPr>
              <a:t>reg</a:t>
            </a:r>
            <a:r>
              <a:rPr lang="en-US" sz="2000" dirty="0">
                <a:effectLst/>
              </a:rPr>
              <a:t>) </a:t>
            </a:r>
            <a:r>
              <a:rPr lang="uk-UA" sz="2000" dirty="0">
                <a:effectLst/>
              </a:rPr>
              <a:t>без </a:t>
            </a:r>
            <a:r>
              <a:rPr lang="uk-UA" sz="2000" dirty="0" err="1">
                <a:effectLst/>
              </a:rPr>
              <a:t>флага</a:t>
            </a:r>
            <a:r>
              <a:rPr lang="uk-UA" sz="2000" dirty="0">
                <a:effectLst/>
              </a:rPr>
              <a:t> </a:t>
            </a:r>
            <a:r>
              <a:rPr lang="en-US" sz="2000" dirty="0" smtClean="0">
                <a:effectLst/>
              </a:rPr>
              <a:t>g</a:t>
            </a:r>
            <a:r>
              <a:rPr lang="uk-UA" sz="2000" dirty="0" smtClean="0">
                <a:effectLst/>
              </a:rPr>
              <a:t> – повертає масив з властивостями </a:t>
            </a:r>
            <a:r>
              <a:rPr lang="en-US" sz="2000" dirty="0">
                <a:effectLst/>
              </a:rPr>
              <a:t>index </a:t>
            </a:r>
            <a:r>
              <a:rPr lang="uk-UA" sz="2000" dirty="0" smtClean="0">
                <a:effectLst/>
              </a:rPr>
              <a:t>та </a:t>
            </a:r>
            <a:r>
              <a:rPr lang="en-US" sz="2000" dirty="0" smtClean="0">
                <a:effectLst/>
              </a:rPr>
              <a:t>input</a:t>
            </a:r>
          </a:p>
          <a:p>
            <a:r>
              <a:rPr lang="en-US" sz="2000" dirty="0" err="1">
                <a:effectLst/>
              </a:rPr>
              <a:t>str.match</a:t>
            </a:r>
            <a:r>
              <a:rPr lang="en-US" sz="2000" dirty="0">
                <a:effectLst/>
              </a:rPr>
              <a:t>(</a:t>
            </a:r>
            <a:r>
              <a:rPr lang="en-US" sz="2000" dirty="0" err="1">
                <a:effectLst/>
              </a:rPr>
              <a:t>reg</a:t>
            </a:r>
            <a:r>
              <a:rPr lang="en-US" sz="2000" dirty="0">
                <a:effectLst/>
              </a:rPr>
              <a:t>) </a:t>
            </a:r>
            <a:r>
              <a:rPr lang="uk-UA" sz="2000" dirty="0">
                <a:effectLst/>
              </a:rPr>
              <a:t>з</a:t>
            </a:r>
            <a:r>
              <a:rPr lang="uk-UA" sz="2000" dirty="0" smtClean="0">
                <a:effectLst/>
              </a:rPr>
              <a:t> </a:t>
            </a:r>
            <a:r>
              <a:rPr lang="uk-UA" sz="2000" dirty="0" err="1">
                <a:effectLst/>
              </a:rPr>
              <a:t>флагом</a:t>
            </a:r>
            <a:r>
              <a:rPr lang="uk-UA" sz="2000" dirty="0">
                <a:effectLst/>
              </a:rPr>
              <a:t> </a:t>
            </a:r>
            <a:r>
              <a:rPr lang="en-US" sz="2000" dirty="0" smtClean="0">
                <a:effectLst/>
              </a:rPr>
              <a:t>g – </a:t>
            </a:r>
            <a:r>
              <a:rPr lang="uk-UA" sz="2000" dirty="0" smtClean="0">
                <a:effectLst/>
              </a:rPr>
              <a:t>повертає звичайний масив з усіма входженнями</a:t>
            </a:r>
            <a:endParaRPr lang="en-US" sz="2000" dirty="0" smtClean="0">
              <a:effectLst/>
            </a:endParaRPr>
          </a:p>
          <a:p>
            <a:r>
              <a:rPr lang="en-US" sz="2000" dirty="0" err="1">
                <a:effectLst/>
              </a:rPr>
              <a:t>str.split</a:t>
            </a:r>
            <a:r>
              <a:rPr lang="en-US" sz="2000" dirty="0">
                <a:effectLst/>
              </a:rPr>
              <a:t>(</a:t>
            </a:r>
            <a:r>
              <a:rPr lang="en-US" sz="2000" dirty="0" err="1">
                <a:effectLst/>
              </a:rPr>
              <a:t>reg|substr</a:t>
            </a:r>
            <a:r>
              <a:rPr lang="en-US" sz="2000" dirty="0">
                <a:effectLst/>
              </a:rPr>
              <a:t>, limit</a:t>
            </a:r>
            <a:r>
              <a:rPr lang="en-US" sz="2000" dirty="0" smtClean="0">
                <a:effectLst/>
              </a:rPr>
              <a:t>)</a:t>
            </a:r>
            <a:r>
              <a:rPr lang="uk-UA" sz="2000" dirty="0" smtClean="0">
                <a:effectLst/>
              </a:rPr>
              <a:t> – розбиває строку на масив по роздільнику</a:t>
            </a:r>
            <a:endParaRPr lang="uk-UA" sz="2000" dirty="0" smtClean="0">
              <a:effectLst/>
            </a:endParaRPr>
          </a:p>
          <a:p>
            <a:r>
              <a:rPr lang="en-US" sz="2000" dirty="0" err="1">
                <a:effectLst/>
              </a:rPr>
              <a:t>str.replace</a:t>
            </a:r>
            <a:r>
              <a:rPr lang="en-US" sz="2000" dirty="0">
                <a:effectLst/>
              </a:rPr>
              <a:t>(</a:t>
            </a:r>
            <a:r>
              <a:rPr lang="en-US" sz="2000" dirty="0" err="1">
                <a:effectLst/>
              </a:rPr>
              <a:t>reg</a:t>
            </a:r>
            <a:r>
              <a:rPr lang="en-US" sz="2000" dirty="0">
                <a:effectLst/>
              </a:rPr>
              <a:t>, </a:t>
            </a:r>
            <a:r>
              <a:rPr lang="en-US" sz="2000" dirty="0" err="1">
                <a:effectLst/>
              </a:rPr>
              <a:t>str|func</a:t>
            </a:r>
            <a:r>
              <a:rPr lang="en-US" sz="2000" dirty="0" smtClean="0">
                <a:effectLst/>
              </a:rPr>
              <a:t>)</a:t>
            </a:r>
            <a:r>
              <a:rPr lang="uk-UA" sz="2000" dirty="0" smtClean="0">
                <a:effectLst/>
              </a:rPr>
              <a:t> – замінить перше входження, якщо передати регулярний вираз з </a:t>
            </a:r>
            <a:r>
              <a:rPr lang="uk-UA" sz="2000" dirty="0" err="1" smtClean="0">
                <a:effectLst/>
              </a:rPr>
              <a:t>флагом</a:t>
            </a:r>
            <a:r>
              <a:rPr lang="uk-UA" sz="2000" dirty="0" smtClean="0">
                <a:effectLst/>
              </a:rPr>
              <a:t> </a:t>
            </a:r>
            <a:r>
              <a:rPr lang="en-US" sz="2000" dirty="0" smtClean="0">
                <a:effectLst/>
              </a:rPr>
              <a:t>g</a:t>
            </a:r>
            <a:r>
              <a:rPr lang="uk-UA" sz="2000" dirty="0" smtClean="0">
                <a:effectLst/>
              </a:rPr>
              <a:t> – замінить все</a:t>
            </a:r>
          </a:p>
          <a:p>
            <a:r>
              <a:rPr lang="en-US" sz="2000" dirty="0" err="1">
                <a:effectLst/>
              </a:rPr>
              <a:t>regexp.test</a:t>
            </a:r>
            <a:r>
              <a:rPr lang="en-US" sz="2000" dirty="0">
                <a:effectLst/>
              </a:rPr>
              <a:t>(</a:t>
            </a:r>
            <a:r>
              <a:rPr lang="en-US" sz="2000" dirty="0" err="1">
                <a:effectLst/>
              </a:rPr>
              <a:t>str</a:t>
            </a:r>
            <a:r>
              <a:rPr lang="en-US" sz="2000" dirty="0" smtClean="0">
                <a:effectLst/>
              </a:rPr>
              <a:t>) –</a:t>
            </a:r>
            <a:r>
              <a:rPr lang="uk-UA" sz="2000" dirty="0" smtClean="0">
                <a:effectLst/>
              </a:rPr>
              <a:t> повертає </a:t>
            </a:r>
            <a:r>
              <a:rPr lang="en-US" sz="2000" dirty="0" smtClean="0">
                <a:effectLst/>
              </a:rPr>
              <a:t>true/false</a:t>
            </a:r>
            <a:r>
              <a:rPr lang="uk-UA" sz="2000" dirty="0" smtClean="0">
                <a:effectLst/>
              </a:rPr>
              <a:t> що значить чи було входження</a:t>
            </a:r>
          </a:p>
          <a:p>
            <a:r>
              <a:rPr lang="en-US" sz="2000" dirty="0" err="1">
                <a:effectLst/>
              </a:rPr>
              <a:t>regexp.exec</a:t>
            </a:r>
            <a:r>
              <a:rPr lang="en-US" sz="2000" dirty="0">
                <a:effectLst/>
              </a:rPr>
              <a:t>(</a:t>
            </a:r>
            <a:r>
              <a:rPr lang="en-US" sz="2000" dirty="0" err="1">
                <a:effectLst/>
              </a:rPr>
              <a:t>str</a:t>
            </a:r>
            <a:r>
              <a:rPr lang="en-US" sz="2000" dirty="0" smtClean="0">
                <a:effectLst/>
              </a:rPr>
              <a:t>)</a:t>
            </a:r>
            <a:r>
              <a:rPr lang="uk-UA" sz="2000" dirty="0" smtClean="0">
                <a:effectLst/>
              </a:rPr>
              <a:t> – без </a:t>
            </a:r>
            <a:r>
              <a:rPr lang="uk-UA" sz="2000" dirty="0" err="1" smtClean="0">
                <a:effectLst/>
              </a:rPr>
              <a:t>флага</a:t>
            </a:r>
            <a:r>
              <a:rPr lang="uk-UA" sz="2000" dirty="0" smtClean="0">
                <a:effectLst/>
              </a:rPr>
              <a:t> </a:t>
            </a:r>
            <a:r>
              <a:rPr lang="en-US" sz="2000" dirty="0" smtClean="0">
                <a:effectLst/>
              </a:rPr>
              <a:t>g</a:t>
            </a:r>
            <a:r>
              <a:rPr lang="uk-UA" sz="2000" dirty="0" smtClean="0">
                <a:effectLst/>
              </a:rPr>
              <a:t> повертає перше входження (аналог </a:t>
            </a:r>
            <a:r>
              <a:rPr lang="en-US" sz="2000" dirty="0" err="1">
                <a:effectLst/>
              </a:rPr>
              <a:t>str.match</a:t>
            </a:r>
            <a:r>
              <a:rPr lang="en-US" sz="2000" dirty="0">
                <a:effectLst/>
              </a:rPr>
              <a:t>(</a:t>
            </a:r>
            <a:r>
              <a:rPr lang="en-US" sz="2000" dirty="0" err="1">
                <a:effectLst/>
              </a:rPr>
              <a:t>reg</a:t>
            </a:r>
            <a:r>
              <a:rPr lang="en-US" sz="2000" dirty="0">
                <a:effectLst/>
              </a:rPr>
              <a:t>)</a:t>
            </a:r>
            <a:r>
              <a:rPr lang="uk-UA" sz="2000" dirty="0" smtClean="0">
                <a:effectLst/>
              </a:rPr>
              <a:t>)</a:t>
            </a:r>
          </a:p>
          <a:p>
            <a:r>
              <a:rPr lang="en-US" sz="2000" dirty="0" err="1">
                <a:effectLst/>
              </a:rPr>
              <a:t>regexp.exec</a:t>
            </a:r>
            <a:r>
              <a:rPr lang="en-US" sz="2000" dirty="0">
                <a:effectLst/>
              </a:rPr>
              <a:t>(</a:t>
            </a:r>
            <a:r>
              <a:rPr lang="en-US" sz="2000" dirty="0" err="1">
                <a:effectLst/>
              </a:rPr>
              <a:t>str</a:t>
            </a:r>
            <a:r>
              <a:rPr lang="en-US" sz="2000" dirty="0" smtClean="0">
                <a:effectLst/>
              </a:rPr>
              <a:t>)</a:t>
            </a:r>
            <a:r>
              <a:rPr lang="uk-UA" sz="2000" dirty="0" smtClean="0">
                <a:effectLst/>
              </a:rPr>
              <a:t> – повертає перше входження і </a:t>
            </a:r>
            <a:r>
              <a:rPr lang="uk-UA" sz="2000" dirty="0" err="1" smtClean="0">
                <a:effectLst/>
              </a:rPr>
              <a:t>запам</a:t>
            </a:r>
            <a:r>
              <a:rPr lang="en-US" sz="2000" dirty="0" smtClean="0">
                <a:effectLst/>
              </a:rPr>
              <a:t>’</a:t>
            </a:r>
            <a:r>
              <a:rPr lang="uk-UA" sz="2000" dirty="0" err="1" smtClean="0">
                <a:effectLst/>
              </a:rPr>
              <a:t>ятовує</a:t>
            </a:r>
            <a:r>
              <a:rPr lang="uk-UA" sz="2000" dirty="0" smtClean="0">
                <a:effectLst/>
              </a:rPr>
              <a:t> позицію в </a:t>
            </a:r>
            <a:r>
              <a:rPr lang="en-US" sz="2000" dirty="0" err="1">
                <a:effectLst/>
              </a:rPr>
              <a:t>lastIndex</a:t>
            </a:r>
            <a:endParaRPr lang="uk-UA" sz="2000" dirty="0">
              <a:effectLst/>
            </a:endParaRPr>
          </a:p>
          <a:p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7907329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1565</TotalTime>
  <Words>842</Words>
  <Application>Microsoft Office PowerPoint</Application>
  <PresentationFormat>Widescreen</PresentationFormat>
  <Paragraphs>134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Verdana</vt:lpstr>
      <vt:lpstr>Berlin</vt:lpstr>
      <vt:lpstr>JavaScript</vt:lpstr>
      <vt:lpstr>Шаблони для пошуку в строках, тип даних RegExp </vt:lpstr>
      <vt:lpstr>Синтаксис регулярних виразів</vt:lpstr>
      <vt:lpstr>Спец символи, неалфавітні символи </vt:lpstr>
      <vt:lpstr>Повтори</vt:lpstr>
      <vt:lpstr>Альтернатива, групування і посилання</vt:lpstr>
      <vt:lpstr>Флаги</vt:lpstr>
      <vt:lpstr>Властивості екземплярів RegExp</vt:lpstr>
      <vt:lpstr>Методи екземплярів RegExp та String для пошуку з використанням шаблонів</vt:lpstr>
      <vt:lpstr>Створення дат, тип даних Date</vt:lpstr>
      <vt:lpstr>Властивості та методи екземплярів Date</vt:lpstr>
      <vt:lpstr>Завдання</vt:lpstr>
    </vt:vector>
  </TitlesOfParts>
  <Company>by adguard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Andriy Zherdiy</dc:creator>
  <cp:lastModifiedBy>Andriy Zherdiy</cp:lastModifiedBy>
  <cp:revision>111</cp:revision>
  <dcterms:created xsi:type="dcterms:W3CDTF">2016-04-03T22:17:25Z</dcterms:created>
  <dcterms:modified xsi:type="dcterms:W3CDTF">2016-04-21T04:40:35Z</dcterms:modified>
</cp:coreProperties>
</file>