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76" r:id="rId3"/>
    <p:sldId id="278" r:id="rId4"/>
    <p:sldId id="281" r:id="rId5"/>
    <p:sldId id="283" r:id="rId6"/>
    <p:sldId id="282" r:id="rId7"/>
    <p:sldId id="279" r:id="rId8"/>
    <p:sldId id="280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Zherdiy" initials="AZ" lastIdx="0" clrIdx="0">
    <p:extLst>
      <p:ext uri="{19B8F6BF-5375-455C-9EA6-DF929625EA0E}">
        <p15:presenceInfo xmlns:p15="http://schemas.microsoft.com/office/powerpoint/2012/main" userId="413fc36468c059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89F4F-64E2-410C-8E19-CD6066533F4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30FE-EBE6-41FF-B154-C49DA8F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5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Вступ в</a:t>
            </a:r>
            <a:r>
              <a:rPr lang="en-US" dirty="0" smtClean="0"/>
              <a:t> AJAX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74629" y="357922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лекція </a:t>
            </a:r>
            <a:r>
              <a:rPr lang="en-US" dirty="0" smtClean="0"/>
              <a:t>10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33419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7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таке </a:t>
            </a:r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55372"/>
            <a:ext cx="10109599" cy="4702628"/>
          </a:xfrm>
        </p:spPr>
        <p:txBody>
          <a:bodyPr>
            <a:normAutofit/>
          </a:bodyPr>
          <a:lstStyle/>
          <a:p>
            <a:r>
              <a:rPr lang="en-US" sz="2000" dirty="0" smtClean="0">
                <a:effectLst/>
              </a:rPr>
              <a:t>AJAX (</a:t>
            </a:r>
            <a:r>
              <a:rPr lang="en-US" b="1" dirty="0">
                <a:effectLst/>
              </a:rPr>
              <a:t>A</a:t>
            </a:r>
            <a:r>
              <a:rPr lang="en-US" dirty="0">
                <a:effectLst/>
              </a:rPr>
              <a:t>synchronous </a:t>
            </a:r>
            <a:r>
              <a:rPr lang="en-US" b="1" dirty="0" err="1">
                <a:effectLst/>
              </a:rPr>
              <a:t>J</a:t>
            </a:r>
            <a:r>
              <a:rPr lang="en-US" dirty="0" err="1">
                <a:effectLst/>
              </a:rPr>
              <a:t>avascript</a:t>
            </a:r>
            <a:r>
              <a:rPr lang="en-US" dirty="0">
                <a:effectLst/>
              </a:rPr>
              <a:t> </a:t>
            </a:r>
            <a:r>
              <a:rPr lang="en-US" b="1" dirty="0">
                <a:effectLst/>
              </a:rPr>
              <a:t>A</a:t>
            </a:r>
            <a:r>
              <a:rPr lang="en-US" dirty="0">
                <a:effectLst/>
              </a:rPr>
              <a:t>nd </a:t>
            </a:r>
            <a:r>
              <a:rPr lang="en-US" b="1" dirty="0">
                <a:effectLst/>
              </a:rPr>
              <a:t>X</a:t>
            </a:r>
            <a:r>
              <a:rPr lang="en-US" dirty="0">
                <a:effectLst/>
              </a:rPr>
              <a:t>ml</a:t>
            </a:r>
            <a:r>
              <a:rPr lang="en-US" sz="2000" dirty="0" smtClean="0">
                <a:effectLst/>
              </a:rPr>
              <a:t>) – </a:t>
            </a:r>
            <a:r>
              <a:rPr lang="uk-UA" sz="2000" dirty="0" smtClean="0">
                <a:effectLst/>
              </a:rPr>
              <a:t>технологія звернень до сервера без перезавантаження сторінки</a:t>
            </a:r>
          </a:p>
          <a:p>
            <a:r>
              <a:rPr lang="uk-UA" sz="2000" dirty="0" smtClean="0">
                <a:effectLst/>
              </a:rPr>
              <a:t>Що можна зробити</a:t>
            </a:r>
          </a:p>
          <a:p>
            <a:pPr lvl="1"/>
            <a:r>
              <a:rPr lang="uk-UA" sz="1600" dirty="0" smtClean="0">
                <a:effectLst/>
              </a:rPr>
              <a:t>Елементи управління – елементарні дії</a:t>
            </a:r>
          </a:p>
          <a:p>
            <a:pPr lvl="1"/>
            <a:r>
              <a:rPr lang="uk-UA" sz="1600" dirty="0" smtClean="0">
                <a:effectLst/>
              </a:rPr>
              <a:t>Динамічна завантаження даних</a:t>
            </a:r>
          </a:p>
          <a:p>
            <a:pPr lvl="1"/>
            <a:r>
              <a:rPr lang="uk-UA" sz="1600" dirty="0" smtClean="0">
                <a:effectLst/>
              </a:rPr>
              <a:t>Живий пошук</a:t>
            </a:r>
          </a:p>
          <a:p>
            <a:pPr lvl="1"/>
            <a:r>
              <a:rPr lang="uk-UA" sz="1600" dirty="0" smtClean="0">
                <a:effectLst/>
              </a:rPr>
              <a:t>Будь який </a:t>
            </a:r>
            <a:r>
              <a:rPr lang="uk-UA" sz="1600" dirty="0">
                <a:effectLst/>
              </a:rPr>
              <a:t>о</a:t>
            </a:r>
            <a:r>
              <a:rPr lang="uk-UA" sz="1600" dirty="0" smtClean="0">
                <a:effectLst/>
              </a:rPr>
              <a:t>бмін даними з сервером</a:t>
            </a:r>
            <a:endParaRPr lang="uk-UA" sz="16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318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Основні аспекти роботи асинхронного запиту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55372"/>
            <a:ext cx="10109599" cy="4702628"/>
          </a:xfrm>
        </p:spPr>
        <p:txBody>
          <a:bodyPr>
            <a:normAutofit/>
          </a:bodyPr>
          <a:lstStyle/>
          <a:p>
            <a:r>
              <a:rPr lang="uk-UA" sz="2000" dirty="0" smtClean="0">
                <a:effectLst/>
              </a:rPr>
              <a:t>Об</a:t>
            </a:r>
            <a:r>
              <a:rPr lang="en-US" sz="2000" dirty="0" smtClean="0">
                <a:effectLst/>
              </a:rPr>
              <a:t>’</a:t>
            </a:r>
            <a:r>
              <a:rPr lang="uk-UA" sz="2000" dirty="0" err="1" smtClean="0">
                <a:effectLst/>
              </a:rPr>
              <a:t>єкт</a:t>
            </a:r>
            <a:r>
              <a:rPr lang="uk-UA" sz="2000" dirty="0" smtClean="0">
                <a:effectLst/>
              </a:rPr>
              <a:t> </a:t>
            </a:r>
            <a:r>
              <a:rPr lang="en-US" sz="2000" dirty="0" err="1">
                <a:effectLst/>
              </a:rPr>
              <a:t>XMLHttpRequest</a:t>
            </a:r>
            <a:r>
              <a:rPr lang="en-US" sz="2000" dirty="0">
                <a:effectLst/>
              </a:rPr>
              <a:t> </a:t>
            </a:r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16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4846" y="2560320"/>
            <a:ext cx="957507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uk-UA" sz="1600" dirty="0"/>
              <a:t>// 1. </a:t>
            </a:r>
            <a:r>
              <a:rPr lang="uk-UA" sz="1600" dirty="0" err="1"/>
              <a:t>Создаём</a:t>
            </a:r>
            <a:r>
              <a:rPr lang="uk-UA" sz="1600" dirty="0"/>
              <a:t> </a:t>
            </a:r>
            <a:r>
              <a:rPr lang="uk-UA" sz="1600" dirty="0" err="1"/>
              <a:t>новый</a:t>
            </a:r>
            <a:r>
              <a:rPr lang="uk-UA" sz="1600" dirty="0"/>
              <a:t> </a:t>
            </a:r>
            <a:r>
              <a:rPr lang="uk-UA" sz="1600" dirty="0" err="1"/>
              <a:t>объект</a:t>
            </a:r>
            <a:r>
              <a:rPr lang="uk-UA" sz="1600" dirty="0"/>
              <a:t> </a:t>
            </a:r>
            <a:r>
              <a:rPr lang="en-US" sz="1600" dirty="0" err="1"/>
              <a:t>XMLHttpRequest</a:t>
            </a:r>
            <a:endParaRPr lang="en-US" sz="1600" dirty="0"/>
          </a:p>
          <a:p>
            <a:pPr lvl="1"/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xhr</a:t>
            </a:r>
            <a:r>
              <a:rPr lang="en-US" sz="1600" dirty="0"/>
              <a:t> = new </a:t>
            </a:r>
            <a:r>
              <a:rPr lang="en-US" sz="1600" dirty="0" err="1"/>
              <a:t>XMLHttpRequest</a:t>
            </a:r>
            <a:r>
              <a:rPr lang="en-US" sz="1600" dirty="0"/>
              <a:t>();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// 2. </a:t>
            </a:r>
            <a:r>
              <a:rPr lang="uk-UA" sz="1600" dirty="0" err="1"/>
              <a:t>Конфигурируем</a:t>
            </a:r>
            <a:r>
              <a:rPr lang="uk-UA" sz="1600" dirty="0"/>
              <a:t> его: </a:t>
            </a:r>
            <a:r>
              <a:rPr lang="en-US" sz="1600" dirty="0"/>
              <a:t>GET-</a:t>
            </a:r>
            <a:r>
              <a:rPr lang="uk-UA" sz="1600" dirty="0" err="1"/>
              <a:t>запрос</a:t>
            </a:r>
            <a:r>
              <a:rPr lang="uk-UA" sz="1600" dirty="0"/>
              <a:t> на </a:t>
            </a:r>
            <a:r>
              <a:rPr lang="en-US" sz="1600" dirty="0"/>
              <a:t>URL '</a:t>
            </a:r>
            <a:r>
              <a:rPr lang="en-US" sz="1600" dirty="0" err="1"/>
              <a:t>phones.json</a:t>
            </a:r>
            <a:r>
              <a:rPr lang="en-US" sz="1600" dirty="0"/>
              <a:t>'</a:t>
            </a:r>
          </a:p>
          <a:p>
            <a:pPr lvl="1"/>
            <a:r>
              <a:rPr lang="en-US" sz="1600" dirty="0" err="1"/>
              <a:t>xhr.open</a:t>
            </a:r>
            <a:r>
              <a:rPr lang="en-US" sz="1600" dirty="0"/>
              <a:t>('GET', '</a:t>
            </a:r>
            <a:r>
              <a:rPr lang="en-US" sz="1600" dirty="0" err="1"/>
              <a:t>phones.json</a:t>
            </a:r>
            <a:r>
              <a:rPr lang="en-US" sz="1600" dirty="0"/>
              <a:t>', false);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// 3. </a:t>
            </a:r>
            <a:r>
              <a:rPr lang="uk-UA" sz="1600" dirty="0" err="1"/>
              <a:t>Отсылаем</a:t>
            </a:r>
            <a:r>
              <a:rPr lang="uk-UA" sz="1600" dirty="0"/>
              <a:t> </a:t>
            </a:r>
            <a:r>
              <a:rPr lang="uk-UA" sz="1600" dirty="0" err="1"/>
              <a:t>запрос</a:t>
            </a:r>
            <a:endParaRPr lang="uk-UA" sz="1600" dirty="0"/>
          </a:p>
          <a:p>
            <a:pPr lvl="1"/>
            <a:r>
              <a:rPr lang="en-US" sz="1600" dirty="0" err="1"/>
              <a:t>xhr.send</a:t>
            </a:r>
            <a:r>
              <a:rPr lang="en-US" sz="1600" dirty="0"/>
              <a:t>();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// 4. </a:t>
            </a:r>
            <a:r>
              <a:rPr lang="uk-UA" sz="1600" dirty="0" err="1"/>
              <a:t>Если</a:t>
            </a:r>
            <a:r>
              <a:rPr lang="uk-UA" sz="1600" dirty="0"/>
              <a:t> код </a:t>
            </a:r>
            <a:r>
              <a:rPr lang="uk-UA" sz="1600" dirty="0" err="1"/>
              <a:t>ответа</a:t>
            </a:r>
            <a:r>
              <a:rPr lang="uk-UA" sz="1600" dirty="0"/>
              <a:t> сервера не 200, то </a:t>
            </a:r>
            <a:r>
              <a:rPr lang="uk-UA" sz="1600" dirty="0" err="1"/>
              <a:t>это</a:t>
            </a:r>
            <a:r>
              <a:rPr lang="uk-UA" sz="1600" dirty="0"/>
              <a:t> </a:t>
            </a:r>
            <a:r>
              <a:rPr lang="uk-UA" sz="1600" dirty="0" err="1"/>
              <a:t>ошибка</a:t>
            </a:r>
            <a:endParaRPr lang="uk-UA" sz="1600" dirty="0"/>
          </a:p>
          <a:p>
            <a:pPr lvl="1"/>
            <a:r>
              <a:rPr lang="en-US" sz="1600" dirty="0"/>
              <a:t>if (</a:t>
            </a:r>
            <a:r>
              <a:rPr lang="en-US" sz="1600" dirty="0" err="1"/>
              <a:t>xhr.status</a:t>
            </a:r>
            <a:r>
              <a:rPr lang="en-US" sz="1600" dirty="0"/>
              <a:t> != 200) {</a:t>
            </a:r>
          </a:p>
          <a:p>
            <a:pPr lvl="1"/>
            <a:r>
              <a:rPr lang="en-US" sz="1600" dirty="0"/>
              <a:t>  // </a:t>
            </a:r>
            <a:r>
              <a:rPr lang="uk-UA" sz="1600" dirty="0" err="1"/>
              <a:t>обработать</a:t>
            </a:r>
            <a:r>
              <a:rPr lang="uk-UA" sz="1600" dirty="0"/>
              <a:t> </a:t>
            </a:r>
            <a:r>
              <a:rPr lang="uk-UA" sz="1600" dirty="0" err="1"/>
              <a:t>ошибку</a:t>
            </a:r>
            <a:endParaRPr lang="uk-UA" sz="1600" dirty="0"/>
          </a:p>
          <a:p>
            <a:pPr lvl="1"/>
            <a:r>
              <a:rPr lang="uk-UA" sz="1600" dirty="0"/>
              <a:t>  </a:t>
            </a:r>
            <a:r>
              <a:rPr lang="en-US" sz="1600" dirty="0"/>
              <a:t>alert( </a:t>
            </a:r>
            <a:r>
              <a:rPr lang="en-US" sz="1600" dirty="0" err="1"/>
              <a:t>xhr.status</a:t>
            </a:r>
            <a:r>
              <a:rPr lang="en-US" sz="1600" dirty="0"/>
              <a:t> + ': ' + </a:t>
            </a:r>
            <a:r>
              <a:rPr lang="en-US" sz="1600" dirty="0" err="1"/>
              <a:t>xhr.statusText</a:t>
            </a:r>
            <a:r>
              <a:rPr lang="en-US" sz="1600" dirty="0"/>
              <a:t> ); // </a:t>
            </a:r>
            <a:r>
              <a:rPr lang="uk-UA" sz="1600" dirty="0"/>
              <a:t>пример </a:t>
            </a:r>
            <a:r>
              <a:rPr lang="uk-UA" sz="1600" dirty="0" err="1"/>
              <a:t>вывода</a:t>
            </a:r>
            <a:r>
              <a:rPr lang="uk-UA" sz="1600" dirty="0"/>
              <a:t>: 404: </a:t>
            </a:r>
            <a:r>
              <a:rPr lang="en-US" sz="1600" dirty="0"/>
              <a:t>Not Found</a:t>
            </a:r>
          </a:p>
          <a:p>
            <a:pPr lvl="1"/>
            <a:r>
              <a:rPr lang="en-US" sz="1600" dirty="0"/>
              <a:t>} else {</a:t>
            </a:r>
          </a:p>
          <a:p>
            <a:pPr lvl="1"/>
            <a:r>
              <a:rPr lang="en-US" sz="1600" dirty="0"/>
              <a:t>  // </a:t>
            </a:r>
            <a:r>
              <a:rPr lang="uk-UA" sz="1600" dirty="0" err="1"/>
              <a:t>вывести</a:t>
            </a:r>
            <a:r>
              <a:rPr lang="uk-UA" sz="1600" dirty="0"/>
              <a:t> результат</a:t>
            </a:r>
          </a:p>
          <a:p>
            <a:pPr lvl="1"/>
            <a:r>
              <a:rPr lang="uk-UA" sz="1600" dirty="0"/>
              <a:t>  </a:t>
            </a:r>
            <a:r>
              <a:rPr lang="en-US" sz="1600" dirty="0"/>
              <a:t>alert( </a:t>
            </a:r>
            <a:r>
              <a:rPr lang="en-US" sz="1600" dirty="0" err="1"/>
              <a:t>xhr.responseText</a:t>
            </a:r>
            <a:r>
              <a:rPr lang="en-US" sz="1600" dirty="0"/>
              <a:t> ); // </a:t>
            </a:r>
            <a:r>
              <a:rPr lang="en-US" sz="1600" dirty="0" err="1"/>
              <a:t>responseText</a:t>
            </a:r>
            <a:r>
              <a:rPr lang="en-US" sz="1600" dirty="0"/>
              <a:t> -- </a:t>
            </a:r>
            <a:r>
              <a:rPr lang="uk-UA" sz="1600" dirty="0"/>
              <a:t>текст </a:t>
            </a:r>
            <a:r>
              <a:rPr lang="uk-UA" sz="1600" dirty="0" err="1"/>
              <a:t>ответа</a:t>
            </a:r>
            <a:r>
              <a:rPr lang="uk-UA" sz="1600" dirty="0"/>
              <a:t>.</a:t>
            </a:r>
          </a:p>
          <a:p>
            <a:pPr lvl="1"/>
            <a:r>
              <a:rPr lang="uk-UA" sz="16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72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Основні аспекти роботи асинхронного запиту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55372"/>
            <a:ext cx="10109599" cy="4702628"/>
          </a:xfrm>
        </p:spPr>
        <p:txBody>
          <a:bodyPr>
            <a:normAutofit/>
          </a:bodyPr>
          <a:lstStyle/>
          <a:p>
            <a:r>
              <a:rPr lang="uk-UA" sz="2000" dirty="0" smtClean="0">
                <a:effectLst/>
              </a:rPr>
              <a:t>Об</a:t>
            </a:r>
            <a:r>
              <a:rPr lang="en-US" sz="2000" dirty="0" smtClean="0">
                <a:effectLst/>
              </a:rPr>
              <a:t>’</a:t>
            </a:r>
            <a:r>
              <a:rPr lang="uk-UA" sz="2000" dirty="0" err="1" smtClean="0">
                <a:effectLst/>
              </a:rPr>
              <a:t>єкт</a:t>
            </a:r>
            <a:r>
              <a:rPr lang="uk-UA" sz="2000" dirty="0" smtClean="0">
                <a:effectLst/>
              </a:rPr>
              <a:t> </a:t>
            </a:r>
            <a:r>
              <a:rPr lang="en-US" sz="2000" dirty="0" err="1">
                <a:effectLst/>
              </a:rPr>
              <a:t>XMLHttpRequest</a:t>
            </a:r>
            <a:r>
              <a:rPr lang="en-US" sz="2000" dirty="0">
                <a:effectLst/>
              </a:rPr>
              <a:t> </a:t>
            </a:r>
            <a:endParaRPr lang="uk-UA" sz="2000" dirty="0" smtClean="0">
              <a:effectLst/>
            </a:endParaRPr>
          </a:p>
          <a:p>
            <a:pPr lvl="1"/>
            <a:r>
              <a:rPr lang="en-US" sz="1600" dirty="0" err="1">
                <a:effectLst/>
              </a:rPr>
              <a:t>xhr.open</a:t>
            </a:r>
            <a:r>
              <a:rPr lang="en-US" sz="1600" dirty="0">
                <a:effectLst/>
              </a:rPr>
              <a:t>(method, URL, </a:t>
            </a:r>
            <a:r>
              <a:rPr lang="en-US" sz="1600" dirty="0" err="1">
                <a:effectLst/>
              </a:rPr>
              <a:t>async</a:t>
            </a:r>
            <a:r>
              <a:rPr lang="en-US" sz="1600" dirty="0">
                <a:effectLst/>
              </a:rPr>
              <a:t>, user, password</a:t>
            </a:r>
            <a:r>
              <a:rPr lang="en-US" sz="1600" dirty="0" smtClean="0">
                <a:effectLst/>
              </a:rPr>
              <a:t>)</a:t>
            </a:r>
            <a:endParaRPr lang="uk-UA" sz="1600" dirty="0" smtClean="0">
              <a:effectLst/>
            </a:endParaRPr>
          </a:p>
          <a:p>
            <a:pPr marL="914400" lvl="2" indent="0">
              <a:buNone/>
            </a:pPr>
            <a:r>
              <a:rPr lang="en-US" sz="1600" dirty="0">
                <a:effectLst/>
              </a:rPr>
              <a:t>open </a:t>
            </a:r>
            <a:r>
              <a:rPr lang="uk-UA" sz="1600" dirty="0">
                <a:effectLst/>
              </a:rPr>
              <a:t>не відкриває запит а лише налаштовує </a:t>
            </a:r>
            <a:r>
              <a:rPr lang="uk-UA" sz="1600" dirty="0" smtClean="0">
                <a:effectLst/>
              </a:rPr>
              <a:t>його</a:t>
            </a:r>
            <a:endParaRPr lang="uk-UA" sz="1400" dirty="0" smtClean="0">
              <a:effectLst/>
            </a:endParaRPr>
          </a:p>
          <a:p>
            <a:pPr lvl="1"/>
            <a:r>
              <a:rPr lang="en-US" sz="1600" dirty="0" err="1">
                <a:effectLst/>
              </a:rPr>
              <a:t>xhr.timeout</a:t>
            </a:r>
            <a:endParaRPr lang="uk-UA" sz="1600" dirty="0" smtClean="0">
              <a:effectLst/>
            </a:endParaRPr>
          </a:p>
          <a:p>
            <a:pPr lvl="1"/>
            <a:r>
              <a:rPr lang="en-US" sz="1600" dirty="0" err="1" smtClean="0">
                <a:effectLst/>
              </a:rPr>
              <a:t>xhr.</a:t>
            </a:r>
            <a:r>
              <a:rPr lang="en-US" sz="1600" b="1" dirty="0" err="1" smtClean="0">
                <a:effectLst/>
              </a:rPr>
              <a:t>setRequestHeader</a:t>
            </a:r>
            <a:r>
              <a:rPr lang="en-US" sz="1600" b="1" dirty="0" smtClean="0">
                <a:effectLst/>
              </a:rPr>
              <a:t>(name</a:t>
            </a:r>
            <a:r>
              <a:rPr lang="en-US" sz="1600" b="1" dirty="0">
                <a:effectLst/>
              </a:rPr>
              <a:t>, value</a:t>
            </a:r>
            <a:r>
              <a:rPr lang="en-US" sz="1600" b="1" dirty="0" smtClean="0">
                <a:effectLst/>
              </a:rPr>
              <a:t>)</a:t>
            </a:r>
            <a:endParaRPr lang="uk-UA" sz="1600" b="1" dirty="0" smtClean="0">
              <a:effectLst/>
            </a:endParaRPr>
          </a:p>
          <a:p>
            <a:pPr marL="914400" lvl="2" indent="0">
              <a:buNone/>
            </a:pPr>
            <a:r>
              <a:rPr lang="en-US" sz="1400" dirty="0" err="1">
                <a:effectLst/>
              </a:rPr>
              <a:t>xhr.setRequestHeader</a:t>
            </a:r>
            <a:r>
              <a:rPr lang="en-US" sz="1400" dirty="0">
                <a:effectLst/>
              </a:rPr>
              <a:t>('Content-Type', 'application/</a:t>
            </a:r>
            <a:r>
              <a:rPr lang="en-US" sz="1400" dirty="0" err="1">
                <a:effectLst/>
              </a:rPr>
              <a:t>json</a:t>
            </a:r>
            <a:r>
              <a:rPr lang="en-US" sz="1400" dirty="0">
                <a:effectLst/>
              </a:rPr>
              <a:t>');</a:t>
            </a:r>
            <a:endParaRPr lang="uk-UA" sz="1400" dirty="0" smtClean="0">
              <a:effectLst/>
            </a:endParaRPr>
          </a:p>
          <a:p>
            <a:pPr lvl="1"/>
            <a:r>
              <a:rPr lang="en-US" sz="1600" dirty="0" err="1" smtClean="0">
                <a:effectLst/>
              </a:rPr>
              <a:t>xhr.send</a:t>
            </a:r>
            <a:r>
              <a:rPr lang="en-US" sz="1600" dirty="0">
                <a:effectLst/>
              </a:rPr>
              <a:t>([body])</a:t>
            </a:r>
            <a:endParaRPr lang="uk-UA" sz="1600" dirty="0">
              <a:effectLst/>
            </a:endParaRPr>
          </a:p>
          <a:p>
            <a:pPr lvl="1"/>
            <a:r>
              <a:rPr lang="uk-UA" sz="1600" dirty="0" smtClean="0">
                <a:effectLst/>
              </a:rPr>
              <a:t>Відповідь </a:t>
            </a:r>
          </a:p>
          <a:p>
            <a:pPr lvl="2"/>
            <a:r>
              <a:rPr lang="en-US" sz="1600" dirty="0" smtClean="0">
                <a:effectLst/>
              </a:rPr>
              <a:t>status – </a:t>
            </a:r>
            <a:r>
              <a:rPr lang="uk-UA" sz="1600" dirty="0" smtClean="0">
                <a:effectLst/>
              </a:rPr>
              <a:t>код відповіді від сервера</a:t>
            </a:r>
            <a:endParaRPr lang="en-US" sz="1600" dirty="0" smtClean="0">
              <a:effectLst/>
            </a:endParaRPr>
          </a:p>
          <a:p>
            <a:pPr lvl="2"/>
            <a:r>
              <a:rPr lang="en-US" sz="1600" dirty="0" err="1" smtClean="0">
                <a:effectLst/>
              </a:rPr>
              <a:t>statusText</a:t>
            </a:r>
            <a:r>
              <a:rPr lang="en-US" sz="1600" dirty="0" smtClean="0">
                <a:effectLst/>
              </a:rPr>
              <a:t> – </a:t>
            </a:r>
            <a:r>
              <a:rPr lang="uk-UA" sz="1600" dirty="0" smtClean="0">
                <a:effectLst/>
              </a:rPr>
              <a:t>текстовий опис коду </a:t>
            </a:r>
            <a:r>
              <a:rPr lang="uk-UA" sz="1600" dirty="0" err="1" smtClean="0">
                <a:effectLst/>
              </a:rPr>
              <a:t>відповеді</a:t>
            </a:r>
            <a:endParaRPr lang="uk-UA" sz="1600" dirty="0">
              <a:effectLst/>
            </a:endParaRPr>
          </a:p>
          <a:p>
            <a:pPr lvl="2"/>
            <a:r>
              <a:rPr lang="en-US" sz="1600" dirty="0" err="1" smtClean="0">
                <a:effectLst/>
              </a:rPr>
              <a:t>responseText</a:t>
            </a:r>
            <a:r>
              <a:rPr lang="en-US" sz="1600" dirty="0" smtClean="0">
                <a:effectLst/>
              </a:rPr>
              <a:t> – </a:t>
            </a:r>
            <a:r>
              <a:rPr lang="uk-UA" sz="1600" dirty="0" smtClean="0">
                <a:effectLst/>
              </a:rPr>
              <a:t>текст відповіді сервера</a:t>
            </a:r>
          </a:p>
          <a:p>
            <a:pPr lvl="2"/>
            <a:r>
              <a:rPr lang="en-US" sz="1600" dirty="0" err="1" smtClean="0">
                <a:effectLst/>
              </a:rPr>
              <a:t>responseXml</a:t>
            </a:r>
            <a:r>
              <a:rPr lang="en-US" sz="1600" dirty="0" smtClean="0">
                <a:effectLst/>
              </a:rPr>
              <a:t> – XML </a:t>
            </a:r>
            <a:r>
              <a:rPr lang="uk-UA" sz="1600" dirty="0" smtClean="0">
                <a:effectLst/>
              </a:rPr>
              <a:t>документ </a:t>
            </a:r>
            <a:r>
              <a:rPr lang="uk-UA" sz="1600" dirty="0" err="1" smtClean="0">
                <a:effectLst/>
              </a:rPr>
              <a:t>відповеді</a:t>
            </a:r>
            <a:r>
              <a:rPr lang="uk-UA" sz="1600" dirty="0" smtClean="0">
                <a:effectLst/>
              </a:rPr>
              <a:t> від серверу</a:t>
            </a:r>
          </a:p>
          <a:p>
            <a:pPr lvl="3"/>
            <a:r>
              <a:rPr lang="en-US" dirty="0">
                <a:effectLst/>
              </a:rPr>
              <a:t>Content-type: </a:t>
            </a:r>
            <a:r>
              <a:rPr lang="en-US" dirty="0" smtClean="0">
                <a:effectLst/>
              </a:rPr>
              <a:t>text/xml</a:t>
            </a:r>
            <a:endParaRPr lang="uk-UA" dirty="0" smtClean="0">
              <a:effectLst/>
            </a:endParaRPr>
          </a:p>
          <a:p>
            <a:pPr lvl="3"/>
            <a:r>
              <a:rPr lang="en-US" dirty="0" err="1">
                <a:effectLst/>
              </a:rPr>
              <a:t>xhr.responseXml.querySelector</a:t>
            </a:r>
            <a:r>
              <a:rPr lang="en-US" dirty="0">
                <a:effectLst/>
              </a:rPr>
              <a:t>("...")</a:t>
            </a:r>
            <a:endParaRPr lang="uk-UA" dirty="0" smtClean="0">
              <a:effectLst/>
            </a:endParaRPr>
          </a:p>
          <a:p>
            <a:pPr lvl="1"/>
            <a:r>
              <a:rPr lang="en-US" sz="1600" dirty="0" err="1">
                <a:effectLst/>
              </a:rPr>
              <a:t>xhr.</a:t>
            </a:r>
            <a:r>
              <a:rPr lang="en-US" sz="1600" dirty="0" err="1" smtClean="0">
                <a:effectLst/>
              </a:rPr>
              <a:t>getResponseHeader</a:t>
            </a:r>
            <a:r>
              <a:rPr lang="en-US" sz="1600" dirty="0" smtClean="0">
                <a:effectLst/>
              </a:rPr>
              <a:t>(name)</a:t>
            </a:r>
            <a:endParaRPr lang="uk-UA" sz="1600" dirty="0" smtClean="0">
              <a:effectLst/>
            </a:endParaRPr>
          </a:p>
          <a:p>
            <a:pPr lvl="1"/>
            <a:endParaRPr lang="uk-UA" sz="1600" dirty="0">
              <a:effectLst/>
            </a:endParaRPr>
          </a:p>
          <a:p>
            <a:pPr lvl="1"/>
            <a:endParaRPr lang="uk-UA" sz="1600" dirty="0" smtClean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977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Основні аспекти роботи асинхронного запиту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55372"/>
            <a:ext cx="10109599" cy="4702628"/>
          </a:xfrm>
        </p:spPr>
        <p:txBody>
          <a:bodyPr>
            <a:normAutofit/>
          </a:bodyPr>
          <a:lstStyle/>
          <a:p>
            <a:r>
              <a:rPr lang="uk-UA" sz="2000" dirty="0" smtClean="0">
                <a:effectLst/>
              </a:rPr>
              <a:t>Об</a:t>
            </a:r>
            <a:r>
              <a:rPr lang="en-US" sz="2000" dirty="0" smtClean="0">
                <a:effectLst/>
              </a:rPr>
              <a:t>’</a:t>
            </a:r>
            <a:r>
              <a:rPr lang="uk-UA" sz="2000" dirty="0" err="1" smtClean="0">
                <a:effectLst/>
              </a:rPr>
              <a:t>єкт</a:t>
            </a:r>
            <a:r>
              <a:rPr lang="uk-UA" sz="2000" dirty="0" smtClean="0">
                <a:effectLst/>
              </a:rPr>
              <a:t> </a:t>
            </a:r>
            <a:r>
              <a:rPr lang="en-US" sz="2000" dirty="0" err="1">
                <a:effectLst/>
              </a:rPr>
              <a:t>XMLHttpRequest</a:t>
            </a:r>
            <a:r>
              <a:rPr lang="en-US" sz="2000" dirty="0">
                <a:effectLst/>
              </a:rPr>
              <a:t> </a:t>
            </a:r>
            <a:r>
              <a:rPr lang="uk-UA" sz="2000" dirty="0" smtClean="0">
                <a:effectLst/>
              </a:rPr>
              <a:t>- список подій по специфікації</a:t>
            </a:r>
          </a:p>
          <a:p>
            <a:pPr lvl="1"/>
            <a:r>
              <a:rPr lang="ru-RU" sz="1600" dirty="0" err="1">
                <a:effectLst/>
              </a:rPr>
              <a:t>loadstart</a:t>
            </a:r>
            <a:r>
              <a:rPr lang="ru-RU" sz="1600" dirty="0">
                <a:effectLst/>
              </a:rPr>
              <a:t> – </a:t>
            </a:r>
            <a:r>
              <a:rPr lang="ru-RU" sz="1600" dirty="0" smtClean="0">
                <a:effectLst/>
              </a:rPr>
              <a:t>запит </a:t>
            </a:r>
            <a:r>
              <a:rPr lang="ru-RU" sz="1600" dirty="0" err="1" smtClean="0">
                <a:effectLst/>
              </a:rPr>
              <a:t>розпочато</a:t>
            </a:r>
            <a:r>
              <a:rPr lang="ru-RU" sz="1600" dirty="0" smtClean="0">
                <a:effectLst/>
              </a:rPr>
              <a:t>.</a:t>
            </a:r>
            <a:endParaRPr lang="ru-RU" sz="1600" dirty="0">
              <a:effectLst/>
            </a:endParaRPr>
          </a:p>
          <a:p>
            <a:pPr lvl="1"/>
            <a:r>
              <a:rPr lang="ru-RU" sz="1600" dirty="0" err="1">
                <a:effectLst/>
              </a:rPr>
              <a:t>progress</a:t>
            </a:r>
            <a:r>
              <a:rPr lang="ru-RU" sz="1600" dirty="0">
                <a:effectLst/>
              </a:rPr>
              <a:t> </a:t>
            </a:r>
            <a:r>
              <a:rPr lang="ru-RU" sz="1600" dirty="0" smtClean="0">
                <a:effectLst/>
              </a:rPr>
              <a:t>– браузер </a:t>
            </a:r>
            <a:r>
              <a:rPr lang="ru-RU" sz="1600" dirty="0" err="1" smtClean="0">
                <a:effectLst/>
              </a:rPr>
              <a:t>отримав</a:t>
            </a:r>
            <a:r>
              <a:rPr lang="ru-RU" sz="1600" dirty="0" smtClean="0">
                <a:effectLst/>
              </a:rPr>
              <a:t> </a:t>
            </a:r>
            <a:r>
              <a:rPr lang="ru-RU" sz="1600" dirty="0" err="1" smtClean="0">
                <a:effectLst/>
              </a:rPr>
              <a:t>наступний</a:t>
            </a:r>
            <a:r>
              <a:rPr lang="ru-RU" sz="1600" dirty="0" smtClean="0">
                <a:effectLst/>
              </a:rPr>
              <a:t> пакет </a:t>
            </a:r>
            <a:r>
              <a:rPr lang="ru-RU" sz="1600" dirty="0" err="1" smtClean="0">
                <a:effectLst/>
              </a:rPr>
              <a:t>даних</a:t>
            </a:r>
            <a:r>
              <a:rPr lang="ru-RU" sz="1600" dirty="0" smtClean="0">
                <a:effectLst/>
              </a:rPr>
              <a:t>.</a:t>
            </a:r>
            <a:endParaRPr lang="ru-RU" sz="1600" dirty="0">
              <a:effectLst/>
            </a:endParaRPr>
          </a:p>
          <a:p>
            <a:pPr lvl="1"/>
            <a:r>
              <a:rPr lang="ru-RU" sz="1600" dirty="0" err="1">
                <a:effectLst/>
              </a:rPr>
              <a:t>abort</a:t>
            </a:r>
            <a:r>
              <a:rPr lang="ru-RU" sz="1600" dirty="0">
                <a:effectLst/>
              </a:rPr>
              <a:t> – </a:t>
            </a:r>
            <a:r>
              <a:rPr lang="ru-RU" sz="1600" dirty="0" smtClean="0">
                <a:effectLst/>
              </a:rPr>
              <a:t>запит </a:t>
            </a:r>
            <a:r>
              <a:rPr lang="ru-RU" sz="1600" dirty="0" err="1" smtClean="0">
                <a:effectLst/>
              </a:rPr>
              <a:t>був</a:t>
            </a:r>
            <a:r>
              <a:rPr lang="ru-RU" sz="1600" dirty="0" smtClean="0">
                <a:effectLst/>
              </a:rPr>
              <a:t> </a:t>
            </a:r>
            <a:r>
              <a:rPr lang="ru-RU" sz="1600" dirty="0" err="1" smtClean="0">
                <a:effectLst/>
              </a:rPr>
              <a:t>відмінений</a:t>
            </a:r>
            <a:r>
              <a:rPr lang="ru-RU" sz="1600" dirty="0" smtClean="0">
                <a:effectLst/>
              </a:rPr>
              <a:t> </a:t>
            </a:r>
            <a:r>
              <a:rPr lang="ru-RU" sz="1600" dirty="0" err="1" smtClean="0">
                <a:effectLst/>
              </a:rPr>
              <a:t>xhr.abort</a:t>
            </a:r>
            <a:r>
              <a:rPr lang="ru-RU" sz="1600" dirty="0">
                <a:effectLst/>
              </a:rPr>
              <a:t>().</a:t>
            </a:r>
          </a:p>
          <a:p>
            <a:pPr lvl="1"/>
            <a:r>
              <a:rPr lang="ru-RU" sz="1600" dirty="0" err="1">
                <a:effectLst/>
              </a:rPr>
              <a:t>error</a:t>
            </a:r>
            <a:r>
              <a:rPr lang="ru-RU" sz="1600" dirty="0">
                <a:effectLst/>
              </a:rPr>
              <a:t> – </a:t>
            </a:r>
            <a:r>
              <a:rPr lang="ru-RU" sz="1600" dirty="0" err="1" smtClean="0">
                <a:effectLst/>
              </a:rPr>
              <a:t>відбулась</a:t>
            </a:r>
            <a:r>
              <a:rPr lang="ru-RU" sz="1600" dirty="0" smtClean="0">
                <a:effectLst/>
              </a:rPr>
              <a:t> </a:t>
            </a:r>
            <a:r>
              <a:rPr lang="ru-RU" sz="1600" dirty="0" err="1" smtClean="0">
                <a:effectLst/>
              </a:rPr>
              <a:t>помилка</a:t>
            </a:r>
            <a:r>
              <a:rPr lang="ru-RU" sz="1600" dirty="0" smtClean="0">
                <a:effectLst/>
              </a:rPr>
              <a:t>.</a:t>
            </a:r>
            <a:endParaRPr lang="ru-RU" sz="1600" dirty="0">
              <a:effectLst/>
            </a:endParaRPr>
          </a:p>
          <a:p>
            <a:pPr lvl="1"/>
            <a:r>
              <a:rPr lang="ru-RU" sz="1600" dirty="0" err="1">
                <a:effectLst/>
              </a:rPr>
              <a:t>load</a:t>
            </a:r>
            <a:r>
              <a:rPr lang="ru-RU" sz="1600" dirty="0">
                <a:effectLst/>
              </a:rPr>
              <a:t> – </a:t>
            </a:r>
            <a:r>
              <a:rPr lang="ru-RU" sz="1600" dirty="0" smtClean="0">
                <a:effectLst/>
              </a:rPr>
              <a:t>запит </a:t>
            </a:r>
            <a:r>
              <a:rPr lang="ru-RU" sz="1600" dirty="0" err="1" smtClean="0">
                <a:effectLst/>
              </a:rPr>
              <a:t>був</a:t>
            </a:r>
            <a:r>
              <a:rPr lang="ru-RU" sz="1600" dirty="0" smtClean="0">
                <a:effectLst/>
              </a:rPr>
              <a:t> завершений без </a:t>
            </a:r>
            <a:r>
              <a:rPr lang="ru-RU" sz="1600" dirty="0" err="1" smtClean="0">
                <a:effectLst/>
              </a:rPr>
              <a:t>помилок</a:t>
            </a:r>
            <a:r>
              <a:rPr lang="ru-RU" sz="1600" dirty="0" smtClean="0">
                <a:effectLst/>
              </a:rPr>
              <a:t>.</a:t>
            </a:r>
            <a:endParaRPr lang="ru-RU" sz="1600" dirty="0">
              <a:effectLst/>
            </a:endParaRPr>
          </a:p>
          <a:p>
            <a:pPr lvl="1"/>
            <a:r>
              <a:rPr lang="ru-RU" sz="1600" dirty="0" err="1">
                <a:effectLst/>
              </a:rPr>
              <a:t>timeout</a:t>
            </a:r>
            <a:r>
              <a:rPr lang="ru-RU" sz="1600" dirty="0">
                <a:effectLst/>
              </a:rPr>
              <a:t> – </a:t>
            </a:r>
            <a:r>
              <a:rPr lang="ru-RU" sz="1600" dirty="0" smtClean="0">
                <a:effectLst/>
              </a:rPr>
              <a:t>запит </a:t>
            </a:r>
            <a:r>
              <a:rPr lang="ru-RU" sz="1600" dirty="0" err="1" smtClean="0">
                <a:effectLst/>
              </a:rPr>
              <a:t>був</a:t>
            </a:r>
            <a:r>
              <a:rPr lang="ru-RU" sz="1600" dirty="0" smtClean="0">
                <a:effectLst/>
              </a:rPr>
              <a:t> завершений по </a:t>
            </a:r>
            <a:r>
              <a:rPr lang="ru-RU" sz="1600" dirty="0">
                <a:effectLst/>
              </a:rPr>
              <a:t>таймауту.</a:t>
            </a:r>
          </a:p>
          <a:p>
            <a:pPr lvl="1"/>
            <a:r>
              <a:rPr lang="ru-RU" sz="1600" dirty="0" err="1">
                <a:effectLst/>
              </a:rPr>
              <a:t>loadend</a:t>
            </a:r>
            <a:r>
              <a:rPr lang="ru-RU" sz="1600" dirty="0">
                <a:effectLst/>
              </a:rPr>
              <a:t> – </a:t>
            </a:r>
            <a:r>
              <a:rPr lang="uk-UA" sz="1600" dirty="0" smtClean="0">
                <a:effectLst/>
              </a:rPr>
              <a:t>запит був завершений (успішно або </a:t>
            </a:r>
            <a:r>
              <a:rPr lang="uk-UA" sz="1600" dirty="0" err="1" smtClean="0">
                <a:effectLst/>
              </a:rPr>
              <a:t>неуспішно</a:t>
            </a:r>
            <a:r>
              <a:rPr lang="uk-UA" sz="1600" dirty="0" smtClean="0">
                <a:effectLst/>
              </a:rPr>
              <a:t>)</a:t>
            </a:r>
            <a:endParaRPr lang="uk-UA" sz="1600" dirty="0">
              <a:effectLst/>
            </a:endParaRPr>
          </a:p>
          <a:p>
            <a:pPr lvl="1"/>
            <a:endParaRPr lang="uk-UA" sz="1600" dirty="0" smtClean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597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Основні аспекти роботи асинхронного запиту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55372"/>
            <a:ext cx="10109599" cy="4702628"/>
          </a:xfrm>
        </p:spPr>
        <p:txBody>
          <a:bodyPr>
            <a:normAutofit/>
          </a:bodyPr>
          <a:lstStyle/>
          <a:p>
            <a:r>
              <a:rPr lang="uk-UA" sz="2000" dirty="0" smtClean="0">
                <a:effectLst/>
              </a:rPr>
              <a:t>Асинхронний запит</a:t>
            </a:r>
          </a:p>
          <a:p>
            <a:pPr marL="457200" lvl="1" indent="0">
              <a:buNone/>
            </a:pPr>
            <a:r>
              <a:rPr lang="en-US" sz="1600" dirty="0" err="1">
                <a:effectLst/>
              </a:rPr>
              <a:t>var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xhr</a:t>
            </a:r>
            <a:r>
              <a:rPr lang="en-US" sz="1600" dirty="0">
                <a:effectLst/>
              </a:rPr>
              <a:t> = new </a:t>
            </a:r>
            <a:r>
              <a:rPr lang="en-US" sz="1600" dirty="0" err="1">
                <a:effectLst/>
              </a:rPr>
              <a:t>XMLHttpRequest</a:t>
            </a:r>
            <a:r>
              <a:rPr lang="en-US" sz="1600" dirty="0" smtClean="0">
                <a:effectLst/>
              </a:rPr>
              <a:t>();</a:t>
            </a:r>
            <a:endParaRPr lang="en-US" sz="1600" dirty="0">
              <a:effectLst/>
            </a:endParaRPr>
          </a:p>
          <a:p>
            <a:pPr marL="457200" lvl="1" indent="0">
              <a:buNone/>
            </a:pPr>
            <a:r>
              <a:rPr lang="en-US" sz="1600" dirty="0" err="1">
                <a:effectLst/>
              </a:rPr>
              <a:t>xhr.open</a:t>
            </a:r>
            <a:r>
              <a:rPr lang="en-US" sz="1600" dirty="0">
                <a:effectLst/>
              </a:rPr>
              <a:t>('GET', '</a:t>
            </a:r>
            <a:r>
              <a:rPr lang="en-US" sz="1600" dirty="0" err="1">
                <a:effectLst/>
              </a:rPr>
              <a:t>phones.json</a:t>
            </a:r>
            <a:r>
              <a:rPr lang="en-US" sz="1600" dirty="0">
                <a:effectLst/>
              </a:rPr>
              <a:t>', true</a:t>
            </a:r>
            <a:r>
              <a:rPr lang="en-US" sz="1600" dirty="0" smtClean="0">
                <a:effectLst/>
              </a:rPr>
              <a:t>);</a:t>
            </a:r>
            <a:endParaRPr lang="en-US" sz="1600" dirty="0">
              <a:effectLst/>
            </a:endParaRPr>
          </a:p>
          <a:p>
            <a:pPr marL="457200" lvl="1" indent="0">
              <a:buNone/>
            </a:pPr>
            <a:r>
              <a:rPr lang="en-US" sz="1600" dirty="0" err="1">
                <a:effectLst/>
              </a:rPr>
              <a:t>xhr.send</a:t>
            </a:r>
            <a:r>
              <a:rPr lang="en-US" sz="1600" dirty="0">
                <a:effectLst/>
              </a:rPr>
              <a:t>(); // (1)</a:t>
            </a:r>
          </a:p>
          <a:p>
            <a:pPr marL="457200" lvl="1" indent="0">
              <a:buNone/>
            </a:pPr>
            <a:endParaRPr lang="en-US" sz="1600" dirty="0">
              <a:effectLst/>
            </a:endParaRPr>
          </a:p>
          <a:p>
            <a:pPr marL="457200" lvl="1" indent="0">
              <a:buNone/>
            </a:pPr>
            <a:r>
              <a:rPr lang="en-US" sz="1600" dirty="0" err="1">
                <a:effectLst/>
              </a:rPr>
              <a:t>xhr.onreadystatechange</a:t>
            </a:r>
            <a:r>
              <a:rPr lang="en-US" sz="1600" dirty="0">
                <a:effectLst/>
              </a:rPr>
              <a:t> = function() { // (3)</a:t>
            </a:r>
          </a:p>
          <a:p>
            <a:pPr marL="457200" lvl="1" indent="0">
              <a:buNone/>
            </a:pPr>
            <a:r>
              <a:rPr lang="en-US" sz="1600" dirty="0">
                <a:effectLst/>
              </a:rPr>
              <a:t>  if (</a:t>
            </a:r>
            <a:r>
              <a:rPr lang="en-US" sz="1600" dirty="0" err="1">
                <a:effectLst/>
              </a:rPr>
              <a:t>xhr.readyState</a:t>
            </a:r>
            <a:r>
              <a:rPr lang="en-US" sz="1600" dirty="0">
                <a:effectLst/>
              </a:rPr>
              <a:t> != 4) return</a:t>
            </a:r>
            <a:r>
              <a:rPr lang="en-US" sz="1600" dirty="0" smtClean="0">
                <a:effectLst/>
              </a:rPr>
              <a:t>;</a:t>
            </a:r>
            <a:endParaRPr lang="en-US" sz="1600" dirty="0">
              <a:effectLst/>
            </a:endParaRPr>
          </a:p>
          <a:p>
            <a:pPr marL="457200" lvl="1" indent="0">
              <a:buNone/>
            </a:pPr>
            <a:r>
              <a:rPr lang="en-US" sz="1600" dirty="0">
                <a:effectLst/>
              </a:rPr>
              <a:t>  </a:t>
            </a:r>
            <a:r>
              <a:rPr lang="en-US" sz="1600" dirty="0" err="1">
                <a:effectLst/>
              </a:rPr>
              <a:t>button.innerHTML</a:t>
            </a:r>
            <a:r>
              <a:rPr lang="en-US" sz="1600" dirty="0">
                <a:effectLst/>
              </a:rPr>
              <a:t> = '</a:t>
            </a:r>
            <a:r>
              <a:rPr lang="uk-UA" sz="1600" dirty="0">
                <a:effectLst/>
              </a:rPr>
              <a:t>Готово</a:t>
            </a:r>
            <a:r>
              <a:rPr lang="uk-UA" sz="1600" dirty="0" smtClean="0">
                <a:effectLst/>
              </a:rPr>
              <a:t>!';</a:t>
            </a:r>
            <a:endParaRPr lang="uk-UA" sz="1600" dirty="0">
              <a:effectLst/>
            </a:endParaRPr>
          </a:p>
          <a:p>
            <a:pPr marL="457200" lvl="1" indent="0">
              <a:buNone/>
            </a:pPr>
            <a:r>
              <a:rPr lang="uk-UA" sz="1600" dirty="0">
                <a:effectLst/>
              </a:rPr>
              <a:t>  </a:t>
            </a:r>
            <a:r>
              <a:rPr lang="en-US" sz="1600" dirty="0">
                <a:effectLst/>
              </a:rPr>
              <a:t>if (</a:t>
            </a:r>
            <a:r>
              <a:rPr lang="en-US" sz="1600" dirty="0" err="1">
                <a:effectLst/>
              </a:rPr>
              <a:t>xhr.status</a:t>
            </a:r>
            <a:r>
              <a:rPr lang="en-US" sz="1600" dirty="0">
                <a:effectLst/>
              </a:rPr>
              <a:t> != 200) {</a:t>
            </a:r>
          </a:p>
          <a:p>
            <a:pPr marL="457200" lvl="1" indent="0">
              <a:buNone/>
            </a:pPr>
            <a:r>
              <a:rPr lang="en-US" sz="1600" dirty="0">
                <a:effectLst/>
              </a:rPr>
              <a:t>    alert(</a:t>
            </a:r>
            <a:r>
              <a:rPr lang="en-US" sz="1600" dirty="0" err="1">
                <a:effectLst/>
              </a:rPr>
              <a:t>xhr.status</a:t>
            </a:r>
            <a:r>
              <a:rPr lang="en-US" sz="1600" dirty="0">
                <a:effectLst/>
              </a:rPr>
              <a:t> + ': ' + </a:t>
            </a:r>
            <a:r>
              <a:rPr lang="en-US" sz="1600" dirty="0" err="1">
                <a:effectLst/>
              </a:rPr>
              <a:t>xhr.statusText</a:t>
            </a:r>
            <a:r>
              <a:rPr lang="en-US" sz="1600" dirty="0">
                <a:effectLst/>
              </a:rPr>
              <a:t>);</a:t>
            </a:r>
          </a:p>
          <a:p>
            <a:pPr marL="457200" lvl="1" indent="0">
              <a:buNone/>
            </a:pPr>
            <a:r>
              <a:rPr lang="en-US" sz="1600" dirty="0">
                <a:effectLst/>
              </a:rPr>
              <a:t>  } else {</a:t>
            </a:r>
          </a:p>
          <a:p>
            <a:pPr marL="457200" lvl="1" indent="0">
              <a:buNone/>
            </a:pPr>
            <a:r>
              <a:rPr lang="en-US" sz="1600" dirty="0">
                <a:effectLst/>
              </a:rPr>
              <a:t>    alert(</a:t>
            </a:r>
            <a:r>
              <a:rPr lang="en-US" sz="1600" dirty="0" err="1">
                <a:effectLst/>
              </a:rPr>
              <a:t>xhr.responseText</a:t>
            </a:r>
            <a:r>
              <a:rPr lang="en-US" sz="1600" dirty="0">
                <a:effectLst/>
              </a:rPr>
              <a:t>);</a:t>
            </a:r>
          </a:p>
          <a:p>
            <a:pPr marL="457200" lvl="1" indent="0">
              <a:buNone/>
            </a:pPr>
            <a:r>
              <a:rPr lang="en-US" sz="1600" dirty="0">
                <a:effectLst/>
              </a:rPr>
              <a:t>  </a:t>
            </a:r>
            <a:r>
              <a:rPr lang="en-US" sz="1600" dirty="0" smtClean="0">
                <a:effectLst/>
              </a:rPr>
              <a:t>}</a:t>
            </a:r>
            <a:endParaRPr lang="en-US" sz="1600" dirty="0">
              <a:effectLst/>
            </a:endParaRPr>
          </a:p>
          <a:p>
            <a:pPr marL="457200" lvl="1" indent="0">
              <a:buNone/>
            </a:pPr>
            <a:r>
              <a:rPr lang="en-US" sz="1600" dirty="0" smtClean="0">
                <a:effectLst/>
              </a:rPr>
              <a:t>}</a:t>
            </a:r>
            <a:endParaRPr lang="en-US" sz="1600" dirty="0">
              <a:effectLst/>
            </a:endParaRPr>
          </a:p>
          <a:p>
            <a:pPr marL="457200" lvl="1" indent="0">
              <a:buNone/>
            </a:pPr>
            <a:r>
              <a:rPr lang="en-US" sz="1600" dirty="0" err="1">
                <a:effectLst/>
              </a:rPr>
              <a:t>button.innerHTML</a:t>
            </a:r>
            <a:r>
              <a:rPr lang="en-US" sz="1600" dirty="0">
                <a:effectLst/>
              </a:rPr>
              <a:t> = '</a:t>
            </a:r>
            <a:r>
              <a:rPr lang="uk-UA" sz="1600" dirty="0">
                <a:effectLst/>
              </a:rPr>
              <a:t>Загружаю...'; // (2)</a:t>
            </a:r>
          </a:p>
          <a:p>
            <a:pPr marL="457200" lvl="1" indent="0">
              <a:buNone/>
            </a:pPr>
            <a:r>
              <a:rPr lang="en-US" sz="1600" dirty="0" err="1">
                <a:effectLst/>
              </a:rPr>
              <a:t>button.disabled</a:t>
            </a:r>
            <a:r>
              <a:rPr lang="en-US" sz="1600" dirty="0">
                <a:effectLst/>
              </a:rPr>
              <a:t> = true;</a:t>
            </a:r>
            <a:endParaRPr lang="uk-UA" sz="1600" dirty="0">
              <a:effectLst/>
            </a:endParaRPr>
          </a:p>
          <a:p>
            <a:pPr lvl="1"/>
            <a:endParaRPr lang="uk-UA" sz="1600" dirty="0" smtClean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160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22423" y="2364376"/>
            <a:ext cx="563194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1400" dirty="0" smtClean="0"/>
              <a:t>Статуси виконання запиту</a:t>
            </a:r>
          </a:p>
          <a:p>
            <a:endParaRPr lang="uk-UA" sz="1400" dirty="0" smtClean="0"/>
          </a:p>
          <a:p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/>
              <a:t>unsigned short UNSENT = 0; // </a:t>
            </a:r>
            <a:r>
              <a:rPr lang="uk-UA" sz="1400" dirty="0" err="1"/>
              <a:t>начальное</a:t>
            </a:r>
            <a:r>
              <a:rPr lang="uk-UA" sz="1400" dirty="0"/>
              <a:t> </a:t>
            </a:r>
            <a:r>
              <a:rPr lang="uk-UA" sz="1400" dirty="0" err="1"/>
              <a:t>состояние</a:t>
            </a:r>
            <a:endParaRPr lang="uk-UA" sz="1400" dirty="0"/>
          </a:p>
          <a:p>
            <a:r>
              <a:rPr lang="en-US" sz="1400" dirty="0" err="1"/>
              <a:t>const</a:t>
            </a:r>
            <a:r>
              <a:rPr lang="en-US" sz="1400" dirty="0"/>
              <a:t> unsigned short OPENED = 1; // </a:t>
            </a:r>
            <a:r>
              <a:rPr lang="uk-UA" sz="1400" dirty="0" err="1"/>
              <a:t>вызван</a:t>
            </a:r>
            <a:r>
              <a:rPr lang="uk-UA" sz="1400" dirty="0"/>
              <a:t> </a:t>
            </a:r>
            <a:r>
              <a:rPr lang="en-US" sz="1400" dirty="0"/>
              <a:t>open</a:t>
            </a:r>
          </a:p>
          <a:p>
            <a:r>
              <a:rPr lang="en-US" sz="1400" dirty="0" err="1"/>
              <a:t>const</a:t>
            </a:r>
            <a:r>
              <a:rPr lang="en-US" sz="1400" dirty="0"/>
              <a:t> unsigned short HEADERS_RECEIVED = 2; // </a:t>
            </a:r>
            <a:r>
              <a:rPr lang="uk-UA" sz="1400" dirty="0" err="1"/>
              <a:t>получены</a:t>
            </a:r>
            <a:r>
              <a:rPr lang="uk-UA" sz="1400" dirty="0"/>
              <a:t> заголовки</a:t>
            </a:r>
          </a:p>
          <a:p>
            <a:r>
              <a:rPr lang="en-US" sz="1400" dirty="0" err="1"/>
              <a:t>const</a:t>
            </a:r>
            <a:r>
              <a:rPr lang="en-US" sz="1400" dirty="0"/>
              <a:t> unsigned short LOADING = 3; // </a:t>
            </a:r>
            <a:r>
              <a:rPr lang="uk-UA" sz="1400" dirty="0" err="1"/>
              <a:t>загружается</a:t>
            </a:r>
            <a:r>
              <a:rPr lang="uk-UA" sz="1400" dirty="0"/>
              <a:t> </a:t>
            </a:r>
            <a:r>
              <a:rPr lang="uk-UA" sz="1400" dirty="0" err="1"/>
              <a:t>тело</a:t>
            </a:r>
            <a:r>
              <a:rPr lang="uk-UA" sz="1400" dirty="0"/>
              <a:t> (</a:t>
            </a:r>
            <a:r>
              <a:rPr lang="uk-UA" sz="1400" dirty="0" err="1"/>
              <a:t>получен</a:t>
            </a:r>
            <a:r>
              <a:rPr lang="uk-UA" sz="1400" dirty="0"/>
              <a:t> </a:t>
            </a:r>
            <a:r>
              <a:rPr lang="uk-UA" sz="1400" dirty="0" err="1"/>
              <a:t>очередной</a:t>
            </a:r>
            <a:r>
              <a:rPr lang="uk-UA" sz="1400" dirty="0"/>
              <a:t> пакет </a:t>
            </a:r>
            <a:r>
              <a:rPr lang="uk-UA" sz="1400" dirty="0" err="1"/>
              <a:t>данных</a:t>
            </a:r>
            <a:r>
              <a:rPr lang="uk-UA" sz="1400" dirty="0"/>
              <a:t>)</a:t>
            </a:r>
          </a:p>
          <a:p>
            <a:r>
              <a:rPr lang="en-US" sz="1400" dirty="0" err="1"/>
              <a:t>const</a:t>
            </a:r>
            <a:r>
              <a:rPr lang="en-US" sz="1400" dirty="0"/>
              <a:t> unsigned short DONE = 4; // </a:t>
            </a:r>
            <a:r>
              <a:rPr lang="uk-UA" sz="1400" dirty="0" err="1"/>
              <a:t>запрос</a:t>
            </a:r>
            <a:r>
              <a:rPr lang="uk-UA" sz="1400" dirty="0"/>
              <a:t> </a:t>
            </a:r>
            <a:r>
              <a:rPr lang="uk-UA" sz="1400" dirty="0" err="1"/>
              <a:t>завершён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9482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Кросбраузерний</a:t>
            </a:r>
            <a:r>
              <a:rPr lang="uk-UA" dirty="0" smtClean="0"/>
              <a:t> спосіб організації запиту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55372"/>
            <a:ext cx="10109599" cy="4702628"/>
          </a:xfrm>
        </p:spPr>
        <p:txBody>
          <a:bodyPr>
            <a:normAutofit/>
          </a:bodyPr>
          <a:lstStyle/>
          <a:p>
            <a:r>
              <a:rPr lang="en-US" sz="1600" dirty="0" err="1" smtClean="0">
                <a:effectLst/>
              </a:rPr>
              <a:t>XDomainRequest</a:t>
            </a:r>
            <a:endParaRPr lang="uk-UA" sz="1600" dirty="0" smtClean="0">
              <a:effectLst/>
            </a:endParaRPr>
          </a:p>
          <a:p>
            <a:endParaRPr lang="uk-UA" sz="1600" dirty="0" smtClean="0">
              <a:effectLst/>
            </a:endParaRPr>
          </a:p>
          <a:p>
            <a:pPr marL="457200" lvl="1" indent="0">
              <a:buNone/>
            </a:pPr>
            <a:r>
              <a:rPr lang="en-US" sz="1200" dirty="0" err="1">
                <a:effectLst/>
              </a:rPr>
              <a:t>var</a:t>
            </a:r>
            <a:r>
              <a:rPr lang="en-US" sz="1200" dirty="0">
                <a:effectLst/>
              </a:rPr>
              <a:t> XHR = ("</a:t>
            </a:r>
            <a:r>
              <a:rPr lang="en-US" sz="1200" dirty="0" err="1">
                <a:effectLst/>
              </a:rPr>
              <a:t>onload</a:t>
            </a:r>
            <a:r>
              <a:rPr lang="en-US" sz="1200" dirty="0">
                <a:effectLst/>
              </a:rPr>
              <a:t>" in new </a:t>
            </a:r>
            <a:r>
              <a:rPr lang="en-US" sz="1200" dirty="0" err="1">
                <a:effectLst/>
              </a:rPr>
              <a:t>XMLHttpRequest</a:t>
            </a:r>
            <a:r>
              <a:rPr lang="en-US" sz="1200" dirty="0">
                <a:effectLst/>
              </a:rPr>
              <a:t>()) ? </a:t>
            </a:r>
            <a:r>
              <a:rPr lang="en-US" sz="1200" dirty="0" err="1">
                <a:effectLst/>
              </a:rPr>
              <a:t>XMLHttpRequest</a:t>
            </a:r>
            <a:r>
              <a:rPr lang="en-US" sz="1200" dirty="0">
                <a:effectLst/>
              </a:rPr>
              <a:t> : </a:t>
            </a:r>
            <a:r>
              <a:rPr lang="en-US" sz="1200" dirty="0" err="1">
                <a:effectLst/>
              </a:rPr>
              <a:t>XDomainRequest</a:t>
            </a:r>
            <a:r>
              <a:rPr lang="en-US" sz="1200" dirty="0">
                <a:effectLst/>
              </a:rPr>
              <a:t>;</a:t>
            </a:r>
          </a:p>
          <a:p>
            <a:pPr marL="457200" lvl="1" indent="0">
              <a:buNone/>
            </a:pPr>
            <a:r>
              <a:rPr lang="en-US" sz="1200" dirty="0" err="1">
                <a:effectLst/>
              </a:rPr>
              <a:t>var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xhr</a:t>
            </a:r>
            <a:r>
              <a:rPr lang="en-US" sz="1200" dirty="0">
                <a:effectLst/>
              </a:rPr>
              <a:t> = new XHR();</a:t>
            </a:r>
          </a:p>
          <a:p>
            <a:pPr marL="457200" lvl="1" indent="0">
              <a:buNone/>
            </a:pPr>
            <a:endParaRPr lang="uk-UA" sz="1200" dirty="0">
              <a:effectLst/>
            </a:endParaRPr>
          </a:p>
          <a:p>
            <a:endParaRPr lang="uk-UA" sz="1600" dirty="0" smtClean="0">
              <a:effectLst/>
            </a:endParaRPr>
          </a:p>
          <a:p>
            <a:endParaRPr lang="uk-UA" sz="1600" dirty="0">
              <a:effectLst/>
            </a:endParaRPr>
          </a:p>
          <a:p>
            <a:endParaRPr lang="uk-UA" sz="1600" dirty="0" smtClean="0">
              <a:effectLst/>
            </a:endParaRPr>
          </a:p>
          <a:p>
            <a:endParaRPr lang="uk-UA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398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Принципи роботи з отриманою відповіддю в залежності від її заголовку</a:t>
            </a:r>
            <a:r>
              <a:rPr lang="en-US" dirty="0" smtClean="0"/>
              <a:t> (</a:t>
            </a:r>
            <a:r>
              <a:rPr lang="en-US" dirty="0" err="1" smtClean="0"/>
              <a:t>responseText</a:t>
            </a:r>
            <a:r>
              <a:rPr lang="en-US" dirty="0" smtClean="0"/>
              <a:t>, </a:t>
            </a:r>
            <a:r>
              <a:rPr lang="en-US" dirty="0" err="1" smtClean="0"/>
              <a:t>responseXML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55372"/>
            <a:ext cx="10109599" cy="4702628"/>
          </a:xfrm>
        </p:spPr>
        <p:txBody>
          <a:bodyPr>
            <a:normAutofit/>
          </a:bodyPr>
          <a:lstStyle/>
          <a:p>
            <a:r>
              <a:rPr lang="uk-UA" sz="2000" dirty="0" err="1" smtClean="0">
                <a:effectLst/>
              </a:rPr>
              <a:t>Парсинг</a:t>
            </a:r>
            <a:endParaRPr lang="en-US" sz="2000" dirty="0" smtClean="0">
              <a:effectLst/>
            </a:endParaRPr>
          </a:p>
          <a:p>
            <a:pPr marL="457200" lvl="1" indent="0">
              <a:buNone/>
            </a:pPr>
            <a:r>
              <a:rPr lang="en-US" sz="1600" dirty="0" err="1">
                <a:effectLst/>
              </a:rPr>
              <a:t>var</a:t>
            </a:r>
            <a:r>
              <a:rPr lang="en-US" sz="1600" dirty="0">
                <a:effectLst/>
              </a:rPr>
              <a:t> x = new </a:t>
            </a:r>
            <a:r>
              <a:rPr lang="en-US" sz="1600" dirty="0" err="1">
                <a:effectLst/>
              </a:rPr>
              <a:t>XMLSerializer</a:t>
            </a:r>
            <a:r>
              <a:rPr lang="en-US" sz="1600" dirty="0">
                <a:effectLst/>
              </a:rPr>
              <a:t>(), p = new </a:t>
            </a:r>
            <a:r>
              <a:rPr lang="en-US" sz="1600" dirty="0" err="1">
                <a:effectLst/>
              </a:rPr>
              <a:t>DOMParser</a:t>
            </a:r>
            <a:r>
              <a:rPr lang="en-US" sz="1600" dirty="0">
                <a:effectLst/>
              </a:rPr>
              <a:t>(), </a:t>
            </a:r>
            <a:r>
              <a:rPr lang="en-US" sz="1600" dirty="0" err="1">
                <a:effectLst/>
              </a:rPr>
              <a:t>xml_string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xml_doc</a:t>
            </a:r>
            <a:r>
              <a:rPr lang="en-US" sz="1600" dirty="0">
                <a:effectLst/>
              </a:rPr>
              <a:t>;</a:t>
            </a:r>
          </a:p>
          <a:p>
            <a:pPr marL="457200" lvl="1" indent="0">
              <a:buNone/>
            </a:pPr>
            <a:r>
              <a:rPr lang="en-US" sz="1600" dirty="0" err="1">
                <a:effectLst/>
              </a:rPr>
              <a:t>xml_string</a:t>
            </a:r>
            <a:r>
              <a:rPr lang="en-US" sz="1600" dirty="0">
                <a:effectLst/>
              </a:rPr>
              <a:t> = </a:t>
            </a:r>
            <a:r>
              <a:rPr lang="en-US" sz="1600" dirty="0" err="1">
                <a:effectLst/>
              </a:rPr>
              <a:t>x.serializeToString</a:t>
            </a:r>
            <a:r>
              <a:rPr lang="en-US" sz="1600" dirty="0">
                <a:effectLst/>
              </a:rPr>
              <a:t>(root); // now we have a valid string</a:t>
            </a:r>
          </a:p>
          <a:p>
            <a:pPr marL="457200" lvl="1" indent="0">
              <a:buNone/>
            </a:pPr>
            <a:r>
              <a:rPr lang="en-US" sz="1600" dirty="0" err="1">
                <a:effectLst/>
              </a:rPr>
              <a:t>xml_doc</a:t>
            </a:r>
            <a:r>
              <a:rPr lang="en-US" sz="1600" dirty="0">
                <a:effectLst/>
              </a:rPr>
              <a:t> = </a:t>
            </a:r>
            <a:r>
              <a:rPr lang="en-US" sz="1600" dirty="0" err="1">
                <a:effectLst/>
              </a:rPr>
              <a:t>p.parseFromString</a:t>
            </a:r>
            <a:r>
              <a:rPr lang="en-US" sz="1600" dirty="0">
                <a:effectLst/>
              </a:rPr>
              <a:t>(</a:t>
            </a:r>
            <a:r>
              <a:rPr lang="en-US" sz="1600" dirty="0" err="1">
                <a:effectLst/>
              </a:rPr>
              <a:t>xml_string</a:t>
            </a:r>
            <a:r>
              <a:rPr lang="en-US" sz="1600" dirty="0">
                <a:effectLst/>
              </a:rPr>
              <a:t>, 'application/xml'); // and now it is an XML document</a:t>
            </a:r>
            <a:endParaRPr lang="en-US" sz="16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pPr lvl="1"/>
            <a:endParaRPr lang="uk-UA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4128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Завдання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078542" cy="419226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3191378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2229</TotalTime>
  <Words>493</Words>
  <Application>Microsoft Office PowerPoint</Application>
  <PresentationFormat>Widescreen</PresentationFormat>
  <Paragraphs>122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Berlin</vt:lpstr>
      <vt:lpstr>JavaScript</vt:lpstr>
      <vt:lpstr>Що таке AJAX</vt:lpstr>
      <vt:lpstr>Основні аспекти роботи асинхронного запиту</vt:lpstr>
      <vt:lpstr>Основні аспекти роботи асинхронного запиту</vt:lpstr>
      <vt:lpstr>Основні аспекти роботи асинхронного запиту</vt:lpstr>
      <vt:lpstr>Основні аспекти роботи асинхронного запиту</vt:lpstr>
      <vt:lpstr>Кросбраузерний спосіб організації запиту </vt:lpstr>
      <vt:lpstr>Принципи роботи з отриманою відповіддю в залежності від її заголовку (responseText, responseXML)</vt:lpstr>
      <vt:lpstr>Завдання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Andriy Zherdiy</dc:creator>
  <cp:lastModifiedBy>Andriy Zherdiy</cp:lastModifiedBy>
  <cp:revision>177</cp:revision>
  <dcterms:created xsi:type="dcterms:W3CDTF">2016-04-03T22:17:25Z</dcterms:created>
  <dcterms:modified xsi:type="dcterms:W3CDTF">2016-05-19T04:21:40Z</dcterms:modified>
</cp:coreProperties>
</file>