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85" r:id="rId4"/>
    <p:sldId id="28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Робота з </a:t>
            </a:r>
            <a:r>
              <a:rPr lang="en-US" dirty="0" smtClean="0"/>
              <a:t>DOM</a:t>
            </a:r>
            <a:r>
              <a:rPr lang="uk-UA" dirty="0" smtClean="0"/>
              <a:t>,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document</a:t>
            </a:r>
            <a:r>
              <a:rPr lang="uk-UA" dirty="0" smtClean="0"/>
              <a:t>, базова модель подій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Реєстрація функцій-обробників в якості властивості елемента, ключове слово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pPr lvl="1"/>
            <a:endParaRPr lang="uk-UA" sz="1600" dirty="0">
              <a:effectLst/>
            </a:endParaRPr>
          </a:p>
          <a:p>
            <a:r>
              <a:rPr lang="en-US" sz="2000" dirty="0">
                <a:effectLst/>
              </a:rPr>
              <a:t>&lt;a </a:t>
            </a:r>
            <a:r>
              <a:rPr lang="en-US" sz="2000" dirty="0" err="1">
                <a:effectLst/>
              </a:rPr>
              <a:t>href</a:t>
            </a:r>
            <a:r>
              <a:rPr lang="en-US" sz="2000" dirty="0">
                <a:effectLst/>
              </a:rPr>
              <a:t>="/" </a:t>
            </a:r>
            <a:r>
              <a:rPr lang="en-US" sz="2000" dirty="0" err="1">
                <a:effectLst/>
              </a:rPr>
              <a:t>onclick</a:t>
            </a:r>
            <a:r>
              <a:rPr lang="en-US" sz="2000" dirty="0">
                <a:effectLst/>
              </a:rPr>
              <a:t>="</a:t>
            </a:r>
            <a:r>
              <a:rPr lang="en-US" sz="2000" dirty="0" err="1">
                <a:effectLst/>
              </a:rPr>
              <a:t>myFunc</a:t>
            </a:r>
            <a:r>
              <a:rPr lang="en-US" sz="2000" dirty="0">
                <a:effectLst/>
              </a:rPr>
              <a:t>(this); return false;"&gt;link&lt;/a&gt;</a:t>
            </a:r>
          </a:p>
          <a:p>
            <a:pPr marL="0" indent="0">
              <a:buNone/>
            </a:pPr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842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Передача посилань на подію та елемент, в котрому воно </a:t>
            </a:r>
            <a:r>
              <a:rPr lang="uk-UA" dirty="0" err="1" smtClean="0"/>
              <a:t>виникло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event</a:t>
            </a:r>
          </a:p>
          <a:p>
            <a:pPr lvl="1"/>
            <a:r>
              <a:rPr lang="uk-UA" sz="1600" dirty="0" smtClean="0">
                <a:effectLst/>
              </a:rPr>
              <a:t>Передається як перший параметр</a:t>
            </a:r>
          </a:p>
          <a:p>
            <a:pPr lvl="1"/>
            <a:r>
              <a:rPr lang="en-US" sz="1600" dirty="0" err="1" smtClean="0">
                <a:effectLst/>
              </a:rPr>
              <a:t>window.event</a:t>
            </a:r>
            <a:endParaRPr lang="en-US" sz="1600" dirty="0" smtClean="0"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function </a:t>
            </a:r>
            <a:r>
              <a:rPr lang="en-US" sz="1400" dirty="0" err="1">
                <a:effectLst/>
              </a:rPr>
              <a:t>doSomething</a:t>
            </a:r>
            <a:r>
              <a:rPr lang="en-US" sz="1400" dirty="0">
                <a:effectLst/>
              </a:rPr>
              <a:t>(event) {</a:t>
            </a: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    event = event || </a:t>
            </a:r>
            <a:r>
              <a:rPr lang="en-US" sz="1400" dirty="0" err="1">
                <a:effectLst/>
              </a:rPr>
              <a:t>window.event</a:t>
            </a:r>
            <a:endParaRPr lang="en-US" sz="1400" dirty="0"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}</a:t>
            </a: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element.onclick</a:t>
            </a:r>
            <a:r>
              <a:rPr lang="en-US" sz="1400" dirty="0">
                <a:effectLst/>
              </a:rPr>
              <a:t> = </a:t>
            </a:r>
            <a:r>
              <a:rPr lang="en-US" sz="1400" dirty="0" err="1">
                <a:effectLst/>
              </a:rPr>
              <a:t>doSomething</a:t>
            </a:r>
            <a:endParaRPr lang="uk-UA" sz="14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4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</a:t>
            </a:r>
            <a:r>
              <a:rPr lang="en-US" dirty="0" smtClean="0"/>
              <a:t>HTML </a:t>
            </a:r>
            <a:r>
              <a:rPr lang="uk-UA" dirty="0" smtClean="0"/>
              <a:t>сторінку та призначити обробник події завершення завантаження цієї сторінки</a:t>
            </a:r>
          </a:p>
          <a:p>
            <a:r>
              <a:rPr lang="uk-UA" dirty="0" smtClean="0"/>
              <a:t>На сторінці створити кнопку та призначити обробник події </a:t>
            </a:r>
            <a:r>
              <a:rPr lang="en-US" dirty="0" err="1" smtClean="0"/>
              <a:t>onclick</a:t>
            </a:r>
            <a:r>
              <a:rPr lang="uk-UA" dirty="0"/>
              <a:t> </a:t>
            </a:r>
            <a:r>
              <a:rPr lang="uk-UA" dirty="0" smtClean="0"/>
              <a:t>трьома різними способами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ластивості і методи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r>
              <a:rPr lang="uk-UA" dirty="0" smtClean="0"/>
              <a:t>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document – </a:t>
            </a:r>
            <a:r>
              <a:rPr lang="uk-UA" sz="2000" dirty="0" smtClean="0">
                <a:effectLst/>
              </a:rPr>
              <a:t>відповідає за взаємодію </a:t>
            </a:r>
            <a:r>
              <a:rPr lang="en-US" sz="2000" dirty="0" err="1" smtClean="0">
                <a:effectLst/>
              </a:rPr>
              <a:t>javaScript</a:t>
            </a:r>
            <a:r>
              <a:rPr lang="en-US" sz="2000" dirty="0" smtClean="0">
                <a:effectLst/>
              </a:rPr>
              <a:t> </a:t>
            </a:r>
            <a:r>
              <a:rPr lang="uk-UA" sz="2000" dirty="0" smtClean="0">
                <a:effectLst/>
              </a:rPr>
              <a:t>з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єктом</a:t>
            </a:r>
            <a:r>
              <a:rPr lang="uk-UA" sz="2000" dirty="0" smtClean="0">
                <a:effectLst/>
              </a:rPr>
              <a:t> документа(сторінки). Являється кореневим елементом </a:t>
            </a:r>
            <a:r>
              <a:rPr lang="en-US" sz="2000" dirty="0" smtClean="0">
                <a:effectLst/>
              </a:rPr>
              <a:t>DOM-</a:t>
            </a:r>
            <a:r>
              <a:rPr lang="uk-UA" sz="2000" dirty="0" smtClean="0">
                <a:effectLst/>
              </a:rPr>
              <a:t>дерева (об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єктом</a:t>
            </a:r>
            <a:r>
              <a:rPr lang="uk-UA" sz="2000" dirty="0" smtClean="0">
                <a:effectLst/>
              </a:rPr>
              <a:t> типу </a:t>
            </a:r>
            <a:r>
              <a:rPr lang="en-US" sz="2000" dirty="0" err="1" smtClean="0">
                <a:effectLst/>
              </a:rPr>
              <a:t>DOMDocu</a:t>
            </a:r>
            <a:r>
              <a:rPr lang="en-US" sz="2000" dirty="0" err="1" smtClean="0">
                <a:effectLst/>
              </a:rPr>
              <a:t>ment</a:t>
            </a:r>
            <a:r>
              <a:rPr lang="en-US" sz="2000" dirty="0" smtClean="0">
                <a:effectLst/>
              </a:rPr>
              <a:t> </a:t>
            </a:r>
            <a:r>
              <a:rPr lang="uk-UA" sz="2000" dirty="0" smtClean="0">
                <a:effectLst/>
              </a:rPr>
              <a:t>з</a:t>
            </a:r>
            <a:r>
              <a:rPr lang="uk-UA" sz="2000" dirty="0" smtClean="0">
                <a:effectLst/>
              </a:rPr>
              <a:t>гідно специфікації </a:t>
            </a:r>
            <a:r>
              <a:rPr lang="en-US" sz="2000" dirty="0" smtClean="0">
                <a:effectLst/>
              </a:rPr>
              <a:t>DOM</a:t>
            </a:r>
            <a:r>
              <a:rPr lang="uk-UA" sz="2000" dirty="0" smtClean="0">
                <a:effectLst/>
              </a:rPr>
              <a:t>) </a:t>
            </a:r>
            <a:endParaRPr lang="en-US" sz="2000" dirty="0" smtClean="0">
              <a:effectLst/>
            </a:endParaRPr>
          </a:p>
          <a:p>
            <a:pPr lvl="1"/>
            <a:endParaRPr lang="en-US" sz="1600" dirty="0" smtClean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ластивості і методи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r>
              <a:rPr lang="uk-UA" dirty="0" smtClean="0"/>
              <a:t>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>
                <a:effectLst/>
              </a:rPr>
              <a:t>Методи </a:t>
            </a:r>
            <a:endParaRPr lang="en-US" sz="20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clear() – </a:t>
            </a:r>
            <a:r>
              <a:rPr lang="uk-UA" sz="1600" dirty="0">
                <a:effectLst/>
              </a:rPr>
              <a:t>призначений для очистки поточного документа з вікна браузера</a:t>
            </a:r>
          </a:p>
          <a:p>
            <a:pPr lvl="1"/>
            <a:r>
              <a:rPr lang="en-US" sz="1600" dirty="0">
                <a:effectLst/>
              </a:rPr>
              <a:t>close() – </a:t>
            </a:r>
            <a:r>
              <a:rPr lang="uk-UA" sz="1600" dirty="0">
                <a:effectLst/>
              </a:rPr>
              <a:t>закриває документ і змушує негайно оновити свій вміст після використання </a:t>
            </a:r>
            <a:r>
              <a:rPr lang="en-US" sz="1600" dirty="0">
                <a:effectLst/>
              </a:rPr>
              <a:t>write</a:t>
            </a:r>
            <a:endParaRPr lang="uk-UA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write() – </a:t>
            </a:r>
            <a:r>
              <a:rPr lang="uk-UA" sz="1600" dirty="0">
                <a:effectLst/>
              </a:rPr>
              <a:t>записує текст або елемент переданий як параметр</a:t>
            </a:r>
          </a:p>
          <a:p>
            <a:pPr lvl="1"/>
            <a:r>
              <a:rPr lang="en-US" sz="1600" dirty="0" err="1">
                <a:effectLst/>
              </a:rPr>
              <a:t>writeLn</a:t>
            </a:r>
            <a:r>
              <a:rPr lang="en-US" sz="1600" dirty="0">
                <a:effectLst/>
              </a:rPr>
              <a:t>() – </a:t>
            </a:r>
            <a:r>
              <a:rPr lang="uk-UA" sz="1600" dirty="0">
                <a:effectLst/>
              </a:rPr>
              <a:t>записує строку і добавляє символ повернення каретки і </a:t>
            </a:r>
          </a:p>
          <a:p>
            <a:pPr lvl="1"/>
            <a:r>
              <a:rPr lang="en-US" sz="1600" dirty="0" err="1">
                <a:effectLst/>
              </a:rPr>
              <a:t>createAttribute</a:t>
            </a:r>
            <a:r>
              <a:rPr lang="en-US" sz="1600" dirty="0">
                <a:effectLst/>
              </a:rPr>
              <a:t>() – </a:t>
            </a:r>
            <a:r>
              <a:rPr lang="uk-UA" sz="1600" dirty="0">
                <a:effectLst/>
              </a:rPr>
              <a:t>генерує об</a:t>
            </a:r>
            <a:r>
              <a:rPr lang="en-US" sz="1600" dirty="0">
                <a:effectLst/>
              </a:rPr>
              <a:t>’</a:t>
            </a:r>
            <a:r>
              <a:rPr lang="uk-UA" sz="1600" dirty="0" err="1">
                <a:effectLst/>
              </a:rPr>
              <a:t>єкт</a:t>
            </a:r>
            <a:r>
              <a:rPr lang="uk-UA" sz="1600" dirty="0">
                <a:effectLst/>
              </a:rPr>
              <a:t> атрибута і повертає посилання на нього</a:t>
            </a:r>
          </a:p>
          <a:p>
            <a:pPr lvl="1"/>
            <a:r>
              <a:rPr lang="en-US" sz="1600" dirty="0" err="1">
                <a:effectLst/>
              </a:rPr>
              <a:t>setAttributeNode</a:t>
            </a:r>
            <a:r>
              <a:rPr lang="en-US" sz="1600" dirty="0">
                <a:effectLst/>
              </a:rPr>
              <a:t>() – </a:t>
            </a:r>
            <a:r>
              <a:rPr lang="uk-UA" sz="1600" dirty="0">
                <a:effectLst/>
              </a:rPr>
              <a:t>добавляє новий атрибут</a:t>
            </a:r>
          </a:p>
          <a:p>
            <a:pPr lvl="1"/>
            <a:r>
              <a:rPr lang="en-US" sz="1600" dirty="0" err="1">
                <a:effectLst/>
              </a:rPr>
              <a:t>createElement</a:t>
            </a:r>
            <a:r>
              <a:rPr lang="en-US" sz="1600" dirty="0">
                <a:effectLst/>
              </a:rPr>
              <a:t>() –  </a:t>
            </a:r>
            <a:r>
              <a:rPr lang="uk-UA" sz="1600" dirty="0">
                <a:effectLst/>
              </a:rPr>
              <a:t>повертає посилання на щойно створений елемент</a:t>
            </a:r>
            <a:endParaRPr lang="en-US" sz="1600" dirty="0">
              <a:effectLst/>
            </a:endParaRPr>
          </a:p>
          <a:p>
            <a:pPr lvl="1"/>
            <a:r>
              <a:rPr lang="en-US" sz="1600" dirty="0" err="1">
                <a:effectLst/>
              </a:rPr>
              <a:t>elementFormPoint</a:t>
            </a:r>
            <a:r>
              <a:rPr lang="en-US" sz="1600" dirty="0">
                <a:effectLst/>
              </a:rPr>
              <a:t>() – </a:t>
            </a:r>
            <a:r>
              <a:rPr lang="uk-UA" sz="1600" dirty="0">
                <a:effectLst/>
              </a:rPr>
              <a:t>повертає посилання на елемент, що знаходиться за координатами </a:t>
            </a:r>
            <a:r>
              <a:rPr lang="en-US" sz="1600" dirty="0">
                <a:effectLst/>
              </a:rPr>
              <a:t>X,Y</a:t>
            </a:r>
          </a:p>
          <a:p>
            <a:pPr lvl="1"/>
            <a:r>
              <a:rPr lang="en-US" sz="1600" dirty="0" err="1">
                <a:effectLst/>
              </a:rPr>
              <a:t>getElementById</a:t>
            </a:r>
            <a:r>
              <a:rPr lang="uk-UA" sz="1600" dirty="0">
                <a:effectLst/>
              </a:rPr>
              <a:t>() – повертає елемент для котрого </a:t>
            </a:r>
            <a:r>
              <a:rPr lang="uk-UA" sz="1600" dirty="0" err="1">
                <a:effectLst/>
              </a:rPr>
              <a:t>ім</a:t>
            </a:r>
            <a:r>
              <a:rPr lang="en-US" sz="1600" dirty="0">
                <a:effectLst/>
              </a:rPr>
              <a:t>’</a:t>
            </a:r>
            <a:r>
              <a:rPr lang="uk-UA" sz="1600" dirty="0">
                <a:effectLst/>
              </a:rPr>
              <a:t>я передано в якості параметра</a:t>
            </a:r>
            <a:endParaRPr lang="en-US" sz="1600" dirty="0">
              <a:effectLst/>
            </a:endParaRPr>
          </a:p>
          <a:p>
            <a:pPr lvl="1"/>
            <a:r>
              <a:rPr lang="en-US" sz="1600" dirty="0" err="1">
                <a:effectLst/>
              </a:rPr>
              <a:t>getSelection</a:t>
            </a:r>
            <a:r>
              <a:rPr lang="uk-UA" sz="1600" dirty="0">
                <a:effectLst/>
              </a:rPr>
              <a:t>() – повертає виділений текст на сторінці</a:t>
            </a:r>
            <a:endParaRPr lang="en-US" sz="16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59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ластивості і методи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r>
              <a:rPr lang="uk-UA" dirty="0" smtClean="0"/>
              <a:t>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Властивості </a:t>
            </a:r>
          </a:p>
          <a:p>
            <a:pPr lvl="1"/>
            <a:r>
              <a:rPr lang="en-US" sz="1600" dirty="0" err="1">
                <a:effectLst/>
              </a:rPr>
              <a:t>document.inputEncoding</a:t>
            </a:r>
            <a:r>
              <a:rPr lang="en-US" sz="1600" dirty="0">
                <a:effectLst/>
              </a:rPr>
              <a:t> - </a:t>
            </a:r>
            <a:r>
              <a:rPr lang="uk-UA" sz="1600" dirty="0">
                <a:effectLst/>
              </a:rPr>
              <a:t>повертає кодування, що й під час синтаксичного розбору (</a:t>
            </a:r>
            <a:r>
              <a:rPr lang="uk-UA" sz="1600" dirty="0" err="1">
                <a:effectLst/>
              </a:rPr>
              <a:t>парсинга</a:t>
            </a:r>
            <a:r>
              <a:rPr lang="uk-UA" sz="1600" dirty="0">
                <a:effectLst/>
              </a:rPr>
              <a:t>) документа</a:t>
            </a:r>
            <a:r>
              <a:rPr lang="uk-UA" sz="1600" dirty="0" smtClean="0">
                <a:effectLst/>
              </a:rPr>
              <a:t>.</a:t>
            </a:r>
          </a:p>
          <a:p>
            <a:pPr lvl="1"/>
            <a:r>
              <a:rPr lang="ru-RU" sz="1600" dirty="0" err="1">
                <a:effectLst/>
              </a:rPr>
              <a:t>document.lastModified</a:t>
            </a:r>
            <a:r>
              <a:rPr lang="ru-RU" sz="1600" dirty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</a:t>
            </a:r>
            <a:r>
              <a:rPr lang="ru-RU" sz="1600" dirty="0" smtClean="0">
                <a:effectLst/>
              </a:rPr>
              <a:t>строку,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дату і час </a:t>
            </a:r>
            <a:r>
              <a:rPr lang="ru-RU" sz="1600" dirty="0" err="1">
                <a:effectLst/>
              </a:rPr>
              <a:t>останньої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зміни</a:t>
            </a:r>
            <a:r>
              <a:rPr lang="ru-RU" sz="1600" dirty="0">
                <a:effectLst/>
              </a:rPr>
              <a:t> поточного </a:t>
            </a:r>
            <a:r>
              <a:rPr lang="ru-RU" sz="1600" dirty="0" smtClean="0">
                <a:effectLst/>
              </a:rPr>
              <a:t>документа</a:t>
            </a:r>
          </a:p>
          <a:p>
            <a:pPr lvl="1"/>
            <a:r>
              <a:rPr lang="ru-RU" sz="1600" dirty="0" err="1">
                <a:effectLst/>
              </a:rPr>
              <a:t>document.readyState</a:t>
            </a:r>
            <a:r>
              <a:rPr lang="ru-RU" sz="1600" dirty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рядок,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статус поточного документа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document.referrer</a:t>
            </a:r>
            <a:r>
              <a:rPr lang="en-US" sz="1600" dirty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рядок,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адресу (</a:t>
            </a:r>
            <a:r>
              <a:rPr lang="en-US" sz="1600" dirty="0">
                <a:effectLst/>
              </a:rPr>
              <a:t>URL) </a:t>
            </a:r>
            <a:r>
              <a:rPr lang="ru-RU" sz="1600" dirty="0" err="1">
                <a:effectLst/>
              </a:rPr>
              <a:t>сторінки</a:t>
            </a:r>
            <a:r>
              <a:rPr lang="ru-RU" sz="1600" dirty="0">
                <a:effectLst/>
              </a:rPr>
              <a:t>, з </a:t>
            </a:r>
            <a:r>
              <a:rPr lang="ru-RU" sz="1600" dirty="0" err="1">
                <a:effectLst/>
              </a:rPr>
              <a:t>якої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користувач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прийшов</a:t>
            </a:r>
            <a:r>
              <a:rPr lang="ru-RU" sz="1600" dirty="0">
                <a:effectLst/>
              </a:rPr>
              <a:t> на </a:t>
            </a:r>
            <a:r>
              <a:rPr lang="ru-RU" sz="1600" dirty="0" err="1">
                <a:effectLst/>
              </a:rPr>
              <a:t>цю</a:t>
            </a:r>
            <a:r>
              <a:rPr lang="ru-RU" sz="1600" dirty="0">
                <a:effectLst/>
              </a:rPr>
              <a:t> </a:t>
            </a:r>
            <a:r>
              <a:rPr lang="ru-RU" sz="1600" dirty="0" err="1" smtClean="0">
                <a:effectLst/>
              </a:rPr>
              <a:t>сторінку</a:t>
            </a:r>
            <a:endParaRPr lang="ru-RU" sz="1600" dirty="0" smtClean="0">
              <a:effectLst/>
            </a:endParaRPr>
          </a:p>
          <a:p>
            <a:pPr lvl="1"/>
            <a:r>
              <a:rPr lang="ru-RU" sz="1600" dirty="0" err="1">
                <a:effectLst/>
              </a:rPr>
              <a:t>document.cookie</a:t>
            </a:r>
            <a:r>
              <a:rPr lang="ru-RU" sz="1600" dirty="0">
                <a:effectLst/>
              </a:rPr>
              <a:t> - </a:t>
            </a:r>
            <a:r>
              <a:rPr lang="ru-RU" sz="1600" dirty="0" err="1">
                <a:effectLst/>
              </a:rPr>
              <a:t>дозволяє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отримати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або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встановити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cookie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які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будуть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пов'язані</a:t>
            </a:r>
            <a:r>
              <a:rPr lang="ru-RU" sz="1600" dirty="0">
                <a:effectLst/>
              </a:rPr>
              <a:t> з </a:t>
            </a:r>
            <a:r>
              <a:rPr lang="ru-RU" sz="1600" dirty="0" err="1">
                <a:effectLst/>
              </a:rPr>
              <a:t>поточним</a:t>
            </a:r>
            <a:r>
              <a:rPr lang="ru-RU" sz="1600" dirty="0">
                <a:effectLst/>
              </a:rPr>
              <a:t> документом.</a:t>
            </a:r>
          </a:p>
          <a:p>
            <a:pPr lvl="1"/>
            <a:r>
              <a:rPr lang="ru-RU" sz="1600" dirty="0" err="1">
                <a:effectLst/>
              </a:rPr>
              <a:t>document.domain</a:t>
            </a:r>
            <a:r>
              <a:rPr lang="ru-RU" sz="1600" dirty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рядок,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доменне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ім'я</a:t>
            </a:r>
            <a:r>
              <a:rPr lang="ru-RU" sz="1600" dirty="0">
                <a:effectLst/>
              </a:rPr>
              <a:t> сервера, з </a:t>
            </a:r>
            <a:r>
              <a:rPr lang="ru-RU" sz="1600" dirty="0" err="1">
                <a:effectLst/>
              </a:rPr>
              <a:t>якого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завантажений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поточний</a:t>
            </a:r>
            <a:r>
              <a:rPr lang="ru-RU" sz="1600" dirty="0">
                <a:effectLst/>
              </a:rPr>
              <a:t> документ.</a:t>
            </a:r>
            <a:endParaRPr lang="ru-RU" sz="1600" dirty="0" smtClean="0">
              <a:effectLst/>
            </a:endParaRPr>
          </a:p>
          <a:p>
            <a:pPr lvl="1"/>
            <a:r>
              <a:rPr lang="ru-RU" sz="1600" dirty="0">
                <a:effectLst/>
              </a:rPr>
              <a:t>document.URL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рядок,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 smtClean="0">
                <a:effectLst/>
              </a:rPr>
              <a:t>містить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>
                <a:effectLst/>
              </a:rPr>
              <a:t>повний</a:t>
            </a:r>
            <a:r>
              <a:rPr lang="ru-RU" sz="1600" dirty="0">
                <a:effectLst/>
              </a:rPr>
              <a:t> URL адреса поточного HTML документа</a:t>
            </a:r>
          </a:p>
          <a:p>
            <a:pPr lvl="1"/>
            <a:r>
              <a:rPr lang="en-US" sz="1600" dirty="0" smtClean="0">
                <a:effectLst/>
              </a:rPr>
              <a:t>forms, frames, images, links, scripts, plugins, embeds, applets</a:t>
            </a:r>
          </a:p>
          <a:p>
            <a:pPr lvl="1"/>
            <a:r>
              <a:rPr lang="en-US" sz="1600" dirty="0" smtClean="0">
                <a:effectLst/>
              </a:rPr>
              <a:t>width, height, </a:t>
            </a:r>
            <a:r>
              <a:rPr lang="en-US" sz="1600" dirty="0" err="1" smtClean="0">
                <a:effectLst/>
              </a:rPr>
              <a:t>fileSize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title, body </a:t>
            </a:r>
            <a:endParaRPr lang="ru-RU" sz="1600" dirty="0" smtClean="0">
              <a:effectLst/>
            </a:endParaRPr>
          </a:p>
          <a:p>
            <a:pPr lvl="1"/>
            <a:endParaRPr lang="ru-RU" sz="1200" dirty="0">
              <a:effectLst/>
            </a:endParaRPr>
          </a:p>
          <a:p>
            <a:pPr lvl="1"/>
            <a:endParaRPr lang="en-US" sz="12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72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Доступ до окремих елементів сторінки за допомогою властивостей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body, title, forms, images, links, anchors, applets, embeds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00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Доступ до атрибутів елементів сторінки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elem.hasAttribute</a:t>
            </a:r>
            <a:r>
              <a:rPr lang="en-US" sz="2000" dirty="0">
                <a:effectLst/>
              </a:rPr>
              <a:t> (name) - </a:t>
            </a:r>
            <a:r>
              <a:rPr lang="uk-UA" sz="2000" dirty="0">
                <a:effectLst/>
              </a:rPr>
              <a:t>перевіряє наявність атрибута</a:t>
            </a:r>
          </a:p>
          <a:p>
            <a:r>
              <a:rPr lang="en-US" sz="2000" dirty="0" err="1">
                <a:effectLst/>
              </a:rPr>
              <a:t>elem.getAttribute</a:t>
            </a:r>
            <a:r>
              <a:rPr lang="en-US" sz="2000" dirty="0">
                <a:effectLst/>
              </a:rPr>
              <a:t> (name) - </a:t>
            </a:r>
            <a:r>
              <a:rPr lang="uk-UA" sz="2000" dirty="0">
                <a:effectLst/>
              </a:rPr>
              <a:t>отримує значення атрибута</a:t>
            </a:r>
          </a:p>
          <a:p>
            <a:r>
              <a:rPr lang="en-US" sz="2000" dirty="0" err="1">
                <a:effectLst/>
              </a:rPr>
              <a:t>elem.setAttribute</a:t>
            </a:r>
            <a:r>
              <a:rPr lang="en-US" sz="2000" dirty="0">
                <a:effectLst/>
              </a:rPr>
              <a:t> (name, value) - </a:t>
            </a:r>
            <a:r>
              <a:rPr lang="uk-UA" sz="2000" dirty="0">
                <a:effectLst/>
              </a:rPr>
              <a:t>встановлює атрибут</a:t>
            </a:r>
          </a:p>
          <a:p>
            <a:r>
              <a:rPr lang="en-US" sz="2000" dirty="0" err="1">
                <a:effectLst/>
              </a:rPr>
              <a:t>elem.removeAttribute</a:t>
            </a:r>
            <a:r>
              <a:rPr lang="en-US" sz="2000" dirty="0">
                <a:effectLst/>
              </a:rPr>
              <a:t> (name) - </a:t>
            </a:r>
            <a:r>
              <a:rPr lang="uk-UA" sz="2000" dirty="0">
                <a:effectLst/>
              </a:rPr>
              <a:t>видаляє атрибут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r>
              <a:rPr lang="uk-UA" sz="2000" dirty="0" smtClean="0">
                <a:effectLst/>
              </a:rPr>
              <a:t>Відмінності від властивостей</a:t>
            </a:r>
          </a:p>
          <a:p>
            <a:pPr lvl="1"/>
            <a:r>
              <a:rPr lang="uk-UA" sz="1600" dirty="0" smtClean="0">
                <a:effectLst/>
              </a:rPr>
              <a:t>Завжди являються строками</a:t>
            </a:r>
          </a:p>
          <a:p>
            <a:pPr lvl="1"/>
            <a:r>
              <a:rPr lang="uk-UA" sz="1600" dirty="0" err="1" smtClean="0">
                <a:effectLst/>
              </a:rPr>
              <a:t>Ім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smtClean="0">
                <a:effectLst/>
              </a:rPr>
              <a:t>я не чутливе до регістру</a:t>
            </a:r>
          </a:p>
          <a:p>
            <a:pPr lvl="1"/>
            <a:endParaRPr lang="uk-UA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519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Базова модель подій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6994"/>
            <a:ext cx="11154628" cy="4571999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 err="1">
                <a:effectLst/>
              </a:rPr>
              <a:t>onblur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Виникає при втраті елементом фокусу введення (коли користувач активізує інший елемент, зазвичай або за допомогою клацання на ньому, або за допомогою клавіші табуляції)</a:t>
            </a:r>
          </a:p>
          <a:p>
            <a:r>
              <a:rPr lang="en-US" sz="2200" dirty="0" err="1">
                <a:effectLst/>
              </a:rPr>
              <a:t>onchange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не сфокусоване введення полем форми, коли значення поля було модифіковано під час доступу до нього</a:t>
            </a:r>
          </a:p>
          <a:p>
            <a:r>
              <a:rPr lang="en-US" sz="2200" dirty="0" err="1">
                <a:effectLst/>
              </a:rPr>
              <a:t>onclick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Виконання клацання на елементі </a:t>
            </a:r>
          </a:p>
          <a:p>
            <a:r>
              <a:rPr lang="en-US" sz="2200" dirty="0" err="1">
                <a:effectLst/>
              </a:rPr>
              <a:t>ondblclick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Виконання подвійного клацання на елементі</a:t>
            </a:r>
          </a:p>
          <a:p>
            <a:r>
              <a:rPr lang="en-US" sz="2200" dirty="0" err="1">
                <a:effectLst/>
              </a:rPr>
              <a:t>onfocus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Отримання фокусу введення елементом (наприклад, при виборі елемента користувачем для маніпуляцій або введення даних)</a:t>
            </a:r>
          </a:p>
          <a:p>
            <a:r>
              <a:rPr lang="en-US" sz="2200" dirty="0" err="1">
                <a:effectLst/>
              </a:rPr>
              <a:t>onkeydown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Натискання клавіші в той час, коли елемент має фокус введення</a:t>
            </a:r>
          </a:p>
          <a:p>
            <a:r>
              <a:rPr lang="en-US" sz="2200" dirty="0" err="1">
                <a:effectLst/>
              </a:rPr>
              <a:t>onkeyup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Звільнення раніше </a:t>
            </a:r>
            <a:r>
              <a:rPr lang="uk-UA" sz="2200" dirty="0" err="1">
                <a:effectLst/>
              </a:rPr>
              <a:t>натиснутоюклавіші</a:t>
            </a:r>
            <a:r>
              <a:rPr lang="uk-UA" sz="2200" dirty="0">
                <a:effectLst/>
              </a:rPr>
              <a:t> в той час, коли елемент має фокус введення</a:t>
            </a:r>
          </a:p>
          <a:p>
            <a:r>
              <a:rPr lang="en-US" sz="2200" dirty="0" err="1">
                <a:effectLst/>
              </a:rPr>
              <a:t>onload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Закінчення завантаження об'єкта (як правило, вікна або фрейму) в браузер</a:t>
            </a:r>
          </a:p>
          <a:p>
            <a:r>
              <a:rPr lang="en-US" sz="2200" dirty="0" err="1">
                <a:effectLst/>
              </a:rPr>
              <a:t>onmousedown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Натискання кнопки миші в той час, коли елемент має фокус введення</a:t>
            </a:r>
          </a:p>
          <a:p>
            <a:r>
              <a:rPr lang="en-US" sz="2200" dirty="0" err="1">
                <a:effectLst/>
              </a:rPr>
              <a:t>onmousemove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Рух покажчика миші, коли він знаходиться на елементі</a:t>
            </a:r>
          </a:p>
          <a:p>
            <a:r>
              <a:rPr lang="en-US" sz="2200" dirty="0" err="1">
                <a:effectLst/>
              </a:rPr>
              <a:t>onmouseout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Зсув покажчика миші з елементу (в результаті чого покажчик виявляється за межами даного елементі)</a:t>
            </a:r>
          </a:p>
          <a:p>
            <a:r>
              <a:rPr lang="en-US" sz="2200" dirty="0" err="1">
                <a:effectLst/>
              </a:rPr>
              <a:t>onmouseover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Приміщення покажчика миші на елемент </a:t>
            </a:r>
          </a:p>
          <a:p>
            <a:r>
              <a:rPr lang="en-US" sz="2200" dirty="0" err="1">
                <a:effectLst/>
              </a:rPr>
              <a:t>onmouseup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Звільнення раніше утримуючи кнопки миші в той час, коли елемент має фокус введення</a:t>
            </a:r>
          </a:p>
          <a:p>
            <a:r>
              <a:rPr lang="en-US" sz="2200" dirty="0" err="1">
                <a:effectLst/>
              </a:rPr>
              <a:t>onreset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Повернення форми в початковий стан (наприклад, за допомогою натискання кнопки "Скидання") &lt;</a:t>
            </a:r>
            <a:r>
              <a:rPr lang="en-US" sz="2200" dirty="0">
                <a:effectLst/>
              </a:rPr>
              <a:t>form&gt;</a:t>
            </a:r>
          </a:p>
          <a:p>
            <a:r>
              <a:rPr lang="en-US" sz="2200" dirty="0" err="1">
                <a:effectLst/>
              </a:rPr>
              <a:t>onselect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Вибір тексту користувачем (як правило, шляхом підсвічування тексту за допомогою миші) &lt;</a:t>
            </a:r>
            <a:r>
              <a:rPr lang="en-US" sz="2200" dirty="0">
                <a:effectLst/>
              </a:rPr>
              <a:t>input&gt;, &lt;</a:t>
            </a:r>
            <a:r>
              <a:rPr lang="en-US" sz="2200" dirty="0" err="1">
                <a:effectLst/>
              </a:rPr>
              <a:t>textarea</a:t>
            </a:r>
            <a:r>
              <a:rPr lang="en-US" sz="2200" dirty="0">
                <a:effectLst/>
              </a:rPr>
              <a:t>&gt;</a:t>
            </a:r>
          </a:p>
          <a:p>
            <a:r>
              <a:rPr lang="en-US" sz="2200" dirty="0" err="1">
                <a:effectLst/>
              </a:rPr>
              <a:t>onsubmit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Відправка форми сервера (зазвичай в результаті клацання на кнопці "Подача запиту") &lt;</a:t>
            </a:r>
            <a:r>
              <a:rPr lang="en-US" sz="2200" dirty="0">
                <a:effectLst/>
              </a:rPr>
              <a:t>form&gt;</a:t>
            </a:r>
          </a:p>
          <a:p>
            <a:r>
              <a:rPr lang="en-US" sz="2200" dirty="0" err="1">
                <a:effectLst/>
              </a:rPr>
              <a:t>onunload</a:t>
            </a:r>
            <a:r>
              <a:rPr lang="en-US" sz="2200" dirty="0">
                <a:effectLst/>
              </a:rPr>
              <a:t> - </a:t>
            </a:r>
            <a:r>
              <a:rPr lang="uk-UA" sz="2200" dirty="0">
                <a:effectLst/>
              </a:rPr>
              <a:t>Вивантаження браузером поточного документа з вікна або фрейму &lt;</a:t>
            </a:r>
            <a:r>
              <a:rPr lang="en-US" sz="2200" dirty="0">
                <a:effectLst/>
              </a:rPr>
              <a:t>body&gt;, &lt;frameset</a:t>
            </a:r>
            <a:r>
              <a:rPr lang="en-US" sz="2200" dirty="0" smtClean="0">
                <a:effectLst/>
              </a:rPr>
              <a:t>&gt;</a:t>
            </a:r>
            <a:endParaRPr lang="uk-UA" sz="22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719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Нестандартні обробники подій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14993" cy="4312121"/>
          </a:xfrm>
        </p:spPr>
        <p:txBody>
          <a:bodyPr>
            <a:normAutofit/>
          </a:bodyPr>
          <a:lstStyle/>
          <a:p>
            <a:pPr lvl="1"/>
            <a:endParaRPr lang="uk-UA" sz="1600" dirty="0">
              <a:effectLst/>
            </a:endParaRPr>
          </a:p>
          <a:p>
            <a:r>
              <a:rPr lang="en-US" sz="2000" dirty="0">
                <a:effectLst/>
              </a:rPr>
              <a:t>http://js-help.net/text/obrabotca_sobitiy/bazovaya_model/nestandartnie_sobitiya.php</a:t>
            </a:r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Нестандартна </a:t>
            </a:r>
            <a:r>
              <a:rPr lang="uk-UA" sz="2000" dirty="0" err="1" smtClean="0">
                <a:effectLst/>
              </a:rPr>
              <a:t>прив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язка</a:t>
            </a:r>
            <a:r>
              <a:rPr lang="uk-UA" sz="2000" dirty="0" smtClean="0">
                <a:effectLst/>
              </a:rPr>
              <a:t> подій</a:t>
            </a:r>
            <a:endParaRPr lang="uk-UA" sz="2000" dirty="0">
              <a:effectLst/>
            </a:endParaRPr>
          </a:p>
          <a:p>
            <a:r>
              <a:rPr lang="en-US" b="1" dirty="0">
                <a:effectLst/>
              </a:rPr>
              <a:t>&lt;p id="</a:t>
            </a:r>
            <a:r>
              <a:rPr lang="en-US" b="1" dirty="0" err="1">
                <a:effectLst/>
              </a:rPr>
              <a:t>myParagraph</a:t>
            </a:r>
            <a:r>
              <a:rPr lang="en-US" b="1" dirty="0">
                <a:effectLst/>
              </a:rPr>
              <a:t>"&gt;</a:t>
            </a:r>
            <a:r>
              <a:rPr lang="uk-UA" b="1" dirty="0" err="1">
                <a:effectLst/>
              </a:rPr>
              <a:t>Указатель</a:t>
            </a:r>
            <a:r>
              <a:rPr lang="uk-UA" b="1" dirty="0">
                <a:effectLst/>
              </a:rPr>
              <a:t> </a:t>
            </a:r>
            <a:r>
              <a:rPr lang="uk-UA" b="1" dirty="0" err="1">
                <a:effectLst/>
              </a:rPr>
              <a:t>попадает</a:t>
            </a:r>
            <a:r>
              <a:rPr lang="uk-UA" b="1" dirty="0">
                <a:effectLst/>
              </a:rPr>
              <a:t> на </a:t>
            </a:r>
            <a:r>
              <a:rPr lang="uk-UA" b="1" dirty="0" err="1">
                <a:effectLst/>
              </a:rPr>
              <a:t>этот</a:t>
            </a:r>
            <a:r>
              <a:rPr lang="uk-UA" b="1" dirty="0">
                <a:effectLst/>
              </a:rPr>
              <a:t> текст!&lt;/</a:t>
            </a:r>
            <a:r>
              <a:rPr lang="en-US" b="1" dirty="0">
                <a:effectLst/>
              </a:rPr>
              <a:t>p&gt;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b="1" dirty="0">
                <a:effectLst/>
              </a:rPr>
              <a:t>&lt;script type="text/</a:t>
            </a:r>
            <a:r>
              <a:rPr lang="en-US" b="1" dirty="0" err="1">
                <a:effectLst/>
              </a:rPr>
              <a:t>jscript</a:t>
            </a:r>
            <a:r>
              <a:rPr lang="en-US" b="1" dirty="0">
                <a:effectLst/>
              </a:rPr>
              <a:t>" for="</a:t>
            </a:r>
            <a:r>
              <a:rPr lang="en-US" b="1" dirty="0" err="1">
                <a:effectLst/>
              </a:rPr>
              <a:t>myParagraph</a:t>
            </a:r>
            <a:r>
              <a:rPr lang="en-US" b="1" dirty="0">
                <a:effectLst/>
              </a:rPr>
              <a:t>" event="</a:t>
            </a:r>
            <a:r>
              <a:rPr lang="en-US" b="1" dirty="0" err="1">
                <a:effectLst/>
              </a:rPr>
              <a:t>onmouseover</a:t>
            </a:r>
            <a:r>
              <a:rPr lang="en-US" b="1" dirty="0">
                <a:effectLst/>
              </a:rPr>
              <a:t>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uk-UA" sz="2000" dirty="0" smtClean="0"/>
              <a:t>	</a:t>
            </a:r>
            <a:r>
              <a:rPr lang="en-US" b="1" dirty="0" smtClean="0">
                <a:effectLst/>
              </a:rPr>
              <a:t>alert</a:t>
            </a:r>
            <a:r>
              <a:rPr lang="en-US" b="1" dirty="0">
                <a:effectLst/>
              </a:rPr>
              <a:t>("</a:t>
            </a:r>
            <a:r>
              <a:rPr lang="uk-UA" b="1" dirty="0" err="1">
                <a:effectLst/>
              </a:rPr>
              <a:t>Нестандартная</a:t>
            </a:r>
            <a:r>
              <a:rPr lang="uk-UA" b="1" dirty="0">
                <a:effectLst/>
              </a:rPr>
              <a:t> </a:t>
            </a:r>
            <a:r>
              <a:rPr lang="uk-UA" b="1" dirty="0" err="1">
                <a:effectLst/>
              </a:rPr>
              <a:t>разметка</a:t>
            </a:r>
            <a:r>
              <a:rPr lang="uk-UA" b="1" dirty="0">
                <a:effectLst/>
              </a:rPr>
              <a:t> документа </a:t>
            </a:r>
            <a:r>
              <a:rPr lang="uk-UA" b="1" dirty="0" err="1">
                <a:effectLst/>
              </a:rPr>
              <a:t>создает</a:t>
            </a:r>
            <a:r>
              <a:rPr lang="uk-UA" b="1" dirty="0">
                <a:effectLst/>
              </a:rPr>
              <a:t> </a:t>
            </a:r>
            <a:r>
              <a:rPr lang="uk-UA" b="1" dirty="0" err="1">
                <a:effectLst/>
              </a:rPr>
              <a:t>проблемы</a:t>
            </a:r>
            <a:r>
              <a:rPr lang="uk-UA" b="1" dirty="0">
                <a:effectLst/>
              </a:rPr>
              <a:t> \</a:t>
            </a:r>
            <a:r>
              <a:rPr lang="en-US" b="1" dirty="0">
                <a:effectLst/>
              </a:rPr>
              <a:t>n </a:t>
            </a:r>
            <a:r>
              <a:rPr lang="uk-UA" b="1" dirty="0">
                <a:effectLst/>
              </a:rPr>
              <a:t>и для </a:t>
            </a:r>
            <a:r>
              <a:rPr lang="uk-UA" b="1" dirty="0" err="1">
                <a:effectLst/>
              </a:rPr>
              <a:t>разработчика</a:t>
            </a:r>
            <a:r>
              <a:rPr lang="uk-UA" b="1" dirty="0">
                <a:effectLst/>
              </a:rPr>
              <a:t>, и для </a:t>
            </a:r>
            <a:r>
              <a:rPr lang="uk-UA" b="1" dirty="0" err="1">
                <a:effectLst/>
              </a:rPr>
              <a:t>пользователя</a:t>
            </a:r>
            <a:r>
              <a:rPr lang="uk-UA" b="1" dirty="0">
                <a:effectLst/>
              </a:rPr>
              <a:t>!");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b="1" dirty="0">
                <a:effectLst/>
              </a:rPr>
              <a:t>&lt;/</a:t>
            </a:r>
            <a:r>
              <a:rPr lang="en-US" b="1" dirty="0">
                <a:effectLst/>
              </a:rPr>
              <a:t>script&gt;</a:t>
            </a:r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7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Застосування коду в якості обробника подій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Приз</a:t>
            </a:r>
            <a:r>
              <a:rPr lang="uk-UA" sz="2000" dirty="0" smtClean="0">
                <a:effectLst/>
              </a:rPr>
              <a:t>начення обробників </a:t>
            </a:r>
            <a:endParaRPr lang="uk-UA" sz="20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Через </a:t>
            </a:r>
            <a:r>
              <a:rPr lang="en-US" sz="1600" dirty="0" smtClean="0">
                <a:effectLst/>
              </a:rPr>
              <a:t>HTML-</a:t>
            </a:r>
            <a:r>
              <a:rPr lang="uk-UA" sz="1600" dirty="0" smtClean="0">
                <a:effectLst/>
              </a:rPr>
              <a:t>атрибут</a:t>
            </a:r>
          </a:p>
          <a:p>
            <a:pPr lvl="1"/>
            <a:r>
              <a:rPr lang="uk-UA" sz="1600" dirty="0" smtClean="0">
                <a:effectLst/>
              </a:rPr>
              <a:t>Через властивість об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err="1" smtClean="0">
                <a:effectLst/>
              </a:rPr>
              <a:t>єкта</a:t>
            </a:r>
            <a:endParaRPr lang="uk-UA" sz="1600" dirty="0" smtClean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Спеціальні методи</a:t>
            </a:r>
          </a:p>
          <a:p>
            <a:pPr lvl="2"/>
            <a:r>
              <a:rPr lang="en-US" sz="1400" dirty="0" err="1">
                <a:effectLst/>
              </a:rPr>
              <a:t>element.addEventListener</a:t>
            </a:r>
            <a:r>
              <a:rPr lang="en-US" sz="1400" dirty="0">
                <a:effectLst/>
              </a:rPr>
              <a:t>( </a:t>
            </a:r>
            <a:r>
              <a:rPr lang="uk-UA" sz="1400" dirty="0" err="1">
                <a:effectLst/>
              </a:rPr>
              <a:t>имя_события</a:t>
            </a:r>
            <a:r>
              <a:rPr lang="uk-UA" sz="1400" dirty="0">
                <a:effectLst/>
              </a:rPr>
              <a:t>, </a:t>
            </a:r>
            <a:r>
              <a:rPr lang="uk-UA" sz="1400" dirty="0" err="1">
                <a:effectLst/>
              </a:rPr>
              <a:t>обработчик</a:t>
            </a:r>
            <a:r>
              <a:rPr lang="uk-UA" sz="1400" dirty="0">
                <a:effectLst/>
              </a:rPr>
              <a:t>, фаза</a:t>
            </a:r>
            <a:r>
              <a:rPr lang="uk-UA" sz="1400" dirty="0" smtClean="0">
                <a:effectLst/>
              </a:rPr>
              <a:t>)</a:t>
            </a:r>
          </a:p>
          <a:p>
            <a:pPr lvl="2"/>
            <a:r>
              <a:rPr lang="en-US" sz="1400" dirty="0" err="1">
                <a:effectLst/>
              </a:rPr>
              <a:t>element.removeEventListener</a:t>
            </a:r>
            <a:r>
              <a:rPr lang="en-US" sz="1400" dirty="0">
                <a:effectLst/>
              </a:rPr>
              <a:t>( </a:t>
            </a:r>
            <a:r>
              <a:rPr lang="uk-UA" sz="1400" dirty="0" err="1">
                <a:effectLst/>
              </a:rPr>
              <a:t>имя_события</a:t>
            </a:r>
            <a:r>
              <a:rPr lang="uk-UA" sz="1400" dirty="0">
                <a:effectLst/>
              </a:rPr>
              <a:t>, </a:t>
            </a:r>
            <a:r>
              <a:rPr lang="uk-UA" sz="1400" dirty="0" err="1">
                <a:effectLst/>
              </a:rPr>
              <a:t>обработчик</a:t>
            </a:r>
            <a:r>
              <a:rPr lang="uk-UA" sz="1400" dirty="0">
                <a:effectLst/>
              </a:rPr>
              <a:t>, фаза)</a:t>
            </a:r>
            <a:endParaRPr lang="uk-UA" sz="14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98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1805</TotalTime>
  <Words>789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JavaScript</vt:lpstr>
      <vt:lpstr>Властивості і методи об’єкта document</vt:lpstr>
      <vt:lpstr>Властивості і методи об’єкта document</vt:lpstr>
      <vt:lpstr>Властивості і методи об’єкта document</vt:lpstr>
      <vt:lpstr>Доступ до окремих елементів сторінки за допомогою властивостей об’єкта document</vt:lpstr>
      <vt:lpstr>Доступ до атрибутів елементів сторінки</vt:lpstr>
      <vt:lpstr>Базова модель подій</vt:lpstr>
      <vt:lpstr>Нестандартні обробники подій</vt:lpstr>
      <vt:lpstr>Застосування коду в якості обробника подій</vt:lpstr>
      <vt:lpstr>Реєстрація функцій-обробників в якості властивості елемента, ключове слово this</vt:lpstr>
      <vt:lpstr>Передача посилань на подію та елемент, в котрому воно виникло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138</cp:revision>
  <dcterms:created xsi:type="dcterms:W3CDTF">2016-04-03T22:17:25Z</dcterms:created>
  <dcterms:modified xsi:type="dcterms:W3CDTF">2016-04-28T04:35:14Z</dcterms:modified>
</cp:coreProperties>
</file>