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Zherdiy" initials="AZ" lastIdx="0" clrIdx="0">
    <p:extLst>
      <p:ext uri="{19B8F6BF-5375-455C-9EA6-DF929625EA0E}">
        <p15:presenceInfo xmlns:p15="http://schemas.microsoft.com/office/powerpoint/2012/main" userId="413fc36468c05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89F4F-64E2-410C-8E19-CD6066533F4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30FE-EBE6-41FF-B154-C49DA8F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Окремі </a:t>
            </a:r>
            <a:r>
              <a:rPr lang="en-US" dirty="0" smtClean="0"/>
              <a:t>HTML </a:t>
            </a:r>
            <a:r>
              <a:rPr lang="uk-UA" dirty="0" smtClean="0"/>
              <a:t>елементи і робота з ними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4629" y="357922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лекція </a:t>
            </a:r>
            <a:r>
              <a:rPr lang="uk-UA" dirty="0" smtClean="0"/>
              <a:t>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341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Таблиці та їх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&lt;table&gt;&lt;/table&gt;</a:t>
            </a:r>
          </a:p>
          <a:p>
            <a:r>
              <a:rPr lang="en-US" sz="2000" dirty="0" smtClean="0">
                <a:effectLst/>
              </a:rPr>
              <a:t>&lt;</a:t>
            </a:r>
            <a:r>
              <a:rPr lang="en-US" sz="2000" dirty="0">
                <a:effectLst/>
              </a:rPr>
              <a:t>caption</a:t>
            </a:r>
            <a:r>
              <a:rPr lang="en-US" sz="2000" dirty="0" smtClean="0">
                <a:effectLst/>
              </a:rPr>
              <a:t>&gt;&lt;/caption&gt;</a:t>
            </a:r>
            <a:endParaRPr lang="uk-UA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&lt;</a:t>
            </a:r>
            <a:r>
              <a:rPr lang="en-US" sz="2000" dirty="0" err="1" smtClean="0">
                <a:effectLst/>
              </a:rPr>
              <a:t>thead</a:t>
            </a:r>
            <a:r>
              <a:rPr lang="en-US" sz="2000" dirty="0" smtClean="0">
                <a:effectLst/>
              </a:rPr>
              <a:t>&gt;&lt;/</a:t>
            </a:r>
            <a:r>
              <a:rPr lang="en-US" sz="2000" dirty="0" err="1" smtClean="0">
                <a:effectLst/>
              </a:rPr>
              <a:t>thead</a:t>
            </a:r>
            <a:r>
              <a:rPr lang="en-US" sz="2000" dirty="0" smtClean="0">
                <a:effectLst/>
              </a:rPr>
              <a:t>&gt;</a:t>
            </a:r>
          </a:p>
          <a:p>
            <a:r>
              <a:rPr lang="en-US" sz="2000" dirty="0" smtClean="0">
                <a:effectLst/>
              </a:rPr>
              <a:t>&lt;</a:t>
            </a:r>
            <a:r>
              <a:rPr lang="en-US" sz="2000" dirty="0" err="1" smtClean="0">
                <a:effectLst/>
              </a:rPr>
              <a:t>tbody</a:t>
            </a:r>
            <a:r>
              <a:rPr lang="en-US" sz="2000" dirty="0" smtClean="0">
                <a:effectLst/>
              </a:rPr>
              <a:t>&gt;&lt;/</a:t>
            </a:r>
            <a:r>
              <a:rPr lang="en-US" sz="2000" dirty="0" err="1" smtClean="0">
                <a:effectLst/>
              </a:rPr>
              <a:t>tbody</a:t>
            </a:r>
            <a:r>
              <a:rPr lang="en-US" sz="2000" dirty="0" smtClean="0">
                <a:effectLst/>
              </a:rPr>
              <a:t>&gt;</a:t>
            </a:r>
          </a:p>
          <a:p>
            <a:r>
              <a:rPr lang="en-US" sz="2000" dirty="0" smtClean="0">
                <a:effectLst/>
              </a:rPr>
              <a:t>&lt;</a:t>
            </a:r>
            <a:r>
              <a:rPr lang="en-US" sz="2000" dirty="0" err="1" smtClean="0">
                <a:effectLst/>
              </a:rPr>
              <a:t>tfoot</a:t>
            </a:r>
            <a:r>
              <a:rPr lang="en-US" sz="2000" dirty="0" smtClean="0">
                <a:effectLst/>
              </a:rPr>
              <a:t>&gt;&lt;/</a:t>
            </a:r>
            <a:r>
              <a:rPr lang="en-US" sz="2000" dirty="0" err="1" smtClean="0">
                <a:effectLst/>
              </a:rPr>
              <a:t>tfoot</a:t>
            </a:r>
            <a:r>
              <a:rPr lang="en-US" sz="2000" dirty="0" smtClean="0">
                <a:effectLst/>
              </a:rPr>
              <a:t>&gt;</a:t>
            </a:r>
            <a:endParaRPr lang="uk-UA" sz="2000" dirty="0">
              <a:effectLst/>
            </a:endParaRPr>
          </a:p>
          <a:p>
            <a:r>
              <a:rPr lang="en-US" sz="2000" dirty="0" smtClean="0">
                <a:effectLst/>
              </a:rPr>
              <a:t>&lt;</a:t>
            </a:r>
            <a:r>
              <a:rPr lang="en-US" sz="2000" dirty="0" err="1" smtClean="0">
                <a:effectLst/>
              </a:rPr>
              <a:t>colgroup</a:t>
            </a:r>
            <a:r>
              <a:rPr lang="en-US" sz="2000" dirty="0" smtClean="0">
                <a:effectLst/>
              </a:rPr>
              <a:t>&gt;&lt;/</a:t>
            </a:r>
            <a:r>
              <a:rPr lang="en-US" sz="2000" dirty="0" err="1" smtClean="0">
                <a:effectLst/>
              </a:rPr>
              <a:t>colgroup</a:t>
            </a:r>
            <a:r>
              <a:rPr lang="en-US" sz="2000" dirty="0" smtClean="0">
                <a:effectLst/>
              </a:rPr>
              <a:t>&gt;</a:t>
            </a:r>
          </a:p>
          <a:p>
            <a:r>
              <a:rPr lang="en-US" sz="2000" dirty="0" smtClean="0">
                <a:effectLst/>
              </a:rPr>
              <a:t>&lt;col&gt;</a:t>
            </a:r>
          </a:p>
          <a:p>
            <a:pPr lvl="1"/>
            <a:r>
              <a:rPr lang="en-US" sz="1600" dirty="0">
                <a:effectLst/>
              </a:rPr>
              <a:t>&lt;</a:t>
            </a:r>
            <a:r>
              <a:rPr lang="en-US" sz="1600" dirty="0" err="1">
                <a:effectLst/>
              </a:rPr>
              <a:t>colgroup</a:t>
            </a:r>
            <a:r>
              <a:rPr lang="en-US" sz="1600" dirty="0">
                <a:effectLst/>
              </a:rPr>
              <a:t>&gt;&lt;col span="3"&gt;&lt;/</a:t>
            </a:r>
            <a:r>
              <a:rPr lang="en-US" sz="1600" dirty="0" err="1">
                <a:effectLst/>
              </a:rPr>
              <a:t>colgroup</a:t>
            </a:r>
            <a:r>
              <a:rPr lang="en-US" sz="1600" dirty="0">
                <a:effectLst/>
              </a:rPr>
              <a:t>&gt; </a:t>
            </a:r>
            <a:r>
              <a:rPr lang="uk-UA" sz="1600" dirty="0">
                <a:effectLst/>
              </a:rPr>
              <a:t>або &lt;</a:t>
            </a:r>
            <a:r>
              <a:rPr lang="en-US" sz="1600" dirty="0" err="1">
                <a:effectLst/>
              </a:rPr>
              <a:t>colgroup</a:t>
            </a:r>
            <a:r>
              <a:rPr lang="en-US" sz="1600" dirty="0">
                <a:effectLst/>
              </a:rPr>
              <a:t>&gt;&lt;col&gt;&lt;col&gt;&lt;col&gt;&lt;/</a:t>
            </a:r>
            <a:r>
              <a:rPr lang="en-US" sz="1600" dirty="0" err="1">
                <a:effectLst/>
              </a:rPr>
              <a:t>colgroup</a:t>
            </a:r>
            <a:r>
              <a:rPr lang="en-US" sz="1600" dirty="0">
                <a:effectLst/>
              </a:rPr>
              <a:t>&gt;</a:t>
            </a:r>
            <a:endParaRPr lang="uk-UA" sz="1600" dirty="0" smtClean="0">
              <a:effectLst/>
            </a:endParaRPr>
          </a:p>
          <a:p>
            <a:r>
              <a:rPr lang="en-US" sz="2000" dirty="0" smtClean="0">
                <a:effectLst/>
              </a:rPr>
              <a:t>&lt;</a:t>
            </a:r>
            <a:r>
              <a:rPr lang="en-US" sz="2000" dirty="0" err="1" smtClean="0">
                <a:effectLst/>
              </a:rPr>
              <a:t>tr</a:t>
            </a:r>
            <a:r>
              <a:rPr lang="en-US" sz="2000" dirty="0" smtClean="0">
                <a:effectLst/>
              </a:rPr>
              <a:t>&gt;&lt;/</a:t>
            </a:r>
            <a:r>
              <a:rPr lang="en-US" sz="2000" dirty="0" err="1" smtClean="0">
                <a:effectLst/>
              </a:rPr>
              <a:t>tr</a:t>
            </a:r>
            <a:r>
              <a:rPr lang="en-US" sz="2000" dirty="0" smtClean="0">
                <a:effectLst/>
              </a:rPr>
              <a:t>&gt;</a:t>
            </a:r>
          </a:p>
          <a:p>
            <a:r>
              <a:rPr lang="en-US" sz="2000" dirty="0" smtClean="0">
                <a:effectLst/>
              </a:rPr>
              <a:t>&lt;td&gt;&lt;/td&gt;</a:t>
            </a:r>
            <a:endParaRPr lang="uk-UA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&lt;</a:t>
            </a:r>
            <a:r>
              <a:rPr lang="en-US" sz="2000" dirty="0" err="1" smtClean="0">
                <a:effectLst/>
              </a:rPr>
              <a:t>th</a:t>
            </a:r>
            <a:r>
              <a:rPr lang="en-US" sz="2000" dirty="0" smtClean="0">
                <a:effectLst/>
              </a:rPr>
              <a:t>&gt;&lt;/</a:t>
            </a:r>
            <a:r>
              <a:rPr lang="en-US" sz="2000" dirty="0" err="1" smtClean="0">
                <a:effectLst/>
              </a:rPr>
              <a:t>th</a:t>
            </a:r>
            <a:r>
              <a:rPr lang="en-US" sz="2000" dirty="0" smtClean="0">
                <a:effectLst/>
              </a:rPr>
              <a:t>&gt;</a:t>
            </a:r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31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і методи таблиці, її елементів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effectLst/>
              </a:rPr>
              <a:t>align - </a:t>
            </a:r>
            <a:r>
              <a:rPr lang="uk-UA" sz="2000" dirty="0">
                <a:effectLst/>
              </a:rPr>
              <a:t>Визначає вирівнювання таблиці.</a:t>
            </a:r>
          </a:p>
          <a:p>
            <a:r>
              <a:rPr lang="en-US" sz="2000" dirty="0">
                <a:effectLst/>
              </a:rPr>
              <a:t>background - </a:t>
            </a:r>
            <a:r>
              <a:rPr lang="uk-UA" sz="2000" dirty="0">
                <a:effectLst/>
              </a:rPr>
              <a:t>Задає фоновий малюнок у таблиці.</a:t>
            </a:r>
          </a:p>
          <a:p>
            <a:r>
              <a:rPr lang="en-US" sz="2000" dirty="0" err="1">
                <a:effectLst/>
              </a:rPr>
              <a:t>bgcolor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Колір фону таблиці.</a:t>
            </a:r>
          </a:p>
          <a:p>
            <a:r>
              <a:rPr lang="en-US" sz="2000" dirty="0">
                <a:effectLst/>
              </a:rPr>
              <a:t>border - </a:t>
            </a:r>
            <a:r>
              <a:rPr lang="uk-UA" sz="2000" dirty="0">
                <a:effectLst/>
              </a:rPr>
              <a:t>Товщина рамки в пікселях.</a:t>
            </a:r>
          </a:p>
          <a:p>
            <a:r>
              <a:rPr lang="en-US" sz="2000" dirty="0" err="1">
                <a:effectLst/>
              </a:rPr>
              <a:t>bordercolor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Колір рамки.</a:t>
            </a:r>
          </a:p>
          <a:p>
            <a:r>
              <a:rPr lang="en-US" sz="2000" dirty="0" err="1">
                <a:effectLst/>
              </a:rPr>
              <a:t>cellpadding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Відступ від рамки до вмісту комірки.</a:t>
            </a:r>
          </a:p>
          <a:p>
            <a:r>
              <a:rPr lang="en-US" sz="2000" dirty="0" err="1">
                <a:effectLst/>
              </a:rPr>
              <a:t>cellspacing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Відстань між осередками.</a:t>
            </a:r>
          </a:p>
          <a:p>
            <a:r>
              <a:rPr lang="en-US" sz="2000" dirty="0">
                <a:effectLst/>
              </a:rPr>
              <a:t>cols - </a:t>
            </a:r>
            <a:r>
              <a:rPr lang="uk-UA" sz="2000" dirty="0">
                <a:effectLst/>
              </a:rPr>
              <a:t>Число колонок в таблиці.</a:t>
            </a:r>
          </a:p>
          <a:p>
            <a:r>
              <a:rPr lang="en-US" sz="2000" dirty="0">
                <a:effectLst/>
              </a:rPr>
              <a:t>frame - </a:t>
            </a:r>
            <a:r>
              <a:rPr lang="uk-UA" sz="2000" dirty="0">
                <a:effectLst/>
              </a:rPr>
              <a:t>Повідомляє браузеру, як відображати межі навколо таблиці.</a:t>
            </a:r>
          </a:p>
          <a:p>
            <a:r>
              <a:rPr lang="en-US" sz="2000" dirty="0">
                <a:effectLst/>
              </a:rPr>
              <a:t>height - </a:t>
            </a:r>
            <a:r>
              <a:rPr lang="uk-UA" sz="2000" dirty="0">
                <a:effectLst/>
              </a:rPr>
              <a:t>Висота таблиці.</a:t>
            </a:r>
          </a:p>
          <a:p>
            <a:r>
              <a:rPr lang="en-US" sz="2000" dirty="0">
                <a:effectLst/>
              </a:rPr>
              <a:t>rules - </a:t>
            </a:r>
            <a:r>
              <a:rPr lang="uk-UA" sz="2000" dirty="0">
                <a:effectLst/>
              </a:rPr>
              <a:t>Повідомляє браузеру, де відображати кордону між осередками.</a:t>
            </a:r>
          </a:p>
          <a:p>
            <a:r>
              <a:rPr lang="en-US" sz="2000" dirty="0">
                <a:effectLst/>
              </a:rPr>
              <a:t>summary - </a:t>
            </a:r>
            <a:r>
              <a:rPr lang="uk-UA" sz="2000" dirty="0">
                <a:effectLst/>
              </a:rPr>
              <a:t>Короткий опис таблиці.</a:t>
            </a:r>
          </a:p>
          <a:p>
            <a:r>
              <a:rPr lang="en-US" sz="2000" dirty="0">
                <a:effectLst/>
              </a:rPr>
              <a:t>width - </a:t>
            </a:r>
            <a:r>
              <a:rPr lang="uk-UA" sz="2000" dirty="0">
                <a:effectLst/>
              </a:rPr>
              <a:t>Ширина таблиці.</a:t>
            </a:r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27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Форми і елементи управління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&lt;form&gt;&lt;/form&gt;</a:t>
            </a:r>
          </a:p>
          <a:p>
            <a:r>
              <a:rPr lang="en-US" sz="2000" dirty="0" smtClean="0">
                <a:effectLst/>
              </a:rPr>
              <a:t>&lt;input/&gt;</a:t>
            </a:r>
          </a:p>
          <a:p>
            <a:r>
              <a:rPr lang="en-US" sz="2000" dirty="0" smtClean="0">
                <a:effectLst/>
              </a:rPr>
              <a:t>&lt;select&gt;&lt;/select&gt;</a:t>
            </a:r>
          </a:p>
          <a:p>
            <a:r>
              <a:rPr lang="en-US" sz="2000" dirty="0" smtClean="0">
                <a:effectLst/>
              </a:rPr>
              <a:t>&lt;input type=checkbox /&gt;</a:t>
            </a:r>
            <a:endParaRPr lang="uk-UA" sz="2000" dirty="0" smtClean="0">
              <a:effectLst/>
            </a:endParaRPr>
          </a:p>
          <a:p>
            <a:r>
              <a:rPr lang="en-US" sz="2000" dirty="0">
                <a:effectLst/>
              </a:rPr>
              <a:t>&lt;input </a:t>
            </a:r>
            <a:r>
              <a:rPr lang="en-US" sz="2000" dirty="0" smtClean="0">
                <a:effectLst/>
              </a:rPr>
              <a:t>type=radio /&gt;</a:t>
            </a:r>
          </a:p>
          <a:p>
            <a:r>
              <a:rPr lang="en-US" sz="2000" dirty="0" smtClean="0">
                <a:effectLst/>
              </a:rPr>
              <a:t>&lt;</a:t>
            </a:r>
            <a:r>
              <a:rPr lang="en-US" sz="2000" dirty="0" err="1" smtClean="0">
                <a:effectLst/>
              </a:rPr>
              <a:t>textarea</a:t>
            </a:r>
            <a:r>
              <a:rPr lang="en-US" sz="2000" dirty="0" smtClean="0">
                <a:effectLst/>
              </a:rPr>
              <a:t>&gt;&lt;/</a:t>
            </a:r>
            <a:r>
              <a:rPr lang="en-US" sz="2000" dirty="0" err="1" smtClean="0">
                <a:effectLst/>
              </a:rPr>
              <a:t>textarea</a:t>
            </a:r>
            <a:r>
              <a:rPr lang="en-US" sz="2000" dirty="0" smtClean="0">
                <a:effectLst/>
              </a:rPr>
              <a:t>&gt;</a:t>
            </a:r>
          </a:p>
          <a:p>
            <a:r>
              <a:rPr lang="en-US" sz="2000" dirty="0" smtClean="0">
                <a:effectLst/>
              </a:rPr>
              <a:t>&lt;button&gt;&lt;/button&gt;</a:t>
            </a:r>
            <a:endParaRPr lang="uk-UA" sz="2000" dirty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93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і методи форми, її елементів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accept-charset - </a:t>
            </a:r>
            <a:r>
              <a:rPr lang="uk-UA" sz="2000" dirty="0">
                <a:effectLst/>
              </a:rPr>
              <a:t>Встановлює кодування, в якій сервер може приймати і обробляти дані.</a:t>
            </a:r>
          </a:p>
          <a:p>
            <a:r>
              <a:rPr lang="en-US" sz="2000" dirty="0">
                <a:effectLst/>
              </a:rPr>
              <a:t>action - </a:t>
            </a:r>
            <a:r>
              <a:rPr lang="uk-UA" sz="2000" dirty="0">
                <a:effectLst/>
              </a:rPr>
              <a:t>Адреса програми або документа, який обробляє дані форми.</a:t>
            </a:r>
          </a:p>
          <a:p>
            <a:r>
              <a:rPr lang="en-US" sz="2000" dirty="0">
                <a:effectLst/>
              </a:rPr>
              <a:t>autocomplete - </a:t>
            </a:r>
            <a:r>
              <a:rPr lang="uk-UA" sz="2000" dirty="0">
                <a:effectLst/>
              </a:rPr>
              <a:t>Включає </a:t>
            </a:r>
            <a:r>
              <a:rPr lang="uk-UA" sz="2000" dirty="0" err="1">
                <a:effectLst/>
              </a:rPr>
              <a:t>автозаповнення</a:t>
            </a:r>
            <a:r>
              <a:rPr lang="uk-UA" sz="2000" dirty="0">
                <a:effectLst/>
              </a:rPr>
              <a:t> полів форми.</a:t>
            </a:r>
          </a:p>
          <a:p>
            <a:r>
              <a:rPr lang="en-US" sz="2000" dirty="0" err="1">
                <a:effectLst/>
              </a:rPr>
              <a:t>enctype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Спосіб кодування даних форми.</a:t>
            </a:r>
          </a:p>
          <a:p>
            <a:r>
              <a:rPr lang="en-US" sz="2000" dirty="0">
                <a:effectLst/>
              </a:rPr>
              <a:t>method - </a:t>
            </a:r>
            <a:r>
              <a:rPr lang="uk-UA" sz="2000" dirty="0">
                <a:effectLst/>
              </a:rPr>
              <a:t>Метод протоколу </a:t>
            </a:r>
            <a:r>
              <a:rPr lang="en-US" sz="2000" dirty="0">
                <a:effectLst/>
              </a:rPr>
              <a:t>HTTP.</a:t>
            </a:r>
          </a:p>
          <a:p>
            <a:r>
              <a:rPr lang="en-US" sz="2000" dirty="0">
                <a:effectLst/>
              </a:rPr>
              <a:t>name - </a:t>
            </a:r>
            <a:r>
              <a:rPr lang="uk-UA" sz="2000" dirty="0">
                <a:effectLst/>
              </a:rPr>
              <a:t>Ім'я форми.</a:t>
            </a:r>
          </a:p>
          <a:p>
            <a:r>
              <a:rPr lang="en-US" sz="2000" dirty="0" err="1">
                <a:effectLst/>
              </a:rPr>
              <a:t>novalidate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Скасовує вбудовану перевірку даних форми на коректність введення.</a:t>
            </a:r>
          </a:p>
          <a:p>
            <a:r>
              <a:rPr lang="en-US" sz="2000" dirty="0">
                <a:effectLst/>
              </a:rPr>
              <a:t>target - </a:t>
            </a:r>
            <a:r>
              <a:rPr lang="uk-UA" sz="2000" dirty="0">
                <a:effectLst/>
              </a:rPr>
              <a:t>Ім'я вікна або фрейму, куди обробник завантажуватиме повертається результат.</a:t>
            </a:r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84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Події </a:t>
            </a:r>
            <a:r>
              <a:rPr lang="uk-UA" dirty="0" err="1" smtClean="0"/>
              <a:t>пов</a:t>
            </a:r>
            <a:r>
              <a:rPr lang="en-US" dirty="0" smtClean="0"/>
              <a:t>’</a:t>
            </a:r>
            <a:r>
              <a:rPr lang="uk-UA" dirty="0" err="1" smtClean="0"/>
              <a:t>язані</a:t>
            </a:r>
            <a:r>
              <a:rPr lang="uk-UA" dirty="0" smtClean="0"/>
              <a:t> з формами та їх елементами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effectLst/>
              </a:rPr>
              <a:t>onsubmit</a:t>
            </a:r>
            <a:endParaRPr lang="en-US" sz="2000" dirty="0" smtClean="0">
              <a:effectLst/>
            </a:endParaRPr>
          </a:p>
          <a:p>
            <a:r>
              <a:rPr lang="en-US" sz="2000" dirty="0" err="1" smtClean="0">
                <a:effectLst/>
              </a:rPr>
              <a:t>onreset</a:t>
            </a:r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49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Зображення та їх властивості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180753" cy="4312121"/>
          </a:xfrm>
        </p:spPr>
        <p:txBody>
          <a:bodyPr>
            <a:normAutofit fontScale="77500" lnSpcReduction="20000"/>
          </a:bodyPr>
          <a:lstStyle/>
          <a:p>
            <a:r>
              <a:rPr lang="ru-RU" sz="2000" dirty="0">
                <a:effectLst/>
              </a:rPr>
              <a:t>Тег &lt;</a:t>
            </a:r>
            <a:r>
              <a:rPr lang="ru-RU" sz="2000" dirty="0" err="1">
                <a:effectLst/>
              </a:rPr>
              <a:t>img</a:t>
            </a:r>
            <a:r>
              <a:rPr lang="ru-RU" sz="2000" dirty="0">
                <a:effectLst/>
              </a:rPr>
              <a:t>&gt; </a:t>
            </a:r>
            <a:r>
              <a:rPr lang="ru-RU" sz="2000" dirty="0" err="1">
                <a:effectLst/>
              </a:rPr>
              <a:t>призначений</a:t>
            </a:r>
            <a:r>
              <a:rPr lang="ru-RU" sz="2000" dirty="0">
                <a:effectLst/>
              </a:rPr>
              <a:t> для </a:t>
            </a:r>
            <a:r>
              <a:rPr lang="ru-RU" sz="2000" dirty="0" err="1">
                <a:effectLst/>
              </a:rPr>
              <a:t>відображення</a:t>
            </a:r>
            <a:r>
              <a:rPr lang="ru-RU" sz="2000" dirty="0">
                <a:effectLst/>
              </a:rPr>
              <a:t> на веб-</a:t>
            </a:r>
            <a:r>
              <a:rPr lang="ru-RU" sz="2000" dirty="0" err="1">
                <a:effectLst/>
              </a:rPr>
              <a:t>сторінці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зображень</a:t>
            </a:r>
            <a:r>
              <a:rPr lang="ru-RU" sz="2000" dirty="0">
                <a:effectLst/>
              </a:rPr>
              <a:t> в </a:t>
            </a:r>
            <a:r>
              <a:rPr lang="ru-RU" sz="2000" dirty="0" err="1">
                <a:effectLst/>
              </a:rPr>
              <a:t>графічному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форматі</a:t>
            </a:r>
            <a:r>
              <a:rPr lang="ru-RU" sz="2000" dirty="0">
                <a:effectLst/>
              </a:rPr>
              <a:t> GIF, JPEG </a:t>
            </a:r>
            <a:r>
              <a:rPr lang="ru-RU" sz="2000" dirty="0" err="1">
                <a:effectLst/>
              </a:rPr>
              <a:t>або</a:t>
            </a:r>
            <a:r>
              <a:rPr lang="ru-RU" sz="2000" dirty="0">
                <a:effectLst/>
              </a:rPr>
              <a:t> PNG. Адреса файлу з </a:t>
            </a:r>
            <a:r>
              <a:rPr lang="ru-RU" sz="2000" dirty="0" err="1">
                <a:effectLst/>
              </a:rPr>
              <a:t>картинкою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задається</a:t>
            </a:r>
            <a:r>
              <a:rPr lang="ru-RU" sz="2000" dirty="0">
                <a:effectLst/>
              </a:rPr>
              <a:t> через атрибут </a:t>
            </a:r>
            <a:r>
              <a:rPr lang="ru-RU" sz="2000" dirty="0" err="1">
                <a:effectLst/>
              </a:rPr>
              <a:t>src</a:t>
            </a:r>
            <a:r>
              <a:rPr lang="ru-RU" sz="2000" dirty="0" smtClean="0">
                <a:effectLst/>
              </a:rPr>
              <a:t>.</a:t>
            </a:r>
          </a:p>
          <a:p>
            <a:endParaRPr lang="ru-RU" sz="2000" dirty="0">
              <a:effectLst/>
            </a:endParaRPr>
          </a:p>
          <a:p>
            <a:r>
              <a:rPr lang="en-US" sz="2000" dirty="0">
                <a:effectLst/>
              </a:rPr>
              <a:t>align - </a:t>
            </a:r>
            <a:r>
              <a:rPr lang="uk-UA" sz="2000" dirty="0">
                <a:effectLst/>
              </a:rPr>
              <a:t>Визначає як малюнок буде вирівнюватися по краю і спосіб обтікання текстом.</a:t>
            </a:r>
          </a:p>
          <a:p>
            <a:r>
              <a:rPr lang="en-US" sz="2000" dirty="0">
                <a:effectLst/>
              </a:rPr>
              <a:t>alt - </a:t>
            </a:r>
            <a:r>
              <a:rPr lang="uk-UA" sz="2000" dirty="0">
                <a:effectLst/>
              </a:rPr>
              <a:t>Альтернативний текст для зображення.</a:t>
            </a:r>
          </a:p>
          <a:p>
            <a:r>
              <a:rPr lang="en-US" sz="2000" dirty="0">
                <a:effectLst/>
              </a:rPr>
              <a:t>border - </a:t>
            </a:r>
            <a:r>
              <a:rPr lang="uk-UA" sz="2000" dirty="0">
                <a:effectLst/>
              </a:rPr>
              <a:t>Товщина рамки навколо зображення.</a:t>
            </a:r>
          </a:p>
          <a:p>
            <a:r>
              <a:rPr lang="en-US" sz="2000" dirty="0">
                <a:effectLst/>
              </a:rPr>
              <a:t>height - </a:t>
            </a:r>
            <a:r>
              <a:rPr lang="uk-UA" sz="2000" dirty="0">
                <a:effectLst/>
              </a:rPr>
              <a:t>Висота зображення.</a:t>
            </a:r>
          </a:p>
          <a:p>
            <a:r>
              <a:rPr lang="en-US" sz="2000" dirty="0" err="1">
                <a:effectLst/>
              </a:rPr>
              <a:t>hspace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Горизонтальний відступ від зображення до навколишнього контенту.</a:t>
            </a:r>
          </a:p>
          <a:p>
            <a:r>
              <a:rPr lang="en-US" sz="2000" dirty="0" err="1">
                <a:effectLst/>
              </a:rPr>
              <a:t>ismap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Каже браузеру, що картинка є серверної картою-зображенням.</a:t>
            </a:r>
          </a:p>
          <a:p>
            <a:r>
              <a:rPr lang="en-US" sz="2000" dirty="0" err="1">
                <a:effectLst/>
              </a:rPr>
              <a:t>longdesc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Вказує адресу документа, де міститься анотація до картинки.</a:t>
            </a:r>
          </a:p>
          <a:p>
            <a:r>
              <a:rPr lang="en-US" sz="2000" dirty="0" err="1">
                <a:effectLst/>
              </a:rPr>
              <a:t>lowsrc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Адреса зображення низької якості.</a:t>
            </a:r>
          </a:p>
          <a:p>
            <a:r>
              <a:rPr lang="en-US" sz="2000" dirty="0" err="1">
                <a:effectLst/>
              </a:rPr>
              <a:t>src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Шлях до графічного файлу.</a:t>
            </a:r>
          </a:p>
          <a:p>
            <a:r>
              <a:rPr lang="en-US" sz="2000" dirty="0" err="1">
                <a:effectLst/>
              </a:rPr>
              <a:t>vspace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Вертикальний відступ від зображення до навколишнього контенту.</a:t>
            </a:r>
          </a:p>
          <a:p>
            <a:r>
              <a:rPr lang="en-US" sz="2000" dirty="0">
                <a:effectLst/>
              </a:rPr>
              <a:t>width - </a:t>
            </a:r>
            <a:r>
              <a:rPr lang="uk-UA" sz="2000" dirty="0">
                <a:effectLst/>
              </a:rPr>
              <a:t>Ширина зображення.</a:t>
            </a:r>
          </a:p>
          <a:p>
            <a:r>
              <a:rPr lang="en-US" sz="2000" dirty="0" err="1">
                <a:effectLst/>
              </a:rPr>
              <a:t>usemap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Посилання на тег &lt;</a:t>
            </a:r>
            <a:r>
              <a:rPr lang="en-US" sz="2000" dirty="0">
                <a:effectLst/>
              </a:rPr>
              <a:t>map&gt;, </a:t>
            </a:r>
            <a:r>
              <a:rPr lang="uk-UA" sz="2000" dirty="0">
                <a:effectLst/>
              </a:rPr>
              <a:t>що містить координати для клієнтської карти-зображення.</a:t>
            </a:r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49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Альтернативні способи відображення картинок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&lt;input type="image</a:t>
            </a:r>
            <a:r>
              <a:rPr lang="en-US" sz="2000" dirty="0" smtClean="0">
                <a:effectLst/>
              </a:rPr>
              <a:t>"&gt;</a:t>
            </a:r>
          </a:p>
          <a:p>
            <a:r>
              <a:rPr lang="en-US" sz="2000" dirty="0">
                <a:effectLst/>
              </a:rPr>
              <a:t>background-image: </a:t>
            </a:r>
            <a:r>
              <a:rPr lang="en-US" sz="2000" dirty="0" err="1">
                <a:effectLst/>
              </a:rPr>
              <a:t>url</a:t>
            </a:r>
            <a:r>
              <a:rPr lang="en-US" sz="2000" dirty="0">
                <a:effectLst/>
              </a:rPr>
              <a:t>("paper.gif");</a:t>
            </a:r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29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8542" cy="4192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smtClean="0"/>
              <a:t>Створити </a:t>
            </a:r>
            <a:r>
              <a:rPr lang="uk-UA" dirty="0" err="1" smtClean="0"/>
              <a:t>скрипт</a:t>
            </a:r>
            <a:r>
              <a:rPr lang="uk-UA" dirty="0" smtClean="0"/>
              <a:t> </a:t>
            </a:r>
            <a:r>
              <a:rPr lang="en-US" dirty="0" smtClean="0"/>
              <a:t>“</a:t>
            </a:r>
            <a:r>
              <a:rPr lang="uk-UA" dirty="0" smtClean="0"/>
              <a:t>карусель</a:t>
            </a:r>
            <a:r>
              <a:rPr lang="en-US" dirty="0" smtClean="0"/>
              <a:t>”</a:t>
            </a:r>
            <a:r>
              <a:rPr lang="uk-UA" dirty="0" smtClean="0"/>
              <a:t>, за допомогою якого можна почергово переглянути всі зображення в каталозі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3" y="3244116"/>
            <a:ext cx="5738109" cy="34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1887</TotalTime>
  <Words>482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Berlin</vt:lpstr>
      <vt:lpstr>JavaScript</vt:lpstr>
      <vt:lpstr>Таблиці та їх елементи</vt:lpstr>
      <vt:lpstr>Властивості і методи таблиці, її елементів</vt:lpstr>
      <vt:lpstr>Форми і елементи управління</vt:lpstr>
      <vt:lpstr>Властивості і методи форми, її елементів</vt:lpstr>
      <vt:lpstr>Події пов’язані з формами та їх елементами</vt:lpstr>
      <vt:lpstr>Зображення та їх властивості</vt:lpstr>
      <vt:lpstr>Альтернативні способи відображення картинок</vt:lpstr>
      <vt:lpstr>Завдання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Andriy Zherdiy</dc:creator>
  <cp:lastModifiedBy>Andriy Zherdiy</cp:lastModifiedBy>
  <cp:revision>146</cp:revision>
  <dcterms:created xsi:type="dcterms:W3CDTF">2016-04-03T22:17:25Z</dcterms:created>
  <dcterms:modified xsi:type="dcterms:W3CDTF">2016-05-12T04:41:28Z</dcterms:modified>
</cp:coreProperties>
</file>