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6" r:id="rId4"/>
    <p:sldId id="285" r:id="rId5"/>
    <p:sldId id="277" r:id="rId6"/>
    <p:sldId id="278" r:id="rId7"/>
    <p:sldId id="286" r:id="rId8"/>
    <p:sldId id="287" r:id="rId9"/>
    <p:sldId id="280" r:id="rId10"/>
    <p:sldId id="282" r:id="rId11"/>
    <p:sldId id="283" r:id="rId12"/>
    <p:sldId id="28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Zherdiy" initials="AZ" lastIdx="0" clrIdx="0">
    <p:extLst>
      <p:ext uri="{19B8F6BF-5375-455C-9EA6-DF929625EA0E}">
        <p15:presenceInfo xmlns:p15="http://schemas.microsoft.com/office/powerpoint/2012/main" userId="413fc36468c05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89F4F-64E2-410C-8E19-CD6066533F46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30FE-EBE6-41FF-B154-C49DA8F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30FE-EBE6-41FF-B154-C49DA8F10F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3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Масиви та об</a:t>
            </a:r>
            <a:r>
              <a:rPr lang="en-US" dirty="0" smtClean="0"/>
              <a:t>’</a:t>
            </a:r>
            <a:r>
              <a:rPr lang="uk-UA" dirty="0" err="1" smtClean="0"/>
              <a:t>єкти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4629" y="357922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лекція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3419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Розуміння класу-конструктора, оператор </a:t>
            </a:r>
            <a:r>
              <a:rPr lang="en-US" dirty="0" err="1" smtClean="0"/>
              <a:t>instanceof</a:t>
            </a:r>
            <a:r>
              <a:rPr lang="uk-UA" dirty="0" smtClean="0"/>
              <a:t>, властивість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effectLst/>
              </a:rPr>
              <a:t>Instanceof</a:t>
            </a:r>
            <a:r>
              <a:rPr lang="en-US" sz="2000" dirty="0" smtClean="0">
                <a:effectLst/>
              </a:rPr>
              <a:t> - </a:t>
            </a:r>
            <a:r>
              <a:rPr lang="ru-RU" sz="2000" dirty="0" err="1">
                <a:effectLst/>
              </a:rPr>
              <a:t>використовується</a:t>
            </a:r>
            <a:r>
              <a:rPr lang="ru-RU" sz="2000" dirty="0">
                <a:effectLst/>
              </a:rPr>
              <a:t> для </a:t>
            </a:r>
            <a:r>
              <a:rPr lang="ru-RU" sz="2000" dirty="0" err="1">
                <a:effectLst/>
              </a:rPr>
              <a:t>перевірки</a:t>
            </a:r>
            <a:r>
              <a:rPr lang="ru-RU" sz="2000" dirty="0">
                <a:effectLst/>
              </a:rPr>
              <a:t>, </a:t>
            </a:r>
            <a:r>
              <a:rPr lang="ru-RU" sz="2000" dirty="0" err="1">
                <a:effectLst/>
              </a:rPr>
              <a:t>чи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належить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об'єкт</a:t>
            </a:r>
            <a:r>
              <a:rPr lang="ru-RU" sz="2000" dirty="0">
                <a:effectLst/>
              </a:rPr>
              <a:t> </a:t>
            </a:r>
            <a:r>
              <a:rPr lang="ru-RU" sz="2000" dirty="0" smtClean="0">
                <a:effectLst/>
              </a:rPr>
              <a:t>дано</a:t>
            </a:r>
            <a:r>
              <a:rPr lang="uk-UA" sz="2000" dirty="0" smtClean="0">
                <a:effectLst/>
              </a:rPr>
              <a:t>му</a:t>
            </a:r>
            <a:r>
              <a:rPr lang="ru-RU" sz="2000" dirty="0" smtClean="0">
                <a:effectLst/>
              </a:rPr>
              <a:t> </a:t>
            </a:r>
            <a:r>
              <a:rPr lang="ru-RU" sz="2000" dirty="0">
                <a:effectLst/>
              </a:rPr>
              <a:t>типу.</a:t>
            </a:r>
            <a:endParaRPr lang="uk-UA" sz="2000" dirty="0" smtClean="0">
              <a:effectLst/>
            </a:endParaRPr>
          </a:p>
          <a:p>
            <a:r>
              <a:rPr lang="en-US" sz="2000" dirty="0">
                <a:effectLst/>
              </a:rPr>
              <a:t>c</a:t>
            </a:r>
            <a:r>
              <a:rPr lang="en-US" sz="2000" dirty="0" smtClean="0">
                <a:effectLst/>
              </a:rPr>
              <a:t>onstructor - </a:t>
            </a:r>
            <a:r>
              <a:rPr lang="ru-RU" sz="2000" dirty="0" err="1">
                <a:effectLst/>
              </a:rPr>
              <a:t>Повертає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посилання</a:t>
            </a:r>
            <a:r>
              <a:rPr lang="ru-RU" sz="2000" dirty="0">
                <a:effectLst/>
              </a:rPr>
              <a:t> на </a:t>
            </a:r>
            <a:r>
              <a:rPr lang="ru-RU" sz="2000" dirty="0" err="1">
                <a:effectLst/>
              </a:rPr>
              <a:t>функцію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Object</a:t>
            </a:r>
            <a:r>
              <a:rPr lang="ru-RU" sz="2000" dirty="0">
                <a:effectLst/>
              </a:rPr>
              <a:t>, </a:t>
            </a:r>
            <a:r>
              <a:rPr lang="ru-RU" sz="2000" dirty="0" err="1">
                <a:effectLst/>
              </a:rPr>
              <a:t>що</a:t>
            </a:r>
            <a:r>
              <a:rPr lang="ru-RU" sz="2000" dirty="0">
                <a:effectLst/>
              </a:rPr>
              <a:t> створила </a:t>
            </a:r>
            <a:r>
              <a:rPr lang="ru-RU" sz="2000" dirty="0" smtClean="0">
                <a:effectLst/>
              </a:rPr>
              <a:t>прототип</a:t>
            </a:r>
            <a:r>
              <a:rPr lang="en-US" sz="2000" dirty="0" smtClean="0">
                <a:effectLst/>
              </a:rPr>
              <a:t> </a:t>
            </a:r>
            <a:r>
              <a:rPr lang="uk-UA" sz="2000" dirty="0" smtClean="0">
                <a:effectLst/>
              </a:rPr>
              <a:t>екземпляру</a:t>
            </a:r>
          </a:p>
          <a:p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364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Функція як об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r>
              <a:rPr lang="uk-UA" dirty="0" smtClean="0"/>
              <a:t>. Методи </a:t>
            </a:r>
            <a:r>
              <a:rPr lang="en-US" dirty="0" smtClean="0"/>
              <a:t>call </a:t>
            </a:r>
            <a:r>
              <a:rPr lang="uk-UA" dirty="0" smtClean="0"/>
              <a:t>та </a:t>
            </a:r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c</a:t>
            </a:r>
            <a:r>
              <a:rPr lang="en-US" sz="2000" dirty="0" smtClean="0">
                <a:effectLst/>
              </a:rPr>
              <a:t>all()</a:t>
            </a:r>
            <a:endParaRPr lang="uk-UA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apply()</a:t>
            </a:r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494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Механизм</a:t>
            </a:r>
            <a:r>
              <a:rPr lang="uk-UA" dirty="0" smtClean="0"/>
              <a:t> </a:t>
            </a:r>
            <a:r>
              <a:rPr lang="uk-UA" dirty="0" err="1" smtClean="0"/>
              <a:t>наслідуванн</a:t>
            </a:r>
            <a:r>
              <a:rPr lang="uk-UA" dirty="0" smtClean="0"/>
              <a:t>, </a:t>
            </a:r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p</a:t>
            </a:r>
            <a:r>
              <a:rPr lang="en-US" sz="2000" dirty="0" smtClean="0">
                <a:effectLst/>
              </a:rPr>
              <a:t>rototype – </a:t>
            </a:r>
            <a:r>
              <a:rPr lang="uk-UA" sz="2000" dirty="0" smtClean="0">
                <a:effectLst/>
              </a:rPr>
              <a:t>властивість котра дозволяє організувати 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єкти</a:t>
            </a:r>
            <a:r>
              <a:rPr lang="uk-UA" sz="2000" dirty="0" smtClean="0">
                <a:effectLst/>
              </a:rPr>
              <a:t> в </a:t>
            </a:r>
            <a:r>
              <a:rPr lang="uk-UA" sz="2000" dirty="0" err="1" smtClean="0">
                <a:effectLst/>
              </a:rPr>
              <a:t>цепочки</a:t>
            </a:r>
            <a:r>
              <a:rPr lang="uk-UA" sz="2000" dirty="0" smtClean="0">
                <a:effectLst/>
              </a:rPr>
              <a:t> так щоб незнайдені властивості </a:t>
            </a:r>
            <a:r>
              <a:rPr lang="uk-UA" sz="2000" dirty="0" err="1" smtClean="0">
                <a:effectLst/>
              </a:rPr>
              <a:t>шукались</a:t>
            </a:r>
            <a:r>
              <a:rPr lang="uk-UA" sz="2000" dirty="0" smtClean="0">
                <a:effectLst/>
              </a:rPr>
              <a:t> в </a:t>
            </a:r>
            <a:r>
              <a:rPr lang="uk-UA" sz="2000" dirty="0" err="1" smtClean="0">
                <a:effectLst/>
              </a:rPr>
              <a:t>інщому</a:t>
            </a:r>
            <a:r>
              <a:rPr lang="uk-UA" sz="2000" dirty="0" smtClean="0">
                <a:effectLst/>
              </a:rPr>
              <a:t> 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єкті</a:t>
            </a:r>
            <a:endParaRPr lang="uk-UA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__proto__ </a:t>
            </a:r>
          </a:p>
          <a:p>
            <a:r>
              <a:rPr lang="en-US" sz="2000" dirty="0" err="1">
                <a:effectLst/>
              </a:rPr>
              <a:t>hasOwnProperty</a:t>
            </a:r>
            <a:r>
              <a:rPr lang="en-US" sz="2000" dirty="0">
                <a:effectLst/>
              </a:rPr>
              <a:t>(prop</a:t>
            </a:r>
            <a:r>
              <a:rPr lang="en-US" sz="2000" dirty="0" smtClean="0">
                <a:effectLst/>
              </a:rPr>
              <a:t>) – </a:t>
            </a:r>
            <a:r>
              <a:rPr lang="uk-UA" sz="2000" dirty="0" smtClean="0">
                <a:effectLst/>
              </a:rPr>
              <a:t>повертає </a:t>
            </a:r>
            <a:r>
              <a:rPr lang="en-US" sz="2000" dirty="0" smtClean="0">
                <a:effectLst/>
              </a:rPr>
              <a:t>true </a:t>
            </a:r>
            <a:r>
              <a:rPr lang="uk-UA" sz="2000" dirty="0" smtClean="0">
                <a:effectLst/>
              </a:rPr>
              <a:t>якщо властивість належить самому 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єкту</a:t>
            </a:r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381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8542" cy="4192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smtClean="0"/>
              <a:t>Створити об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r>
              <a:rPr lang="uk-UA" dirty="0" smtClean="0"/>
              <a:t> </a:t>
            </a:r>
            <a:r>
              <a:rPr lang="en-US" dirty="0" smtClean="0"/>
              <a:t>user </a:t>
            </a:r>
            <a:r>
              <a:rPr lang="uk-UA" dirty="0" smtClean="0"/>
              <a:t>з загальними властивостями для всіх користувачів</a:t>
            </a:r>
          </a:p>
          <a:p>
            <a:r>
              <a:rPr lang="uk-UA" dirty="0" smtClean="0"/>
              <a:t>Створити об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r>
              <a:rPr lang="uk-UA" dirty="0" smtClean="0"/>
              <a:t> </a:t>
            </a:r>
            <a:r>
              <a:rPr lang="en-US" dirty="0" smtClean="0"/>
              <a:t>admin</a:t>
            </a:r>
            <a:r>
              <a:rPr lang="uk-UA" dirty="0" smtClean="0"/>
              <a:t> котрий </a:t>
            </a:r>
            <a:r>
              <a:rPr lang="uk-UA" dirty="0" err="1" smtClean="0"/>
              <a:t>наслідується</a:t>
            </a:r>
            <a:r>
              <a:rPr lang="uk-UA" dirty="0" smtClean="0"/>
              <a:t> від </a:t>
            </a:r>
            <a:r>
              <a:rPr lang="en-US" dirty="0" smtClean="0"/>
              <a:t>user</a:t>
            </a:r>
            <a:r>
              <a:rPr lang="uk-UA" dirty="0" smtClean="0"/>
              <a:t> та розширяє його.</a:t>
            </a:r>
          </a:p>
          <a:p>
            <a:r>
              <a:rPr lang="uk-UA" dirty="0" smtClean="0"/>
              <a:t>Виконати перебір і вивід в консоль властивостей </a:t>
            </a:r>
            <a:r>
              <a:rPr lang="en-US" dirty="0" smtClean="0"/>
              <a:t>admin </a:t>
            </a:r>
            <a:r>
              <a:rPr lang="uk-UA" dirty="0" smtClean="0"/>
              <a:t>пропустивши </a:t>
            </a:r>
            <a:r>
              <a:rPr lang="uk-UA" dirty="0" err="1" smtClean="0"/>
              <a:t>наслідуємі</a:t>
            </a:r>
            <a:r>
              <a:rPr lang="uk-UA" dirty="0" smtClean="0"/>
              <a:t> властивості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191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Масиви, тип даних </a:t>
            </a:r>
            <a:r>
              <a:rPr lang="en-US" dirty="0" smtClean="0"/>
              <a:t>Array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Способи створення масивів</a:t>
            </a:r>
          </a:p>
          <a:p>
            <a:pPr lvl="1"/>
            <a:r>
              <a:rPr lang="en-US" sz="1600" dirty="0" smtClean="0">
                <a:effectLst/>
              </a:rPr>
              <a:t>[ elem1, elem2, elem3, …], </a:t>
            </a:r>
          </a:p>
          <a:p>
            <a:pPr lvl="1"/>
            <a:r>
              <a:rPr lang="en-US" sz="1600" dirty="0" smtClean="0">
                <a:effectLst/>
              </a:rPr>
              <a:t>[], </a:t>
            </a:r>
          </a:p>
          <a:p>
            <a:pPr lvl="1"/>
            <a:r>
              <a:rPr lang="en-US" sz="1600" dirty="0" smtClean="0">
                <a:effectLst/>
              </a:rPr>
              <a:t>new Array(elem1, elem2, elem3, …), </a:t>
            </a:r>
          </a:p>
          <a:p>
            <a:pPr lvl="1"/>
            <a:r>
              <a:rPr lang="en-US" sz="1600" dirty="0" smtClean="0">
                <a:effectLst/>
              </a:rPr>
              <a:t>new Array(elem1)</a:t>
            </a:r>
            <a:endParaRPr lang="uk-UA" sz="1600" dirty="0" smtClean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31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та методи екземплярів </a:t>
            </a:r>
            <a:r>
              <a:rPr lang="en-US" dirty="0" smtClean="0"/>
              <a:t>Array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>
                <a:effectLst/>
              </a:rPr>
              <a:t>Властивості</a:t>
            </a:r>
          </a:p>
          <a:p>
            <a:pPr lvl="1"/>
            <a:r>
              <a:rPr lang="en-US" sz="1600" dirty="0">
                <a:effectLst/>
              </a:rPr>
              <a:t>Index –</a:t>
            </a:r>
            <a:r>
              <a:rPr lang="uk-UA" sz="1600" dirty="0">
                <a:effectLst/>
              </a:rPr>
              <a:t> псевдо властивість масиву створеного в результаті порівняння з </a:t>
            </a:r>
            <a:r>
              <a:rPr lang="uk-UA" sz="1600" dirty="0" err="1">
                <a:effectLst/>
              </a:rPr>
              <a:t>рег</a:t>
            </a:r>
            <a:r>
              <a:rPr lang="uk-UA" sz="1600" dirty="0">
                <a:effectLst/>
              </a:rPr>
              <a:t>. виразом</a:t>
            </a:r>
          </a:p>
          <a:p>
            <a:pPr marL="914400" lvl="2" indent="0">
              <a:buNone/>
            </a:pPr>
            <a:r>
              <a:rPr lang="en-US" sz="1400" dirty="0" err="1">
                <a:effectLst/>
              </a:rPr>
              <a:t>var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src</a:t>
            </a:r>
            <a:r>
              <a:rPr lang="en-US" sz="1400" dirty="0">
                <a:effectLst/>
              </a:rPr>
              <a:t> = "This is a test string.";</a:t>
            </a:r>
            <a:endParaRPr lang="uk-UA" sz="1400" dirty="0">
              <a:effectLst/>
            </a:endParaRPr>
          </a:p>
          <a:p>
            <a:pPr marL="914400" lvl="2" indent="0">
              <a:buNone/>
            </a:pPr>
            <a:r>
              <a:rPr lang="en-US" sz="1400" dirty="0" err="1">
                <a:effectLst/>
              </a:rPr>
              <a:t>var</a:t>
            </a:r>
            <a:r>
              <a:rPr lang="en-US" sz="1400" dirty="0">
                <a:effectLst/>
              </a:rPr>
              <a:t> re = /\w+/g;</a:t>
            </a:r>
            <a:endParaRPr lang="uk-UA" sz="1400" dirty="0">
              <a:effectLst/>
            </a:endParaRPr>
          </a:p>
          <a:p>
            <a:pPr marL="914400" lvl="2" indent="0">
              <a:buNone/>
            </a:pPr>
            <a:r>
              <a:rPr lang="en-US" sz="1400" dirty="0" err="1">
                <a:effectLst/>
              </a:rPr>
              <a:t>var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arr</a:t>
            </a:r>
            <a:r>
              <a:rPr lang="en-US" sz="1400" dirty="0">
                <a:effectLst/>
              </a:rPr>
              <a:t>;</a:t>
            </a:r>
            <a:endParaRPr lang="uk-UA" sz="1400" dirty="0">
              <a:effectLst/>
            </a:endParaRPr>
          </a:p>
          <a:p>
            <a:pPr marL="914400" lvl="2" indent="0">
              <a:buNone/>
            </a:pPr>
            <a:r>
              <a:rPr lang="en-US" sz="1400" dirty="0">
                <a:effectLst/>
              </a:rPr>
              <a:t>while ( (</a:t>
            </a:r>
            <a:r>
              <a:rPr lang="en-US" sz="1400" dirty="0" err="1">
                <a:effectLst/>
              </a:rPr>
              <a:t>arr</a:t>
            </a:r>
            <a:r>
              <a:rPr lang="en-US" sz="1400" dirty="0">
                <a:effectLst/>
              </a:rPr>
              <a:t> = </a:t>
            </a:r>
            <a:r>
              <a:rPr lang="en-US" sz="1400" dirty="0" err="1">
                <a:effectLst/>
              </a:rPr>
              <a:t>re.exec</a:t>
            </a:r>
            <a:r>
              <a:rPr lang="en-US" sz="1400" dirty="0">
                <a:effectLst/>
              </a:rPr>
              <a:t>(</a:t>
            </a:r>
            <a:r>
              <a:rPr lang="en-US" sz="1400" dirty="0" err="1">
                <a:effectLst/>
              </a:rPr>
              <a:t>src</a:t>
            </a:r>
            <a:r>
              <a:rPr lang="en-US" sz="1400" dirty="0">
                <a:effectLst/>
              </a:rPr>
              <a:t>)) != null ) {    </a:t>
            </a:r>
            <a:endParaRPr lang="uk-UA" sz="1400" dirty="0">
              <a:effectLst/>
            </a:endParaRPr>
          </a:p>
          <a:p>
            <a:pPr marL="914400" lvl="2" indent="0">
              <a:buNone/>
            </a:pPr>
            <a:r>
              <a:rPr lang="uk-UA" sz="1400" dirty="0">
                <a:effectLst/>
              </a:rPr>
              <a:t>	</a:t>
            </a:r>
            <a:r>
              <a:rPr lang="en-US" sz="1400" dirty="0">
                <a:effectLst/>
              </a:rPr>
              <a:t>alert( </a:t>
            </a:r>
            <a:r>
              <a:rPr lang="en-US" sz="1400" dirty="0" err="1">
                <a:effectLst/>
              </a:rPr>
              <a:t>arr.index</a:t>
            </a:r>
            <a:r>
              <a:rPr lang="en-US" sz="1400" dirty="0">
                <a:effectLst/>
              </a:rPr>
              <a:t> + "-" + </a:t>
            </a:r>
            <a:r>
              <a:rPr lang="en-US" sz="1400" dirty="0" err="1">
                <a:effectLst/>
              </a:rPr>
              <a:t>arr</a:t>
            </a:r>
            <a:r>
              <a:rPr lang="en-US" sz="1400" dirty="0">
                <a:effectLst/>
              </a:rPr>
              <a:t>);</a:t>
            </a:r>
            <a:endParaRPr lang="uk-UA" sz="1400" dirty="0">
              <a:effectLst/>
            </a:endParaRPr>
          </a:p>
          <a:p>
            <a:pPr marL="914400" lvl="2" indent="0">
              <a:buNone/>
            </a:pPr>
            <a:r>
              <a:rPr lang="en-US" sz="1400" dirty="0">
                <a:effectLst/>
              </a:rPr>
              <a:t>}</a:t>
            </a:r>
          </a:p>
          <a:p>
            <a:pPr lvl="1"/>
            <a:r>
              <a:rPr lang="en-US" sz="1600" dirty="0">
                <a:effectLst/>
              </a:rPr>
              <a:t>Input</a:t>
            </a:r>
            <a:r>
              <a:rPr lang="uk-UA" sz="1600" dirty="0">
                <a:effectLst/>
              </a:rPr>
              <a:t> - псевдо властивість масиву створеного в результаті порівняння з </a:t>
            </a:r>
            <a:r>
              <a:rPr lang="uk-UA" sz="1600" dirty="0" err="1">
                <a:effectLst/>
              </a:rPr>
              <a:t>рег</a:t>
            </a:r>
            <a:r>
              <a:rPr lang="uk-UA" sz="1600" dirty="0">
                <a:effectLst/>
              </a:rPr>
              <a:t>. виразом яке містить вхідну строку</a:t>
            </a:r>
          </a:p>
          <a:p>
            <a:pPr marL="914400" lvl="2" indent="0">
              <a:buNone/>
            </a:pPr>
            <a:r>
              <a:rPr lang="en-US" sz="1400" dirty="0" err="1">
                <a:effectLst/>
              </a:rPr>
              <a:t>arr</a:t>
            </a:r>
            <a:r>
              <a:rPr lang="en-US" sz="1400" dirty="0">
                <a:effectLst/>
              </a:rPr>
              <a:t> = </a:t>
            </a:r>
            <a:r>
              <a:rPr lang="en-US" sz="1400" dirty="0" err="1">
                <a:effectLst/>
              </a:rPr>
              <a:t>re.exec</a:t>
            </a:r>
            <a:r>
              <a:rPr lang="en-US" sz="1400" dirty="0">
                <a:effectLst/>
              </a:rPr>
              <a:t>(</a:t>
            </a:r>
            <a:r>
              <a:rPr lang="en-US" sz="1400" dirty="0" err="1">
                <a:effectLst/>
              </a:rPr>
              <a:t>src</a:t>
            </a:r>
            <a:r>
              <a:rPr lang="en-US" sz="1400" dirty="0">
                <a:effectLst/>
              </a:rPr>
              <a:t>)</a:t>
            </a:r>
          </a:p>
          <a:p>
            <a:pPr marL="914400" lvl="2" indent="0">
              <a:buNone/>
            </a:pPr>
            <a:r>
              <a:rPr lang="en-US" sz="1400" dirty="0">
                <a:effectLst/>
              </a:rPr>
              <a:t>alert(</a:t>
            </a:r>
            <a:r>
              <a:rPr lang="en-US" sz="1400" dirty="0" err="1">
                <a:effectLst/>
              </a:rPr>
              <a:t>arr.input</a:t>
            </a:r>
            <a:r>
              <a:rPr lang="en-US" sz="1400" dirty="0">
                <a:effectLst/>
              </a:rPr>
              <a:t>)</a:t>
            </a:r>
          </a:p>
          <a:p>
            <a:pPr lvl="1"/>
            <a:r>
              <a:rPr lang="en-US" sz="1600" dirty="0" err="1">
                <a:effectLst/>
              </a:rPr>
              <a:t>l</a:t>
            </a:r>
            <a:r>
              <a:rPr lang="en-US" sz="1600" dirty="0" err="1" smtClean="0">
                <a:effectLst/>
              </a:rPr>
              <a:t>enght</a:t>
            </a:r>
            <a:r>
              <a:rPr lang="uk-UA" sz="1600" dirty="0" smtClean="0">
                <a:effectLst/>
              </a:rPr>
              <a:t> </a:t>
            </a:r>
            <a:r>
              <a:rPr lang="uk-UA" sz="1600" dirty="0">
                <a:effectLst/>
              </a:rPr>
              <a:t>– довжина масиву</a:t>
            </a:r>
            <a:endParaRPr lang="en-US" sz="1600" dirty="0">
              <a:effectLst/>
            </a:endParaRPr>
          </a:p>
          <a:p>
            <a:pPr lvl="2"/>
            <a:r>
              <a:rPr lang="uk-UA" sz="1400" dirty="0">
                <a:effectLst/>
              </a:rPr>
              <a:t>Доступно для запису</a:t>
            </a: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97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та методи екземплярів </a:t>
            </a:r>
            <a:r>
              <a:rPr lang="en-US" dirty="0" smtClean="0"/>
              <a:t>Array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Методи </a:t>
            </a:r>
          </a:p>
          <a:p>
            <a:pPr lvl="1"/>
            <a:r>
              <a:rPr lang="en-US" sz="1600" dirty="0">
                <a:effectLst/>
              </a:rPr>
              <a:t>p</a:t>
            </a:r>
            <a:r>
              <a:rPr lang="en-US" sz="1600" dirty="0" smtClean="0">
                <a:effectLst/>
              </a:rPr>
              <a:t>ush –</a:t>
            </a:r>
            <a:r>
              <a:rPr lang="uk-UA" sz="1600" dirty="0" smtClean="0">
                <a:effectLst/>
              </a:rPr>
              <a:t> додавання значень в масив</a:t>
            </a:r>
            <a:r>
              <a:rPr lang="en-US" sz="1600" dirty="0" smtClean="0">
                <a:effectLst/>
              </a:rPr>
              <a:t>. </a:t>
            </a:r>
            <a:r>
              <a:rPr lang="uk-UA" sz="1600" dirty="0" smtClean="0">
                <a:effectLst/>
              </a:rPr>
              <a:t>Повертає нову довжину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smtClean="0">
                <a:effectLst/>
              </a:rPr>
              <a:t>shift</a:t>
            </a:r>
            <a:r>
              <a:rPr lang="uk-UA" sz="1600" dirty="0" smtClean="0">
                <a:effectLst/>
              </a:rPr>
              <a:t> – </a:t>
            </a:r>
            <a:r>
              <a:rPr lang="uk-UA" sz="1600" dirty="0" err="1" smtClean="0">
                <a:effectLst/>
              </a:rPr>
              <a:t>удаляє</a:t>
            </a:r>
            <a:r>
              <a:rPr lang="uk-UA" sz="1600" dirty="0" smtClean="0">
                <a:effectLst/>
              </a:rPr>
              <a:t> елемент з індексом 0 і </a:t>
            </a:r>
            <a:r>
              <a:rPr lang="uk-UA" sz="1600" dirty="0" err="1" smtClean="0">
                <a:effectLst/>
              </a:rPr>
              <a:t>зміщює</a:t>
            </a:r>
            <a:r>
              <a:rPr lang="uk-UA" sz="1600" dirty="0" smtClean="0">
                <a:effectLst/>
              </a:rPr>
              <a:t> решту елементів на 1 вниз. Повертає нову довжину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>
                <a:effectLst/>
              </a:rPr>
              <a:t>j</a:t>
            </a:r>
            <a:r>
              <a:rPr lang="en-US" sz="1600" dirty="0" smtClean="0">
                <a:effectLst/>
              </a:rPr>
              <a:t>oin() </a:t>
            </a:r>
            <a:r>
              <a:rPr lang="uk-UA" sz="1600" dirty="0" smtClean="0">
                <a:effectLst/>
              </a:rPr>
              <a:t>– об</a:t>
            </a:r>
            <a:r>
              <a:rPr lang="en-US" sz="1600" dirty="0" smtClean="0">
                <a:effectLst/>
              </a:rPr>
              <a:t>’</a:t>
            </a:r>
            <a:r>
              <a:rPr lang="uk-UA" sz="1600" dirty="0" err="1" smtClean="0">
                <a:effectLst/>
              </a:rPr>
              <a:t>єднує</a:t>
            </a:r>
            <a:r>
              <a:rPr lang="uk-UA" sz="1600" dirty="0" smtClean="0">
                <a:effectLst/>
              </a:rPr>
              <a:t> всі елементи в строку. Приймає символ за допомогою якого виконається об</a:t>
            </a:r>
            <a:r>
              <a:rPr lang="en-US" sz="1600" dirty="0" smtClean="0">
                <a:effectLst/>
              </a:rPr>
              <a:t>’</a:t>
            </a:r>
            <a:r>
              <a:rPr lang="uk-UA" sz="1600" dirty="0" smtClean="0">
                <a:effectLst/>
              </a:rPr>
              <a:t>єднання, інакше «,»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err="1" smtClean="0">
                <a:effectLst/>
              </a:rPr>
              <a:t>concat</a:t>
            </a:r>
            <a:r>
              <a:rPr lang="en-US" sz="1600" dirty="0" smtClean="0">
                <a:effectLst/>
              </a:rPr>
              <a:t> </a:t>
            </a:r>
            <a:r>
              <a:rPr lang="uk-UA" sz="1600" dirty="0" smtClean="0">
                <a:effectLst/>
              </a:rPr>
              <a:t>– приєднує значення до масиву. Якщо передати масив то </a:t>
            </a:r>
            <a:r>
              <a:rPr lang="uk-UA" sz="1600" dirty="0" err="1">
                <a:effectLst/>
              </a:rPr>
              <a:t>приєднаютися</a:t>
            </a:r>
            <a:r>
              <a:rPr lang="uk-UA" sz="1600" dirty="0" smtClean="0">
                <a:effectLst/>
              </a:rPr>
              <a:t> значення з цього масиву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p</a:t>
            </a:r>
            <a:r>
              <a:rPr lang="en-US" sz="1600" dirty="0" smtClean="0">
                <a:effectLst/>
              </a:rPr>
              <a:t>op </a:t>
            </a:r>
            <a:r>
              <a:rPr lang="uk-UA" sz="1600" dirty="0" smtClean="0">
                <a:effectLst/>
              </a:rPr>
              <a:t>– повертає останній елемент масиву і видаляє його з масиву. + змінює довжину масиву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err="1">
                <a:effectLst/>
              </a:rPr>
              <a:t>u</a:t>
            </a:r>
            <a:r>
              <a:rPr lang="en-US" sz="1600" dirty="0" err="1" smtClean="0">
                <a:effectLst/>
              </a:rPr>
              <a:t>nshift</a:t>
            </a:r>
            <a:r>
              <a:rPr lang="en-US" sz="1600" dirty="0" smtClean="0">
                <a:effectLst/>
              </a:rPr>
              <a:t> </a:t>
            </a:r>
            <a:r>
              <a:rPr lang="uk-UA" sz="1600" dirty="0" smtClean="0">
                <a:effectLst/>
              </a:rPr>
              <a:t>– добавляє нові елементи в початок масиву. Повертає нову довжину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s</a:t>
            </a:r>
            <a:r>
              <a:rPr lang="en-US" sz="1600" dirty="0" smtClean="0">
                <a:effectLst/>
              </a:rPr>
              <a:t>lice </a:t>
            </a:r>
            <a:r>
              <a:rPr lang="uk-UA" sz="1600" dirty="0" smtClean="0">
                <a:effectLst/>
              </a:rPr>
              <a:t>– повертає новий масив обрізавши поточний по індексу. Приймає індекси початку і кінця(не </a:t>
            </a:r>
            <a:r>
              <a:rPr lang="uk-UA" sz="1600" dirty="0" err="1" smtClean="0">
                <a:effectLst/>
              </a:rPr>
              <a:t>обов</a:t>
            </a:r>
            <a:r>
              <a:rPr lang="en-US" sz="1600" dirty="0" smtClean="0">
                <a:effectLst/>
              </a:rPr>
              <a:t>’</a:t>
            </a:r>
            <a:r>
              <a:rPr lang="uk-UA" sz="1600" dirty="0" err="1" smtClean="0">
                <a:effectLst/>
              </a:rPr>
              <a:t>язковю</a:t>
            </a:r>
            <a:r>
              <a:rPr lang="uk-UA" sz="1600" dirty="0" smtClean="0">
                <a:effectLst/>
              </a:rPr>
              <a:t>) обрізання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>
                <a:effectLst/>
              </a:rPr>
              <a:t>r</a:t>
            </a:r>
            <a:r>
              <a:rPr lang="en-US" sz="1600" dirty="0" smtClean="0">
                <a:effectLst/>
              </a:rPr>
              <a:t>everse </a:t>
            </a:r>
            <a:r>
              <a:rPr lang="uk-UA" sz="1600" dirty="0" smtClean="0">
                <a:effectLst/>
              </a:rPr>
              <a:t>– змінює код масиву змінивши порядок елементів на протилежний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s</a:t>
            </a:r>
            <a:r>
              <a:rPr lang="en-US" sz="1600" dirty="0" smtClean="0">
                <a:effectLst/>
              </a:rPr>
              <a:t>ort </a:t>
            </a:r>
            <a:r>
              <a:rPr lang="uk-UA" sz="1600" dirty="0" smtClean="0">
                <a:effectLst/>
              </a:rPr>
              <a:t>– сортує масив. Приймає функцію сортування. Якщо </a:t>
            </a:r>
            <a:r>
              <a:rPr lang="uk-UA" sz="1600" dirty="0" err="1" smtClean="0">
                <a:effectLst/>
              </a:rPr>
              <a:t>параматр</a:t>
            </a:r>
            <a:r>
              <a:rPr lang="uk-UA" sz="1600" dirty="0" smtClean="0">
                <a:effectLst/>
              </a:rPr>
              <a:t> не передати то сортується по лексикографічному порядку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>
                <a:effectLst/>
              </a:rPr>
              <a:t>s</a:t>
            </a:r>
            <a:r>
              <a:rPr lang="en-US" sz="1600" dirty="0" smtClean="0">
                <a:effectLst/>
              </a:rPr>
              <a:t>plice </a:t>
            </a:r>
            <a:r>
              <a:rPr lang="uk-UA" sz="1600" dirty="0" smtClean="0">
                <a:effectLst/>
              </a:rPr>
              <a:t>– </a:t>
            </a:r>
            <a:r>
              <a:rPr lang="uk-UA" sz="1600" dirty="0" err="1" smtClean="0">
                <a:effectLst/>
              </a:rPr>
              <a:t>удаляє</a:t>
            </a:r>
            <a:r>
              <a:rPr lang="uk-UA" sz="1600" dirty="0" smtClean="0">
                <a:effectLst/>
              </a:rPr>
              <a:t> елементи. Приймає індекс з якого починати та кількість(не </a:t>
            </a:r>
            <a:r>
              <a:rPr lang="uk-UA" sz="1600" dirty="0" err="1" smtClean="0">
                <a:effectLst/>
              </a:rPr>
              <a:t>обов</a:t>
            </a:r>
            <a:r>
              <a:rPr lang="en-US" sz="1600" dirty="0" smtClean="0">
                <a:effectLst/>
              </a:rPr>
              <a:t>’</a:t>
            </a:r>
            <a:r>
              <a:rPr lang="uk-UA" sz="1600" dirty="0" err="1" smtClean="0">
                <a:effectLst/>
              </a:rPr>
              <a:t>язково</a:t>
            </a:r>
            <a:r>
              <a:rPr lang="uk-UA" sz="1600" dirty="0" smtClean="0">
                <a:effectLst/>
              </a:rPr>
              <a:t>)</a:t>
            </a:r>
          </a:p>
          <a:p>
            <a:pPr lvl="1"/>
            <a:endParaRPr lang="uk-UA" sz="1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549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єкти</a:t>
            </a:r>
            <a:r>
              <a:rPr lang="uk-UA" dirty="0" smtClean="0"/>
              <a:t> в </a:t>
            </a:r>
            <a:r>
              <a:rPr lang="en-US" dirty="0" smtClean="0"/>
              <a:t>JS</a:t>
            </a:r>
            <a:r>
              <a:rPr lang="uk-UA" dirty="0" smtClean="0"/>
              <a:t>, тип даних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Способи створення</a:t>
            </a:r>
          </a:p>
          <a:p>
            <a:pPr lvl="1"/>
            <a:r>
              <a:rPr lang="en-US" sz="1600" dirty="0" smtClean="0">
                <a:effectLst/>
              </a:rPr>
              <a:t>{}</a:t>
            </a:r>
          </a:p>
          <a:p>
            <a:pPr lvl="1"/>
            <a:r>
              <a:rPr lang="en-US" sz="1600" dirty="0">
                <a:effectLst/>
              </a:rPr>
              <a:t>n</a:t>
            </a:r>
            <a:r>
              <a:rPr lang="en-US" sz="1600" dirty="0" smtClean="0">
                <a:effectLst/>
              </a:rPr>
              <a:t>ew Object(value)</a:t>
            </a:r>
            <a:endParaRPr lang="uk-UA" sz="16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115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Властивості та методи екземплярів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Властивості </a:t>
            </a:r>
          </a:p>
          <a:p>
            <a:pPr lvl="1"/>
            <a:r>
              <a:rPr lang="en-US" sz="1600" dirty="0" smtClean="0">
                <a:effectLst/>
              </a:rPr>
              <a:t>length- </a:t>
            </a:r>
            <a:r>
              <a:rPr lang="uk-UA" sz="1600" dirty="0" smtClean="0">
                <a:effectLst/>
              </a:rPr>
              <a:t>має значення 1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smtClean="0">
                <a:effectLst/>
              </a:rPr>
              <a:t>prototype – </a:t>
            </a:r>
            <a:r>
              <a:rPr lang="uk-UA" sz="1600" dirty="0" smtClean="0">
                <a:effectLst/>
              </a:rPr>
              <a:t>дозволяє додавати властивості</a:t>
            </a:r>
            <a:endParaRPr lang="uk-UA" sz="1600" dirty="0">
              <a:effectLst/>
            </a:endParaRPr>
          </a:p>
          <a:p>
            <a:pPr lvl="1"/>
            <a:endParaRPr lang="ru-RU" sz="1600" dirty="0">
              <a:effectLst/>
            </a:endParaRPr>
          </a:p>
          <a:p>
            <a:pPr lvl="1"/>
            <a:endParaRPr lang="ru-RU" sz="1600" dirty="0" smtClean="0">
              <a:effectLst/>
            </a:endParaRPr>
          </a:p>
          <a:p>
            <a:pPr lvl="1"/>
            <a:endParaRPr lang="ru-RU" sz="1600" dirty="0">
              <a:effectLst/>
            </a:endParaRPr>
          </a:p>
          <a:p>
            <a:pPr lvl="1"/>
            <a:endParaRPr lang="ru-RU" sz="1600" dirty="0" smtClean="0">
              <a:effectLst/>
            </a:endParaRPr>
          </a:p>
          <a:p>
            <a:pPr lvl="1"/>
            <a:endParaRPr lang="ru-RU" sz="1600" dirty="0">
              <a:effectLst/>
            </a:endParaRPr>
          </a:p>
          <a:p>
            <a:pPr lvl="1"/>
            <a:endParaRPr lang="uk-UA" sz="16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895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Властивості та методи екземплярів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Методи </a:t>
            </a:r>
          </a:p>
          <a:p>
            <a:pPr lvl="1"/>
            <a:r>
              <a:rPr lang="en-US" sz="1600" dirty="0" err="1">
                <a:effectLst/>
              </a:rPr>
              <a:t>Object.assign</a:t>
            </a:r>
            <a:r>
              <a:rPr lang="en-US" sz="1600" dirty="0" smtClean="0">
                <a:effectLst/>
              </a:rPr>
              <a:t>()</a:t>
            </a:r>
            <a:r>
              <a:rPr lang="uk-UA" sz="1600" dirty="0" smtClean="0">
                <a:effectLst/>
              </a:rPr>
              <a:t> - </a:t>
            </a:r>
            <a:r>
              <a:rPr lang="ru-RU" sz="1600" dirty="0" err="1">
                <a:effectLst/>
              </a:rPr>
              <a:t>Створює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новий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об'єкт</a:t>
            </a:r>
            <a:r>
              <a:rPr lang="ru-RU" sz="1600" dirty="0">
                <a:effectLst/>
              </a:rPr>
              <a:t> шляхом </a:t>
            </a:r>
            <a:r>
              <a:rPr lang="ru-RU" sz="1600" dirty="0" err="1">
                <a:effectLst/>
              </a:rPr>
              <a:t>копіювання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значень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всіх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власних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перерахованих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властивостей</a:t>
            </a:r>
            <a:r>
              <a:rPr lang="ru-RU" sz="1600" dirty="0">
                <a:effectLst/>
              </a:rPr>
              <a:t> з одного </a:t>
            </a:r>
            <a:r>
              <a:rPr lang="ru-RU" sz="1600" dirty="0" err="1">
                <a:effectLst/>
              </a:rPr>
              <a:t>або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більше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вихідних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об'єктів</a:t>
            </a:r>
            <a:r>
              <a:rPr lang="ru-RU" sz="1600" dirty="0">
                <a:effectLst/>
              </a:rPr>
              <a:t> в </a:t>
            </a:r>
            <a:r>
              <a:rPr lang="ru-RU" sz="1600" dirty="0" err="1">
                <a:effectLst/>
              </a:rPr>
              <a:t>цільовий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об'єкт</a:t>
            </a:r>
            <a:r>
              <a:rPr lang="ru-RU" sz="1600" dirty="0" smtClean="0">
                <a:effectLst/>
              </a:rPr>
              <a:t>.</a:t>
            </a:r>
          </a:p>
          <a:p>
            <a:pPr lvl="1"/>
            <a:r>
              <a:rPr lang="en-US" sz="1600" dirty="0" err="1">
                <a:effectLst/>
              </a:rPr>
              <a:t>Object.create</a:t>
            </a:r>
            <a:r>
              <a:rPr lang="en-US" sz="1600" dirty="0" smtClean="0">
                <a:effectLst/>
              </a:rPr>
              <a:t>()</a:t>
            </a:r>
            <a:r>
              <a:rPr lang="uk-UA" sz="1600" dirty="0" smtClean="0">
                <a:effectLst/>
              </a:rPr>
              <a:t> - </a:t>
            </a:r>
            <a:r>
              <a:rPr lang="ru-RU" sz="1600" dirty="0" err="1">
                <a:effectLst/>
              </a:rPr>
              <a:t>Створює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новий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об'єкт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із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зазначеними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об'єктом</a:t>
            </a:r>
            <a:r>
              <a:rPr lang="ru-RU" sz="1600" dirty="0">
                <a:effectLst/>
              </a:rPr>
              <a:t> прототипу і </a:t>
            </a:r>
            <a:r>
              <a:rPr lang="ru-RU" sz="1600" dirty="0" err="1">
                <a:effectLst/>
              </a:rPr>
              <a:t>властивостями</a:t>
            </a:r>
            <a:r>
              <a:rPr lang="ru-RU" sz="1600" dirty="0" smtClean="0">
                <a:effectLst/>
              </a:rPr>
              <a:t>.</a:t>
            </a:r>
          </a:p>
          <a:p>
            <a:pPr lvl="1"/>
            <a:r>
              <a:rPr lang="en-US" sz="1600" dirty="0" err="1">
                <a:effectLst/>
              </a:rPr>
              <a:t>Object.defineProperty</a:t>
            </a:r>
            <a:r>
              <a:rPr lang="en-US" sz="1600" dirty="0" smtClean="0">
                <a:effectLst/>
              </a:rPr>
              <a:t>()</a:t>
            </a:r>
            <a:r>
              <a:rPr lang="uk-UA" sz="1600" dirty="0" smtClean="0">
                <a:effectLst/>
              </a:rPr>
              <a:t> - </a:t>
            </a:r>
            <a:r>
              <a:rPr lang="ru-RU" sz="1600" dirty="0" err="1">
                <a:effectLst/>
              </a:rPr>
              <a:t>Додає</a:t>
            </a:r>
            <a:r>
              <a:rPr lang="ru-RU" sz="1600" dirty="0">
                <a:effectLst/>
              </a:rPr>
              <a:t> до </a:t>
            </a:r>
            <a:r>
              <a:rPr lang="ru-RU" sz="1600" dirty="0" err="1">
                <a:effectLst/>
              </a:rPr>
              <a:t>об'єкта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іменоване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властивість</a:t>
            </a:r>
            <a:r>
              <a:rPr lang="ru-RU" sz="1600" dirty="0">
                <a:effectLst/>
              </a:rPr>
              <a:t>, </a:t>
            </a:r>
            <a:r>
              <a:rPr lang="ru-RU" sz="1600" dirty="0" err="1">
                <a:effectLst/>
              </a:rPr>
              <a:t>що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описується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переданим</a:t>
            </a:r>
            <a:r>
              <a:rPr lang="ru-RU" sz="1600" dirty="0">
                <a:effectLst/>
              </a:rPr>
              <a:t> дескриптором</a:t>
            </a:r>
            <a:r>
              <a:rPr lang="ru-RU" sz="1600" dirty="0" smtClean="0">
                <a:effectLst/>
              </a:rPr>
              <a:t>.</a:t>
            </a:r>
          </a:p>
          <a:p>
            <a:pPr lvl="1"/>
            <a:r>
              <a:rPr lang="en-US" sz="1600" dirty="0" err="1">
                <a:effectLst/>
              </a:rPr>
              <a:t>Object.defineProperties</a:t>
            </a:r>
            <a:r>
              <a:rPr lang="en-US" sz="1600" dirty="0" smtClean="0">
                <a:effectLst/>
              </a:rPr>
              <a:t>()</a:t>
            </a:r>
            <a:r>
              <a:rPr lang="uk-UA" sz="1600" dirty="0" smtClean="0">
                <a:effectLst/>
              </a:rPr>
              <a:t> - </a:t>
            </a:r>
            <a:r>
              <a:rPr lang="ru-RU" sz="1600" dirty="0" err="1">
                <a:effectLst/>
              </a:rPr>
              <a:t>Додає</a:t>
            </a:r>
            <a:r>
              <a:rPr lang="ru-RU" sz="1600" dirty="0">
                <a:effectLst/>
              </a:rPr>
              <a:t> до </a:t>
            </a:r>
            <a:r>
              <a:rPr lang="ru-RU" sz="1600" dirty="0" err="1">
                <a:effectLst/>
              </a:rPr>
              <a:t>об'єкта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іменовані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властивості</a:t>
            </a:r>
            <a:r>
              <a:rPr lang="ru-RU" sz="1600" dirty="0">
                <a:effectLst/>
              </a:rPr>
              <a:t>, </a:t>
            </a:r>
            <a:r>
              <a:rPr lang="ru-RU" sz="1600" dirty="0" err="1">
                <a:effectLst/>
              </a:rPr>
              <a:t>описувані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переданими</a:t>
            </a:r>
            <a:r>
              <a:rPr lang="ru-RU" sz="1600" dirty="0">
                <a:effectLst/>
              </a:rPr>
              <a:t> дескрипторами</a:t>
            </a:r>
            <a:r>
              <a:rPr lang="ru-RU" sz="1600" dirty="0" smtClean="0">
                <a:effectLst/>
              </a:rPr>
              <a:t>.</a:t>
            </a:r>
          </a:p>
          <a:p>
            <a:pPr lvl="1"/>
            <a:r>
              <a:rPr lang="en-US" sz="1600" dirty="0" err="1">
                <a:effectLst/>
              </a:rPr>
              <a:t>Object.freeze</a:t>
            </a:r>
            <a:r>
              <a:rPr lang="en-US" sz="1600" dirty="0" smtClean="0">
                <a:effectLst/>
              </a:rPr>
              <a:t>()</a:t>
            </a:r>
            <a:r>
              <a:rPr lang="uk-UA" sz="1600" dirty="0" smtClean="0">
                <a:effectLst/>
              </a:rPr>
              <a:t> - </a:t>
            </a:r>
            <a:r>
              <a:rPr lang="ru-RU" sz="1600" dirty="0" err="1">
                <a:effectLst/>
              </a:rPr>
              <a:t>Заморожує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об'єкт</a:t>
            </a:r>
            <a:r>
              <a:rPr lang="ru-RU" sz="1600" dirty="0">
                <a:effectLst/>
              </a:rPr>
              <a:t>: </a:t>
            </a:r>
            <a:r>
              <a:rPr lang="ru-RU" sz="1600" dirty="0" err="1">
                <a:effectLst/>
              </a:rPr>
              <a:t>інший</a:t>
            </a:r>
            <a:r>
              <a:rPr lang="ru-RU" sz="1600" dirty="0">
                <a:effectLst/>
              </a:rPr>
              <a:t> код не </a:t>
            </a:r>
            <a:r>
              <a:rPr lang="ru-RU" sz="1600" dirty="0" err="1">
                <a:effectLst/>
              </a:rPr>
              <a:t>може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видалити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або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змінити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ніяке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властивість</a:t>
            </a:r>
            <a:r>
              <a:rPr lang="ru-RU" sz="1600" dirty="0" smtClean="0">
                <a:effectLst/>
              </a:rPr>
              <a:t>.</a:t>
            </a:r>
          </a:p>
          <a:p>
            <a:pPr lvl="1"/>
            <a:r>
              <a:rPr lang="en-US" sz="1600" dirty="0" err="1">
                <a:effectLst/>
              </a:rPr>
              <a:t>Object.getOwnPropertyDescriptor</a:t>
            </a:r>
            <a:r>
              <a:rPr lang="en-US" sz="1600" dirty="0" smtClean="0">
                <a:effectLst/>
              </a:rPr>
              <a:t>()</a:t>
            </a:r>
            <a:r>
              <a:rPr lang="uk-UA" sz="1600" dirty="0" smtClean="0">
                <a:effectLst/>
              </a:rPr>
              <a:t> - </a:t>
            </a:r>
            <a:r>
              <a:rPr lang="ru-RU" sz="1600" dirty="0" err="1">
                <a:effectLst/>
              </a:rPr>
              <a:t>Повертає</a:t>
            </a:r>
            <a:r>
              <a:rPr lang="ru-RU" sz="1600" dirty="0">
                <a:effectLst/>
              </a:rPr>
              <a:t> дескриптор </a:t>
            </a:r>
            <a:r>
              <a:rPr lang="ru-RU" sz="1600" dirty="0" err="1">
                <a:effectLst/>
              </a:rPr>
              <a:t>властивості</a:t>
            </a:r>
            <a:r>
              <a:rPr lang="ru-RU" sz="1600" dirty="0">
                <a:effectLst/>
              </a:rPr>
              <a:t> для </a:t>
            </a:r>
            <a:r>
              <a:rPr lang="ru-RU" sz="1600" dirty="0" err="1" smtClean="0">
                <a:effectLst/>
              </a:rPr>
              <a:t>іменованої</a:t>
            </a:r>
            <a:r>
              <a:rPr lang="ru-RU" sz="1600" dirty="0" smtClean="0">
                <a:effectLst/>
              </a:rPr>
              <a:t> </a:t>
            </a:r>
            <a:r>
              <a:rPr lang="ru-RU" sz="1600" dirty="0" err="1">
                <a:effectLst/>
              </a:rPr>
              <a:t>властивості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об'єкта</a:t>
            </a:r>
            <a:r>
              <a:rPr lang="ru-RU" sz="1600" dirty="0" smtClean="0">
                <a:effectLst/>
              </a:rPr>
              <a:t>.</a:t>
            </a:r>
          </a:p>
          <a:p>
            <a:pPr lvl="1"/>
            <a:r>
              <a:rPr lang="en-US" sz="1600" dirty="0" err="1">
                <a:effectLst/>
              </a:rPr>
              <a:t>Object.getOwnPropertyNames</a:t>
            </a:r>
            <a:r>
              <a:rPr lang="en-US" sz="1600" dirty="0" smtClean="0">
                <a:effectLst/>
              </a:rPr>
              <a:t>()</a:t>
            </a:r>
            <a:r>
              <a:rPr lang="uk-UA" sz="1600" dirty="0" smtClean="0">
                <a:effectLst/>
              </a:rPr>
              <a:t>- </a:t>
            </a:r>
            <a:r>
              <a:rPr lang="ru-RU" sz="1600" dirty="0" err="1">
                <a:effectLst/>
              </a:rPr>
              <a:t>Повертає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масив</a:t>
            </a:r>
            <a:r>
              <a:rPr lang="ru-RU" sz="1600" dirty="0">
                <a:effectLst/>
              </a:rPr>
              <a:t>, </a:t>
            </a:r>
            <a:r>
              <a:rPr lang="ru-RU" sz="1600" dirty="0" err="1">
                <a:effectLst/>
              </a:rPr>
              <a:t>що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містить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імена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всіх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переданих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об'єкту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власних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перераховуються</a:t>
            </a:r>
            <a:r>
              <a:rPr lang="ru-RU" sz="1600" dirty="0">
                <a:effectLst/>
              </a:rPr>
              <a:t> і </a:t>
            </a:r>
            <a:r>
              <a:rPr lang="ru-RU" sz="1600" dirty="0" err="1">
                <a:effectLst/>
              </a:rPr>
              <a:t>неперечісляемих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властивостей</a:t>
            </a:r>
            <a:r>
              <a:rPr lang="ru-RU" sz="1600" dirty="0" smtClean="0">
                <a:effectLst/>
              </a:rPr>
              <a:t>.</a:t>
            </a:r>
          </a:p>
          <a:p>
            <a:pPr lvl="1"/>
            <a:r>
              <a:rPr lang="en-US" sz="1600" dirty="0" err="1">
                <a:effectLst/>
              </a:rPr>
              <a:t>Object.getOwnPropertySymbols</a:t>
            </a:r>
            <a:r>
              <a:rPr lang="en-US" sz="1600" dirty="0" smtClean="0">
                <a:effectLst/>
              </a:rPr>
              <a:t>()</a:t>
            </a:r>
            <a:r>
              <a:rPr lang="uk-UA" sz="1600" dirty="0" smtClean="0">
                <a:effectLst/>
              </a:rPr>
              <a:t> - </a:t>
            </a:r>
            <a:r>
              <a:rPr lang="ru-RU" sz="1600" dirty="0" err="1">
                <a:effectLst/>
              </a:rPr>
              <a:t>Повертає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масив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всіх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символьних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властивостей</a:t>
            </a:r>
            <a:r>
              <a:rPr lang="ru-RU" sz="1600" dirty="0">
                <a:effectLst/>
              </a:rPr>
              <a:t>, </a:t>
            </a:r>
            <a:r>
              <a:rPr lang="ru-RU" sz="1600" dirty="0" err="1">
                <a:effectLst/>
              </a:rPr>
              <a:t>знайдених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безпосередньо</a:t>
            </a:r>
            <a:r>
              <a:rPr lang="ru-RU" sz="1600" dirty="0">
                <a:effectLst/>
              </a:rPr>
              <a:t> в </a:t>
            </a:r>
            <a:r>
              <a:rPr lang="ru-RU" sz="1600" dirty="0" err="1">
                <a:effectLst/>
              </a:rPr>
              <a:t>переданому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об'єкті</a:t>
            </a:r>
            <a:r>
              <a:rPr lang="ru-RU" sz="1600" dirty="0" smtClean="0">
                <a:effectLst/>
              </a:rPr>
              <a:t>.</a:t>
            </a:r>
          </a:p>
          <a:p>
            <a:pPr lvl="1"/>
            <a:endParaRPr lang="ru-RU" sz="1600" dirty="0">
              <a:effectLst/>
            </a:endParaRPr>
          </a:p>
          <a:p>
            <a:pPr lvl="1"/>
            <a:endParaRPr lang="ru-RU" sz="1600" dirty="0" smtClean="0">
              <a:effectLst/>
            </a:endParaRPr>
          </a:p>
          <a:p>
            <a:pPr lvl="1"/>
            <a:endParaRPr lang="ru-RU" sz="1600" dirty="0">
              <a:effectLst/>
            </a:endParaRPr>
          </a:p>
          <a:p>
            <a:pPr lvl="1"/>
            <a:endParaRPr lang="ru-RU" sz="1600" dirty="0" smtClean="0">
              <a:effectLst/>
            </a:endParaRPr>
          </a:p>
          <a:p>
            <a:pPr lvl="1"/>
            <a:endParaRPr lang="ru-RU" sz="1600" dirty="0">
              <a:effectLst/>
            </a:endParaRPr>
          </a:p>
          <a:p>
            <a:pPr lvl="1"/>
            <a:endParaRPr lang="uk-UA" sz="16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717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Властивості та методи екземплярів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Методи </a:t>
            </a:r>
          </a:p>
          <a:p>
            <a:pPr lvl="1"/>
            <a:r>
              <a:rPr lang="en-US" sz="1600" dirty="0" err="1">
                <a:effectLst/>
              </a:rPr>
              <a:t>Object.getPrototypeOf</a:t>
            </a:r>
            <a:r>
              <a:rPr lang="en-US" sz="1600" dirty="0" smtClean="0">
                <a:effectLst/>
              </a:rPr>
              <a:t>()</a:t>
            </a:r>
            <a:r>
              <a:rPr lang="uk-UA" sz="1600" dirty="0">
                <a:effectLst/>
              </a:rPr>
              <a:t> - Повертає прототип зазначеного об'єкта</a:t>
            </a:r>
            <a:r>
              <a:rPr lang="uk-UA" sz="1600" dirty="0" smtClean="0">
                <a:effectLst/>
              </a:rPr>
              <a:t>.</a:t>
            </a:r>
          </a:p>
          <a:p>
            <a:pPr lvl="1"/>
            <a:r>
              <a:rPr lang="en-US" sz="1600" dirty="0">
                <a:effectLst/>
              </a:rPr>
              <a:t>Object.is() </a:t>
            </a:r>
            <a:r>
              <a:rPr lang="uk-UA" sz="1600" dirty="0" smtClean="0">
                <a:effectLst/>
              </a:rPr>
              <a:t>- </a:t>
            </a:r>
            <a:r>
              <a:rPr lang="ru-RU" sz="1600" dirty="0" err="1">
                <a:effectLst/>
              </a:rPr>
              <a:t>Порівнює</a:t>
            </a:r>
            <a:r>
              <a:rPr lang="ru-RU" sz="1600" dirty="0">
                <a:effectLst/>
              </a:rPr>
              <a:t>, </a:t>
            </a:r>
            <a:r>
              <a:rPr lang="ru-RU" sz="1600" dirty="0" err="1">
                <a:effectLst/>
              </a:rPr>
              <a:t>чи</a:t>
            </a:r>
            <a:r>
              <a:rPr lang="ru-RU" sz="1600" dirty="0">
                <a:effectLst/>
              </a:rPr>
              <a:t> є два </a:t>
            </a:r>
            <a:r>
              <a:rPr lang="ru-RU" sz="1600" dirty="0" err="1">
                <a:effectLst/>
              </a:rPr>
              <a:t>значення</a:t>
            </a:r>
            <a:r>
              <a:rPr lang="ru-RU" sz="1600" dirty="0">
                <a:effectLst/>
              </a:rPr>
              <a:t> </a:t>
            </a:r>
            <a:r>
              <a:rPr lang="ru-RU" sz="1600" dirty="0" err="1" smtClean="0">
                <a:effectLst/>
              </a:rPr>
              <a:t>однаковими</a:t>
            </a:r>
            <a:endParaRPr lang="ru-RU" sz="1600" dirty="0">
              <a:effectLst/>
            </a:endParaRPr>
          </a:p>
          <a:p>
            <a:pPr lvl="1"/>
            <a:r>
              <a:rPr lang="en-US" sz="1600" dirty="0" err="1">
                <a:effectLst/>
              </a:rPr>
              <a:t>Object.isExtensible</a:t>
            </a:r>
            <a:r>
              <a:rPr lang="en-US" sz="1600" dirty="0" smtClean="0">
                <a:effectLst/>
              </a:rPr>
              <a:t>()</a:t>
            </a:r>
            <a:r>
              <a:rPr lang="uk-UA" sz="1600" dirty="0" smtClean="0">
                <a:effectLst/>
              </a:rPr>
              <a:t> - </a:t>
            </a:r>
            <a:r>
              <a:rPr lang="ru-RU" sz="1600" dirty="0" err="1">
                <a:effectLst/>
              </a:rPr>
              <a:t>Визначає</a:t>
            </a:r>
            <a:r>
              <a:rPr lang="ru-RU" sz="1600" dirty="0">
                <a:effectLst/>
              </a:rPr>
              <a:t>, </a:t>
            </a:r>
            <a:r>
              <a:rPr lang="ru-RU" sz="1600" dirty="0" err="1">
                <a:effectLst/>
              </a:rPr>
              <a:t>чи</a:t>
            </a:r>
            <a:r>
              <a:rPr lang="ru-RU" sz="1600" dirty="0">
                <a:effectLst/>
              </a:rPr>
              <a:t> дозволено </a:t>
            </a:r>
            <a:r>
              <a:rPr lang="ru-RU" sz="1600" dirty="0" err="1">
                <a:effectLst/>
              </a:rPr>
              <a:t>розширення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об'єкта</a:t>
            </a:r>
            <a:r>
              <a:rPr lang="ru-RU" sz="1600" dirty="0" smtClean="0">
                <a:effectLst/>
              </a:rPr>
              <a:t>.</a:t>
            </a:r>
          </a:p>
          <a:p>
            <a:pPr lvl="1"/>
            <a:r>
              <a:rPr lang="en-US" sz="1600" dirty="0" err="1">
                <a:effectLst/>
              </a:rPr>
              <a:t>Object.isFrozen</a:t>
            </a:r>
            <a:r>
              <a:rPr lang="en-US" sz="1600" dirty="0" smtClean="0">
                <a:effectLst/>
              </a:rPr>
              <a:t>()</a:t>
            </a:r>
            <a:r>
              <a:rPr lang="uk-UA" sz="1600" dirty="0" smtClean="0">
                <a:effectLst/>
              </a:rPr>
              <a:t> - </a:t>
            </a:r>
            <a:r>
              <a:rPr lang="ru-RU" sz="1600" dirty="0" err="1">
                <a:effectLst/>
              </a:rPr>
              <a:t>Визначає</a:t>
            </a:r>
            <a:r>
              <a:rPr lang="ru-RU" sz="1600" dirty="0">
                <a:effectLst/>
              </a:rPr>
              <a:t>, </a:t>
            </a:r>
            <a:r>
              <a:rPr lang="ru-RU" sz="1600" dirty="0" err="1">
                <a:effectLst/>
              </a:rPr>
              <a:t>чи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був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об'єкт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заморожений</a:t>
            </a:r>
            <a:r>
              <a:rPr lang="ru-RU" sz="1600" dirty="0" smtClean="0">
                <a:effectLst/>
              </a:rPr>
              <a:t>.</a:t>
            </a:r>
          </a:p>
          <a:p>
            <a:pPr lvl="1"/>
            <a:r>
              <a:rPr lang="en-US" sz="1600" dirty="0" err="1">
                <a:effectLst/>
              </a:rPr>
              <a:t>Object.isSealed</a:t>
            </a:r>
            <a:r>
              <a:rPr lang="en-US" sz="1600" dirty="0" smtClean="0">
                <a:effectLst/>
              </a:rPr>
              <a:t>()</a:t>
            </a:r>
            <a:r>
              <a:rPr lang="uk-UA" sz="1600" dirty="0" smtClean="0">
                <a:effectLst/>
              </a:rPr>
              <a:t> - </a:t>
            </a:r>
            <a:r>
              <a:rPr lang="ru-RU" sz="1600" dirty="0" err="1">
                <a:effectLst/>
              </a:rPr>
              <a:t>Визначає</a:t>
            </a:r>
            <a:r>
              <a:rPr lang="ru-RU" sz="1600" dirty="0">
                <a:effectLst/>
              </a:rPr>
              <a:t>, </a:t>
            </a:r>
            <a:r>
              <a:rPr lang="ru-RU" sz="1600" dirty="0" err="1">
                <a:effectLst/>
              </a:rPr>
              <a:t>чи</a:t>
            </a:r>
            <a:r>
              <a:rPr lang="ru-RU" sz="1600" dirty="0">
                <a:effectLst/>
              </a:rPr>
              <a:t> є </a:t>
            </a:r>
            <a:r>
              <a:rPr lang="ru-RU" sz="1600" dirty="0" err="1">
                <a:effectLst/>
              </a:rPr>
              <a:t>об'єкт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запечатаним</a:t>
            </a:r>
            <a:r>
              <a:rPr lang="ru-RU" sz="1600" dirty="0">
                <a:effectLst/>
              </a:rPr>
              <a:t> (</a:t>
            </a:r>
            <a:r>
              <a:rPr lang="ru-RU" sz="1600" dirty="0" err="1">
                <a:effectLst/>
              </a:rPr>
              <a:t>sealed</a:t>
            </a:r>
            <a:r>
              <a:rPr lang="ru-RU" sz="1600" dirty="0" smtClean="0">
                <a:effectLst/>
              </a:rPr>
              <a:t>).</a:t>
            </a:r>
          </a:p>
          <a:p>
            <a:pPr lvl="1"/>
            <a:r>
              <a:rPr lang="en-US" sz="1600" dirty="0" err="1">
                <a:effectLst/>
              </a:rPr>
              <a:t>Object.keys</a:t>
            </a:r>
            <a:r>
              <a:rPr lang="en-US" sz="1600" dirty="0" smtClean="0">
                <a:effectLst/>
              </a:rPr>
              <a:t>()</a:t>
            </a:r>
            <a:r>
              <a:rPr lang="uk-UA" sz="1600" dirty="0" smtClean="0">
                <a:effectLst/>
              </a:rPr>
              <a:t> - </a:t>
            </a:r>
            <a:r>
              <a:rPr lang="ru-RU" sz="1600" dirty="0" err="1">
                <a:effectLst/>
              </a:rPr>
              <a:t>Повертає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масив</a:t>
            </a:r>
            <a:r>
              <a:rPr lang="ru-RU" sz="1600" dirty="0">
                <a:effectLst/>
              </a:rPr>
              <a:t>, </a:t>
            </a:r>
            <a:r>
              <a:rPr lang="ru-RU" sz="1600" dirty="0" err="1">
                <a:effectLst/>
              </a:rPr>
              <a:t>що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містить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імена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всіх</a:t>
            </a:r>
            <a:r>
              <a:rPr lang="ru-RU" sz="1600" dirty="0">
                <a:effectLst/>
              </a:rPr>
              <a:t> </a:t>
            </a:r>
            <a:r>
              <a:rPr lang="ru-RU" sz="1600" dirty="0" err="1" smtClean="0">
                <a:effectLst/>
              </a:rPr>
              <a:t>перерахованих</a:t>
            </a:r>
            <a:r>
              <a:rPr lang="ru-RU" sz="1600" dirty="0" smtClean="0">
                <a:effectLst/>
              </a:rPr>
              <a:t> </a:t>
            </a:r>
            <a:r>
              <a:rPr lang="ru-RU" sz="1600" dirty="0" err="1">
                <a:effectLst/>
              </a:rPr>
              <a:t>властивостей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переданого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об'єкта</a:t>
            </a:r>
            <a:endParaRPr lang="ru-RU" sz="1600" dirty="0">
              <a:effectLst/>
            </a:endParaRPr>
          </a:p>
          <a:p>
            <a:pPr lvl="1"/>
            <a:r>
              <a:rPr lang="en-US" sz="1600" dirty="0" err="1">
                <a:effectLst/>
              </a:rPr>
              <a:t>Object.observe</a:t>
            </a:r>
            <a:r>
              <a:rPr lang="en-US" sz="1600" dirty="0">
                <a:effectLst/>
              </a:rPr>
              <a:t>() </a:t>
            </a:r>
            <a:r>
              <a:rPr lang="uk-UA" sz="1600" dirty="0" smtClean="0">
                <a:effectLst/>
              </a:rPr>
              <a:t>- </a:t>
            </a:r>
            <a:r>
              <a:rPr lang="ru-RU" sz="1600" dirty="0">
                <a:effectLst/>
              </a:rPr>
              <a:t>Асинхронно </a:t>
            </a:r>
            <a:r>
              <a:rPr lang="ru-RU" sz="1600" dirty="0" err="1">
                <a:effectLst/>
              </a:rPr>
              <a:t>спостерігає</a:t>
            </a:r>
            <a:r>
              <a:rPr lang="ru-RU" sz="1600" dirty="0">
                <a:effectLst/>
              </a:rPr>
              <a:t> за </a:t>
            </a:r>
            <a:r>
              <a:rPr lang="ru-RU" sz="1600" dirty="0" err="1">
                <a:effectLst/>
              </a:rPr>
              <a:t>змінами</a:t>
            </a:r>
            <a:r>
              <a:rPr lang="ru-RU" sz="1600" dirty="0">
                <a:effectLst/>
              </a:rPr>
              <a:t> в </a:t>
            </a:r>
            <a:r>
              <a:rPr lang="ru-RU" sz="1600" dirty="0" err="1">
                <a:effectLst/>
              </a:rPr>
              <a:t>об'єкті</a:t>
            </a:r>
            <a:r>
              <a:rPr lang="ru-RU" sz="1600" dirty="0" smtClean="0">
                <a:effectLst/>
              </a:rPr>
              <a:t>.</a:t>
            </a:r>
          </a:p>
          <a:p>
            <a:pPr lvl="1"/>
            <a:r>
              <a:rPr lang="en-US" sz="1600" dirty="0" err="1">
                <a:effectLst/>
              </a:rPr>
              <a:t>Object.preventExtensions</a:t>
            </a:r>
            <a:r>
              <a:rPr lang="en-US" sz="1600" dirty="0" smtClean="0">
                <a:effectLst/>
              </a:rPr>
              <a:t>()</a:t>
            </a:r>
            <a:r>
              <a:rPr lang="uk-UA" sz="1600" dirty="0">
                <a:effectLst/>
              </a:rPr>
              <a:t> - Запобігає будь-яке розширення об'єкта</a:t>
            </a:r>
            <a:r>
              <a:rPr lang="uk-UA" sz="1600" dirty="0" smtClean="0">
                <a:effectLst/>
              </a:rPr>
              <a:t>.</a:t>
            </a:r>
          </a:p>
          <a:p>
            <a:pPr lvl="1"/>
            <a:r>
              <a:rPr lang="en-US" sz="1600" dirty="0" err="1">
                <a:effectLst/>
              </a:rPr>
              <a:t>Object.seal</a:t>
            </a:r>
            <a:r>
              <a:rPr lang="en-US" sz="1600" dirty="0" smtClean="0">
                <a:effectLst/>
              </a:rPr>
              <a:t>()</a:t>
            </a:r>
            <a:r>
              <a:rPr lang="uk-UA" sz="1600" dirty="0" smtClean="0">
                <a:effectLst/>
              </a:rPr>
              <a:t> - </a:t>
            </a:r>
            <a:r>
              <a:rPr lang="ru-RU" sz="1600" dirty="0" err="1">
                <a:effectLst/>
              </a:rPr>
              <a:t>Запобігає</a:t>
            </a:r>
            <a:r>
              <a:rPr lang="ru-RU" sz="1600" dirty="0">
                <a:effectLst/>
              </a:rPr>
              <a:t> </a:t>
            </a:r>
            <a:r>
              <a:rPr lang="ru-RU" sz="1600" dirty="0" err="1" smtClean="0">
                <a:effectLst/>
              </a:rPr>
              <a:t>видаленню</a:t>
            </a:r>
            <a:r>
              <a:rPr lang="ru-RU" sz="1600" dirty="0" smtClean="0">
                <a:effectLst/>
              </a:rPr>
              <a:t> </a:t>
            </a:r>
            <a:r>
              <a:rPr lang="ru-RU" sz="1600" dirty="0" err="1">
                <a:effectLst/>
              </a:rPr>
              <a:t>властивостей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об'єкта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іншим</a:t>
            </a:r>
            <a:r>
              <a:rPr lang="ru-RU" sz="1600" dirty="0">
                <a:effectLst/>
              </a:rPr>
              <a:t> кодом.</a:t>
            </a:r>
            <a:endParaRPr lang="ru-RU" sz="1600" dirty="0" smtClean="0">
              <a:effectLst/>
            </a:endParaRPr>
          </a:p>
          <a:p>
            <a:pPr lvl="1"/>
            <a:r>
              <a:rPr lang="en-US" sz="1600" dirty="0" err="1">
                <a:effectLst/>
              </a:rPr>
              <a:t>Object.setPrototypeOf</a:t>
            </a:r>
            <a:r>
              <a:rPr lang="en-US" sz="1600" dirty="0">
                <a:effectLst/>
              </a:rPr>
              <a:t>() </a:t>
            </a:r>
            <a:r>
              <a:rPr lang="uk-UA" sz="1600" dirty="0" smtClean="0">
                <a:effectLst/>
              </a:rPr>
              <a:t> - </a:t>
            </a:r>
            <a:r>
              <a:rPr lang="ru-RU" sz="1600" dirty="0" err="1">
                <a:effectLst/>
              </a:rPr>
              <a:t>Встановлює</a:t>
            </a:r>
            <a:r>
              <a:rPr lang="ru-RU" sz="1600" dirty="0">
                <a:effectLst/>
              </a:rPr>
              <a:t> прототип (</a:t>
            </a:r>
            <a:r>
              <a:rPr lang="ru-RU" sz="1600" dirty="0" err="1">
                <a:effectLst/>
              </a:rPr>
              <a:t>тобто</a:t>
            </a:r>
            <a:r>
              <a:rPr lang="ru-RU" sz="1600" dirty="0">
                <a:effectLst/>
              </a:rPr>
              <a:t>, </a:t>
            </a:r>
            <a:r>
              <a:rPr lang="ru-RU" sz="1600" dirty="0" err="1">
                <a:effectLst/>
              </a:rPr>
              <a:t>внутрішня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властивість</a:t>
            </a:r>
            <a:r>
              <a:rPr lang="ru-RU" sz="1600" dirty="0">
                <a:effectLst/>
              </a:rPr>
              <a:t> [[</a:t>
            </a:r>
            <a:r>
              <a:rPr lang="ru-RU" sz="1600" dirty="0" err="1">
                <a:effectLst/>
              </a:rPr>
              <a:t>Prototype</a:t>
            </a:r>
            <a:r>
              <a:rPr lang="ru-RU" sz="1600" dirty="0">
                <a:effectLst/>
              </a:rPr>
              <a:t>]])</a:t>
            </a:r>
          </a:p>
          <a:p>
            <a:pPr lvl="1"/>
            <a:endParaRPr lang="ru-RU" sz="1600" dirty="0" smtClean="0">
              <a:effectLst/>
            </a:endParaRPr>
          </a:p>
          <a:p>
            <a:pPr lvl="1"/>
            <a:endParaRPr lang="ru-RU" sz="1600" dirty="0">
              <a:effectLst/>
            </a:endParaRPr>
          </a:p>
          <a:p>
            <a:pPr lvl="1"/>
            <a:endParaRPr lang="ru-RU" sz="1600" dirty="0" smtClean="0">
              <a:effectLst/>
            </a:endParaRPr>
          </a:p>
          <a:p>
            <a:pPr lvl="1"/>
            <a:endParaRPr lang="ru-RU" sz="1600" dirty="0">
              <a:effectLst/>
            </a:endParaRPr>
          </a:p>
          <a:p>
            <a:pPr lvl="1"/>
            <a:endParaRPr lang="uk-UA" sz="16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360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Контекст виконання функції в якості методу об</a:t>
            </a:r>
            <a:r>
              <a:rPr lang="en-US" dirty="0" smtClean="0"/>
              <a:t>’</a:t>
            </a:r>
            <a:r>
              <a:rPr lang="uk-UA" dirty="0" err="1" smtClean="0"/>
              <a:t>єкта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Змінна </a:t>
            </a:r>
            <a:r>
              <a:rPr lang="en-US" sz="2000" dirty="0" smtClean="0">
                <a:effectLst/>
              </a:rPr>
              <a:t>this </a:t>
            </a:r>
            <a:r>
              <a:rPr lang="uk-UA" sz="2000" dirty="0" smtClean="0">
                <a:effectLst/>
              </a:rPr>
              <a:t>в середині функції</a:t>
            </a:r>
          </a:p>
          <a:p>
            <a:pPr lvl="1"/>
            <a:r>
              <a:rPr lang="en-US" sz="1600" dirty="0" smtClean="0">
                <a:effectLst/>
              </a:rPr>
              <a:t>this – </a:t>
            </a:r>
            <a:r>
              <a:rPr lang="uk-UA" sz="1600" dirty="0" smtClean="0">
                <a:effectLst/>
              </a:rPr>
              <a:t>це посилання на об</a:t>
            </a:r>
            <a:r>
              <a:rPr lang="en-US" sz="1600" dirty="0" smtClean="0">
                <a:effectLst/>
              </a:rPr>
              <a:t>’</a:t>
            </a:r>
            <a:r>
              <a:rPr lang="uk-UA" sz="1600" dirty="0" err="1" smtClean="0">
                <a:effectLst/>
              </a:rPr>
              <a:t>єкт</a:t>
            </a:r>
            <a:r>
              <a:rPr lang="uk-UA" sz="1600" dirty="0" smtClean="0">
                <a:effectLst/>
              </a:rPr>
              <a:t> котрий викликає код в даний момент</a:t>
            </a:r>
          </a:p>
          <a:p>
            <a:pPr lvl="1"/>
            <a:r>
              <a:rPr lang="en-US" sz="1600" dirty="0" err="1">
                <a:effectLst/>
              </a:rPr>
              <a:t>var</a:t>
            </a:r>
            <a:r>
              <a:rPr lang="en-US" sz="1600" dirty="0">
                <a:effectLst/>
              </a:rPr>
              <a:t> user = {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  </a:t>
            </a:r>
            <a:r>
              <a:rPr lang="uk-UA" sz="1600" dirty="0" smtClean="0">
                <a:effectLst/>
              </a:rPr>
              <a:t>     </a:t>
            </a:r>
            <a:r>
              <a:rPr lang="en-US" sz="1600" dirty="0" smtClean="0">
                <a:effectLst/>
              </a:rPr>
              <a:t>name</a:t>
            </a:r>
            <a:r>
              <a:rPr lang="en-US" sz="1600" dirty="0">
                <a:effectLst/>
              </a:rPr>
              <a:t>: 'John Smith',</a:t>
            </a:r>
          </a:p>
          <a:p>
            <a:pPr marL="457200" lvl="1" indent="0">
              <a:buNone/>
            </a:pPr>
            <a:r>
              <a:rPr lang="en-US" sz="1600" dirty="0" smtClean="0">
                <a:effectLst/>
              </a:rPr>
              <a:t>   </a:t>
            </a:r>
            <a:r>
              <a:rPr lang="uk-UA" sz="1600" dirty="0" smtClean="0">
                <a:effectLst/>
              </a:rPr>
              <a:t>      </a:t>
            </a:r>
            <a:r>
              <a:rPr lang="en-US" sz="1600" dirty="0" err="1" smtClean="0">
                <a:effectLst/>
              </a:rPr>
              <a:t>getName</a:t>
            </a:r>
            <a:r>
              <a:rPr lang="en-US" sz="1600" dirty="0">
                <a:effectLst/>
              </a:rPr>
              <a:t>: function() {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      </a:t>
            </a:r>
            <a:r>
              <a:rPr lang="uk-UA" sz="1600" dirty="0" smtClean="0">
                <a:effectLst/>
              </a:rPr>
              <a:t>     </a:t>
            </a:r>
            <a:r>
              <a:rPr lang="en-US" sz="1600" dirty="0" smtClean="0">
                <a:effectLst/>
              </a:rPr>
              <a:t>console.log(this.name);</a:t>
            </a:r>
          </a:p>
          <a:p>
            <a:pPr marL="457200" lvl="1" indent="0">
              <a:buNone/>
            </a:pPr>
            <a:r>
              <a:rPr lang="en-US" sz="1600" dirty="0" smtClean="0">
                <a:effectLst/>
              </a:rPr>
              <a:t>  </a:t>
            </a:r>
            <a:r>
              <a:rPr lang="uk-UA" sz="1600" dirty="0" smtClean="0">
                <a:effectLst/>
              </a:rPr>
              <a:t>       </a:t>
            </a:r>
            <a:r>
              <a:rPr lang="en-US" sz="1600" dirty="0" smtClean="0">
                <a:effectLst/>
              </a:rPr>
              <a:t>}</a:t>
            </a:r>
          </a:p>
          <a:p>
            <a:pPr marL="457200" lvl="1" indent="0">
              <a:buNone/>
            </a:pPr>
            <a:r>
              <a:rPr lang="uk-UA" sz="1600" dirty="0" smtClean="0">
                <a:effectLst/>
              </a:rPr>
              <a:t>    </a:t>
            </a:r>
            <a:r>
              <a:rPr lang="en-US" sz="1600" dirty="0" smtClean="0">
                <a:effectLst/>
              </a:rPr>
              <a:t>};</a:t>
            </a:r>
            <a:endParaRPr lang="en-US" sz="1600" dirty="0">
              <a:effectLst/>
            </a:endParaRPr>
          </a:p>
          <a:p>
            <a:pPr marL="457200" lvl="1" indent="0">
              <a:buNone/>
            </a:pPr>
            <a:r>
              <a:rPr lang="uk-UA" sz="1600" dirty="0" smtClean="0">
                <a:effectLst/>
              </a:rPr>
              <a:t>    </a:t>
            </a:r>
            <a:r>
              <a:rPr lang="en-US" sz="1600" dirty="0" err="1" smtClean="0">
                <a:effectLst/>
              </a:rPr>
              <a:t>user.getName</a:t>
            </a:r>
            <a:r>
              <a:rPr lang="en-US" sz="1600" dirty="0" smtClean="0">
                <a:effectLst/>
              </a:rPr>
              <a:t>();</a:t>
            </a:r>
            <a:r>
              <a:rPr lang="uk-UA" sz="1600" dirty="0" smtClean="0">
                <a:effectLst/>
              </a:rPr>
              <a:t>   </a:t>
            </a:r>
            <a:r>
              <a:rPr lang="en-US" sz="1600" dirty="0" smtClean="0">
                <a:effectLst/>
              </a:rPr>
              <a:t>// </a:t>
            </a:r>
            <a:r>
              <a:rPr lang="en-US" sz="1600" dirty="0">
                <a:effectLst/>
              </a:rPr>
              <a:t>John Smith</a:t>
            </a:r>
            <a:endParaRPr lang="uk-UA" sz="2000" dirty="0">
              <a:effectLst/>
            </a:endParaRPr>
          </a:p>
          <a:p>
            <a:r>
              <a:rPr lang="uk-UA" sz="2000" dirty="0" smtClean="0">
                <a:effectLst/>
              </a:rPr>
              <a:t>Виклик ф-</a:t>
            </a:r>
            <a:r>
              <a:rPr lang="uk-UA" sz="2000" dirty="0" err="1" smtClean="0">
                <a:effectLst/>
              </a:rPr>
              <a:t>ції</a:t>
            </a:r>
            <a:r>
              <a:rPr lang="uk-UA" sz="2000" dirty="0" smtClean="0">
                <a:effectLst/>
              </a:rPr>
              <a:t> як функції (</a:t>
            </a:r>
            <a:r>
              <a:rPr lang="en-US" sz="2000" dirty="0" smtClean="0">
                <a:effectLst/>
              </a:rPr>
              <a:t>this - window</a:t>
            </a:r>
            <a:r>
              <a:rPr lang="uk-UA" sz="2000" dirty="0" smtClean="0">
                <a:effectLst/>
              </a:rPr>
              <a:t>)</a:t>
            </a:r>
            <a:endParaRPr lang="en-US" sz="2000" dirty="0" smtClean="0">
              <a:effectLst/>
            </a:endParaRPr>
          </a:p>
          <a:p>
            <a:r>
              <a:rPr lang="uk-UA" sz="2000" dirty="0" smtClean="0">
                <a:effectLst/>
              </a:rPr>
              <a:t>Виклик ф-</a:t>
            </a:r>
            <a:r>
              <a:rPr lang="uk-UA" sz="2000" dirty="0" err="1" smtClean="0">
                <a:effectLst/>
              </a:rPr>
              <a:t>ції</a:t>
            </a:r>
            <a:r>
              <a:rPr lang="uk-UA" sz="2000" dirty="0" smtClean="0">
                <a:effectLst/>
              </a:rPr>
              <a:t> з оператором </a:t>
            </a:r>
            <a:r>
              <a:rPr lang="en-US" sz="2000" dirty="0" smtClean="0">
                <a:effectLst/>
              </a:rPr>
              <a:t>new (this – </a:t>
            </a:r>
            <a:r>
              <a:rPr lang="uk-UA" sz="2000" dirty="0" smtClean="0">
                <a:effectLst/>
              </a:rPr>
              <a:t>посилання на щойно створений 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</a:t>
            </a:r>
            <a:r>
              <a:rPr lang="en-US" sz="2000" dirty="0" smtClean="0">
                <a:effectLst/>
              </a:rPr>
              <a:t>)</a:t>
            </a:r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21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1461</TotalTime>
  <Words>728</Words>
  <Application>Microsoft Office PowerPoint</Application>
  <PresentationFormat>Widescreen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Berlin</vt:lpstr>
      <vt:lpstr>JavaScript</vt:lpstr>
      <vt:lpstr>Масиви, тип даних Array </vt:lpstr>
      <vt:lpstr>Властивості та методи екземплярів Array </vt:lpstr>
      <vt:lpstr>Властивості та методи екземплярів Array </vt:lpstr>
      <vt:lpstr>Об’єкти в JS, тип даних Object</vt:lpstr>
      <vt:lpstr>Властивості та методи екземплярів Object</vt:lpstr>
      <vt:lpstr>Властивості та методи екземплярів Object</vt:lpstr>
      <vt:lpstr>Властивості та методи екземплярів Object</vt:lpstr>
      <vt:lpstr>Контекст виконання функції в якості методу об’єкта</vt:lpstr>
      <vt:lpstr>Розуміння класу-конструктора, оператор instanceof, властивість constructor</vt:lpstr>
      <vt:lpstr>Функція як об’єкт. Методи call та apply</vt:lpstr>
      <vt:lpstr>Механизм наслідуванн, prototype</vt:lpstr>
      <vt:lpstr>Завдання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Andriy Zherdiy</dc:creator>
  <cp:lastModifiedBy>Andriy Zherdiy</cp:lastModifiedBy>
  <cp:revision>94</cp:revision>
  <dcterms:created xsi:type="dcterms:W3CDTF">2016-04-03T22:17:25Z</dcterms:created>
  <dcterms:modified xsi:type="dcterms:W3CDTF">2016-04-14T06:20:31Z</dcterms:modified>
</cp:coreProperties>
</file>