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Огляд нововведень в </a:t>
            </a:r>
            <a:r>
              <a:rPr lang="en-US" dirty="0" smtClean="0"/>
              <a:t>ECMAScript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Об</a:t>
            </a:r>
            <a:r>
              <a:rPr lang="en-US" dirty="0" smtClean="0"/>
              <a:t>’</a:t>
            </a:r>
            <a:r>
              <a:rPr lang="uk-UA" dirty="0" smtClean="0"/>
              <a:t>є</a:t>
            </a:r>
            <a:r>
              <a:rPr lang="en-US" dirty="0" err="1" smtClean="0"/>
              <a:t>кт</a:t>
            </a:r>
            <a:r>
              <a:rPr lang="uk-UA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WeakSet</a:t>
            </a:r>
            <a:r>
              <a:rPr lang="en-US" dirty="0" smtClean="0"/>
              <a:t>, </a:t>
            </a:r>
            <a:r>
              <a:rPr lang="en-US" dirty="0" err="1" smtClean="0"/>
              <a:t>WeakMap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effectLst/>
              </a:rPr>
              <a:t>var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promise</a:t>
            </a:r>
            <a:r>
              <a:rPr lang="ru-RU" sz="2000" dirty="0">
                <a:effectLst/>
              </a:rPr>
              <a:t> = </a:t>
            </a:r>
            <a:r>
              <a:rPr lang="ru-RU" sz="2000" dirty="0" err="1">
                <a:effectLst/>
              </a:rPr>
              <a:t>new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Promise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function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resolve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reject</a:t>
            </a:r>
            <a:r>
              <a:rPr lang="ru-RU" sz="2000" dirty="0">
                <a:effectLst/>
              </a:rPr>
              <a:t>) {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  // Эта функция будет вызвана автоматически</a:t>
            </a:r>
          </a:p>
          <a:p>
            <a:pPr marL="0" indent="0">
              <a:buNone/>
            </a:pPr>
            <a:endParaRPr lang="ru-RU" sz="2000" dirty="0">
              <a:effectLst/>
            </a:endParaRPr>
          </a:p>
          <a:p>
            <a:pPr marL="0" indent="0">
              <a:buNone/>
            </a:pPr>
            <a:r>
              <a:rPr lang="ru-RU" sz="2000" dirty="0">
                <a:effectLst/>
              </a:rPr>
              <a:t>  // В ней можно делать любые асинхронные операции,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  // А когда они завершатся — нужно вызвать одно из: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  // </a:t>
            </a:r>
            <a:r>
              <a:rPr lang="ru-RU" sz="2000" dirty="0" err="1">
                <a:effectLst/>
              </a:rPr>
              <a:t>resolve</a:t>
            </a:r>
            <a:r>
              <a:rPr lang="ru-RU" sz="2000" dirty="0">
                <a:effectLst/>
              </a:rPr>
              <a:t>(результат) при успешном выполнении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  // </a:t>
            </a:r>
            <a:r>
              <a:rPr lang="ru-RU" sz="2000" dirty="0" err="1">
                <a:effectLst/>
              </a:rPr>
              <a:t>reject</a:t>
            </a:r>
            <a:r>
              <a:rPr lang="ru-RU" sz="2000" dirty="0">
                <a:effectLst/>
              </a:rPr>
              <a:t>(ошибка) при ошибке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})</a:t>
            </a:r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608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Механізм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effectLst/>
              </a:rPr>
              <a:t>var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promise</a:t>
            </a:r>
            <a:r>
              <a:rPr lang="ru-RU" sz="2000" dirty="0">
                <a:effectLst/>
              </a:rPr>
              <a:t> = </a:t>
            </a:r>
            <a:r>
              <a:rPr lang="ru-RU" sz="2000" dirty="0" err="1">
                <a:effectLst/>
              </a:rPr>
              <a:t>new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Promise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function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resolve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reject</a:t>
            </a:r>
            <a:r>
              <a:rPr lang="ru-RU" sz="2000" dirty="0">
                <a:effectLst/>
              </a:rPr>
              <a:t>) {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  // Эта функция будет вызвана автоматически</a:t>
            </a:r>
          </a:p>
          <a:p>
            <a:pPr marL="0" indent="0">
              <a:buNone/>
            </a:pPr>
            <a:endParaRPr lang="ru-RU" sz="2000" dirty="0">
              <a:effectLst/>
            </a:endParaRPr>
          </a:p>
          <a:p>
            <a:pPr marL="0" indent="0">
              <a:buNone/>
            </a:pPr>
            <a:r>
              <a:rPr lang="ru-RU" sz="2000" dirty="0">
                <a:effectLst/>
              </a:rPr>
              <a:t>  // В ней можно делать любые асинхронные операции,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  // А когда они завершатся — нужно вызвать одно из: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  // </a:t>
            </a:r>
            <a:r>
              <a:rPr lang="ru-RU" sz="2000" dirty="0" err="1">
                <a:effectLst/>
              </a:rPr>
              <a:t>resolve</a:t>
            </a:r>
            <a:r>
              <a:rPr lang="ru-RU" sz="2000" dirty="0">
                <a:effectLst/>
              </a:rPr>
              <a:t>(результат) при успешном выполнении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  // </a:t>
            </a:r>
            <a:r>
              <a:rPr lang="ru-RU" sz="2000" dirty="0" err="1">
                <a:effectLst/>
              </a:rPr>
              <a:t>reject</a:t>
            </a:r>
            <a:r>
              <a:rPr lang="ru-RU" sz="2000" dirty="0">
                <a:effectLst/>
              </a:rPr>
              <a:t>(ошибка) при ошибке</a:t>
            </a:r>
          </a:p>
          <a:p>
            <a:pPr marL="0" indent="0">
              <a:buNone/>
            </a:pPr>
            <a:r>
              <a:rPr lang="ru-RU" sz="2000" dirty="0">
                <a:effectLst/>
              </a:rPr>
              <a:t>})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657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Значення по замовчуванню для аргументів функції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</a:rPr>
              <a:t>function multiply(a, b = 1) {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return a*b;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}</a:t>
            </a: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effectLst/>
              </a:rPr>
              <a:t>multiply(5); // 5</a:t>
            </a:r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78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Структури даних </a:t>
            </a:r>
            <a:r>
              <a:rPr lang="en-US" dirty="0" smtClean="0"/>
              <a:t>Map </a:t>
            </a:r>
            <a:r>
              <a:rPr lang="uk-UA" dirty="0" smtClean="0"/>
              <a:t>та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C</a:t>
            </a:r>
            <a:r>
              <a:rPr lang="uk-UA" sz="2000" dirty="0" err="1" smtClean="0">
                <a:effectLst/>
              </a:rPr>
              <a:t>труктури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>
                <a:effectLst/>
              </a:rPr>
              <a:t>даних </a:t>
            </a:r>
            <a:r>
              <a:rPr lang="en-US" sz="2000" dirty="0">
                <a:effectLst/>
              </a:rPr>
              <a:t>Map </a:t>
            </a:r>
            <a:r>
              <a:rPr lang="uk-UA" sz="2000" dirty="0">
                <a:effectLst/>
              </a:rPr>
              <a:t>і </a:t>
            </a:r>
            <a:r>
              <a:rPr lang="en-US" sz="2000" dirty="0" smtClean="0">
                <a:effectLst/>
              </a:rPr>
              <a:t>Set,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>
                <a:effectLst/>
              </a:rPr>
              <a:t>спрощують роботу зі специфічними типами колекцій. </a:t>
            </a:r>
            <a:r>
              <a:rPr lang="en-US" sz="2000" dirty="0">
                <a:effectLst/>
              </a:rPr>
              <a:t>Map </a:t>
            </a:r>
            <a:r>
              <a:rPr lang="uk-UA" sz="2000" dirty="0">
                <a:effectLst/>
              </a:rPr>
              <a:t>дозволяє визначати колекції наборів в форматі ключ / значення, при тому, що в якості ключа і значення можуть виступати будь-які вирази </a:t>
            </a:r>
            <a:r>
              <a:rPr lang="en-US" sz="2000" dirty="0">
                <a:effectLst/>
              </a:rPr>
              <a:t>JavaScript. </a:t>
            </a:r>
            <a:r>
              <a:rPr lang="uk-UA" sz="2000" dirty="0">
                <a:effectLst/>
              </a:rPr>
              <a:t>За аналогією </a:t>
            </a:r>
            <a:r>
              <a:rPr lang="en-US" sz="2000" dirty="0">
                <a:effectLst/>
              </a:rPr>
              <a:t>Set </a:t>
            </a:r>
            <a:r>
              <a:rPr lang="uk-UA" sz="2000" dirty="0">
                <a:effectLst/>
              </a:rPr>
              <a:t>дозволяє задати безліч будь-яких виразів </a:t>
            </a:r>
            <a:r>
              <a:rPr lang="en-US" sz="2000" dirty="0">
                <a:effectLst/>
              </a:rPr>
              <a:t>JavaScript;</a:t>
            </a:r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969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Нові методи для строк, масивів, математичних операцій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sz="2000" dirty="0" err="1">
                <a:effectLst/>
              </a:rPr>
              <a:t>Array.from</a:t>
            </a:r>
            <a:r>
              <a:rPr lang="en-US" sz="2000" dirty="0">
                <a:effectLst/>
              </a:rPr>
              <a:t>() 22.1.2.1</a:t>
            </a:r>
          </a:p>
          <a:p>
            <a:r>
              <a:rPr lang="en-US" sz="2000" dirty="0" err="1">
                <a:effectLst/>
              </a:rPr>
              <a:t>Array.prototype.keys</a:t>
            </a:r>
            <a:r>
              <a:rPr lang="en-US" sz="2000" dirty="0">
                <a:effectLst/>
              </a:rPr>
              <a:t> 22.1.3.13</a:t>
            </a:r>
          </a:p>
          <a:p>
            <a:r>
              <a:rPr lang="en-US" sz="2000" dirty="0" err="1">
                <a:effectLst/>
              </a:rPr>
              <a:t>Array.prototype.entries</a:t>
            </a:r>
            <a:r>
              <a:rPr lang="en-US" sz="2000" dirty="0">
                <a:effectLst/>
              </a:rPr>
              <a:t> 22.1.3.4</a:t>
            </a:r>
          </a:p>
          <a:p>
            <a:r>
              <a:rPr lang="en-US" sz="2000" dirty="0" err="1">
                <a:effectLst/>
              </a:rPr>
              <a:t>Array.prototype.copyWithin</a:t>
            </a:r>
            <a:r>
              <a:rPr lang="en-US" sz="2000" dirty="0">
                <a:effectLst/>
              </a:rPr>
              <a:t>() 22.1.3.3</a:t>
            </a:r>
          </a:p>
          <a:p>
            <a:r>
              <a:rPr lang="en-US" sz="2000" dirty="0" err="1">
                <a:effectLst/>
              </a:rPr>
              <a:t>Number.isSafeInteger</a:t>
            </a:r>
            <a:r>
              <a:rPr lang="en-US" sz="2000" dirty="0">
                <a:effectLst/>
              </a:rPr>
              <a:t>() 20.1.2.5</a:t>
            </a:r>
          </a:p>
          <a:p>
            <a:r>
              <a:rPr lang="en-US" sz="2000" dirty="0" err="1">
                <a:effectLst/>
              </a:rPr>
              <a:t>Math.fround</a:t>
            </a:r>
            <a:r>
              <a:rPr lang="en-US" sz="2000" dirty="0">
                <a:effectLst/>
              </a:rPr>
              <a:t>() 20.2.2.17</a:t>
            </a:r>
          </a:p>
          <a:p>
            <a:r>
              <a:rPr lang="en-US" sz="2000" dirty="0" err="1">
                <a:effectLst/>
              </a:rPr>
              <a:t>String.prototype.startsWith</a:t>
            </a:r>
            <a:r>
              <a:rPr lang="en-US" sz="2000" dirty="0">
                <a:effectLst/>
              </a:rPr>
              <a:t>() 21.1.3.18</a:t>
            </a:r>
          </a:p>
          <a:p>
            <a:r>
              <a:rPr lang="en-US" sz="2000" dirty="0" err="1">
                <a:effectLst/>
              </a:rPr>
              <a:t>String.prototype.endsWith</a:t>
            </a:r>
            <a:r>
              <a:rPr lang="en-US" sz="2000" dirty="0">
                <a:effectLst/>
              </a:rPr>
              <a:t>() 21.1.3.6</a:t>
            </a:r>
          </a:p>
          <a:p>
            <a:r>
              <a:rPr lang="en-US" sz="2000" dirty="0" err="1">
                <a:effectLst/>
              </a:rPr>
              <a:t>Math.imul</a:t>
            </a:r>
            <a:r>
              <a:rPr lang="en-US" sz="2000" dirty="0">
                <a:effectLst/>
              </a:rPr>
              <a:t> 20.2.2.19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765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</a:rPr>
              <a:t>https://babeljs.io/</a:t>
            </a:r>
          </a:p>
          <a:p>
            <a:r>
              <a:rPr lang="uk-UA" sz="2000" dirty="0" smtClean="0">
                <a:effectLst/>
              </a:rPr>
              <a:t>Початок роботи</a:t>
            </a:r>
          </a:p>
          <a:p>
            <a:pPr lvl="1"/>
            <a:r>
              <a:rPr lang="uk-UA" sz="1600" dirty="0" smtClean="0">
                <a:effectLst/>
              </a:rPr>
              <a:t>Створити каталог для файлів</a:t>
            </a:r>
          </a:p>
          <a:p>
            <a:pPr lvl="1"/>
            <a:r>
              <a:rPr lang="uk-UA" sz="1600" dirty="0" smtClean="0">
                <a:effectLst/>
              </a:rPr>
              <a:t>Виконати команди</a:t>
            </a:r>
          </a:p>
          <a:p>
            <a:pPr lvl="2"/>
            <a:r>
              <a:rPr lang="en-US" sz="1400" dirty="0" err="1">
                <a:effectLst/>
              </a:rPr>
              <a:t>npm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init</a:t>
            </a:r>
            <a:r>
              <a:rPr lang="en-US" sz="1400" dirty="0">
                <a:effectLst/>
              </a:rPr>
              <a:t> –y</a:t>
            </a:r>
            <a:endParaRPr lang="uk-UA" sz="1400" dirty="0">
              <a:effectLst/>
            </a:endParaRPr>
          </a:p>
          <a:p>
            <a:pPr lvl="2"/>
            <a:r>
              <a:rPr lang="en-US" sz="1400" dirty="0" err="1">
                <a:effectLst/>
              </a:rPr>
              <a:t>npm</a:t>
            </a:r>
            <a:r>
              <a:rPr lang="en-US" sz="1400" dirty="0">
                <a:effectLst/>
              </a:rPr>
              <a:t> install babel-cli babel-core babel-preset-es2015 --</a:t>
            </a:r>
            <a:r>
              <a:rPr lang="en-US" sz="1400" dirty="0" smtClean="0">
                <a:effectLst/>
              </a:rPr>
              <a:t>save-dev</a:t>
            </a:r>
            <a:endParaRPr lang="uk-UA" sz="14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Додати </a:t>
            </a:r>
            <a:r>
              <a:rPr lang="uk-UA" sz="1600" dirty="0" err="1" smtClean="0">
                <a:effectLst/>
              </a:rPr>
              <a:t>скрипти</a:t>
            </a:r>
            <a:r>
              <a:rPr lang="uk-UA" sz="1600" dirty="0" smtClean="0">
                <a:effectLst/>
              </a:rPr>
              <a:t> в </a:t>
            </a:r>
            <a:r>
              <a:rPr lang="en-US" sz="1600" dirty="0" err="1" smtClean="0">
                <a:effectLst/>
              </a:rPr>
              <a:t>package.json</a:t>
            </a:r>
            <a:endParaRPr lang="uk-UA" sz="1400" dirty="0" smtClean="0">
              <a:effectLst/>
            </a:endParaRPr>
          </a:p>
          <a:p>
            <a:pPr lvl="2"/>
            <a:r>
              <a:rPr lang="en-US" sz="1400" dirty="0">
                <a:effectLst/>
              </a:rPr>
              <a:t> "build": "babel </a:t>
            </a:r>
            <a:r>
              <a:rPr lang="en-US" sz="1400" dirty="0" err="1">
                <a:effectLst/>
              </a:rPr>
              <a:t>src</a:t>
            </a:r>
            <a:r>
              <a:rPr lang="en-US" sz="1400" dirty="0">
                <a:effectLst/>
              </a:rPr>
              <a:t> -d </a:t>
            </a:r>
            <a:r>
              <a:rPr lang="en-US" sz="1400" dirty="0" err="1">
                <a:effectLst/>
              </a:rPr>
              <a:t>dist</a:t>
            </a:r>
            <a:r>
              <a:rPr lang="en-US" sz="1400" dirty="0">
                <a:effectLst/>
              </a:rPr>
              <a:t> --presets es2015",</a:t>
            </a:r>
          </a:p>
          <a:p>
            <a:pPr lvl="2"/>
            <a:r>
              <a:rPr lang="en-US" sz="1400" dirty="0">
                <a:effectLst/>
              </a:rPr>
              <a:t> </a:t>
            </a:r>
            <a:r>
              <a:rPr lang="en-US" sz="1400" dirty="0" smtClean="0">
                <a:effectLst/>
              </a:rPr>
              <a:t>"</a:t>
            </a:r>
            <a:r>
              <a:rPr lang="en-US" sz="1400" dirty="0">
                <a:effectLst/>
              </a:rPr>
              <a:t>watch": "babel </a:t>
            </a:r>
            <a:r>
              <a:rPr lang="en-US" sz="1400" dirty="0" err="1">
                <a:effectLst/>
              </a:rPr>
              <a:t>src</a:t>
            </a:r>
            <a:r>
              <a:rPr lang="en-US" sz="1400" dirty="0">
                <a:effectLst/>
              </a:rPr>
              <a:t> -d </a:t>
            </a:r>
            <a:r>
              <a:rPr lang="en-US" sz="1400" dirty="0" err="1">
                <a:effectLst/>
              </a:rPr>
              <a:t>dist</a:t>
            </a:r>
            <a:r>
              <a:rPr lang="en-US" sz="1400" dirty="0">
                <a:effectLst/>
              </a:rPr>
              <a:t> --presets es2015 -w"</a:t>
            </a:r>
            <a:endParaRPr lang="en-US" sz="14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Створити файл з кодом </a:t>
            </a:r>
            <a:r>
              <a:rPr lang="en-US" sz="1600" dirty="0" smtClean="0">
                <a:effectLst/>
              </a:rPr>
              <a:t>ES6</a:t>
            </a:r>
            <a:endParaRPr lang="uk-UA" sz="16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Виконати </a:t>
            </a:r>
          </a:p>
          <a:p>
            <a:pPr lvl="2"/>
            <a:r>
              <a:rPr lang="en-US" sz="1400" dirty="0" err="1">
                <a:effectLst/>
              </a:rPr>
              <a:t>npm</a:t>
            </a:r>
            <a:r>
              <a:rPr lang="en-US" sz="1400" dirty="0">
                <a:effectLst/>
              </a:rPr>
              <a:t> run </a:t>
            </a:r>
            <a:r>
              <a:rPr lang="en-US" sz="1400" dirty="0" smtClean="0">
                <a:effectLst/>
              </a:rPr>
              <a:t>build</a:t>
            </a:r>
          </a:p>
          <a:p>
            <a:pPr lvl="2"/>
            <a:r>
              <a:rPr lang="en-US" sz="1400" dirty="0" err="1">
                <a:effectLst/>
              </a:rPr>
              <a:t>npm</a:t>
            </a:r>
            <a:r>
              <a:rPr lang="en-US" sz="1400" dirty="0">
                <a:effectLst/>
              </a:rPr>
              <a:t> run watch</a:t>
            </a:r>
            <a:endParaRPr lang="en-US" sz="1400" dirty="0" smtClean="0">
              <a:effectLst/>
            </a:endParaRPr>
          </a:p>
          <a:p>
            <a:pPr lvl="2"/>
            <a:endParaRPr lang="en-US" sz="1400" dirty="0">
              <a:effectLst/>
            </a:endParaRPr>
          </a:p>
          <a:p>
            <a:pPr lvl="1"/>
            <a:endParaRPr lang="uk-UA" sz="1600" dirty="0">
              <a:effectLst/>
            </a:endParaRPr>
          </a:p>
          <a:p>
            <a:pPr lvl="1"/>
            <a:endParaRPr lang="en-US" sz="16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014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Трішки історії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В грудні 2009 затверджено версію №5, де додано режим </a:t>
            </a:r>
            <a:r>
              <a:rPr lang="en-US" sz="2000" dirty="0">
                <a:effectLst/>
              </a:rPr>
              <a:t>"strict mode</a:t>
            </a:r>
            <a:r>
              <a:rPr lang="en-US" sz="2000" dirty="0" smtClean="0">
                <a:effectLst/>
              </a:rPr>
              <a:t>"</a:t>
            </a:r>
            <a:endParaRPr lang="en-US" sz="2000" dirty="0">
              <a:effectLst/>
            </a:endParaRPr>
          </a:p>
          <a:p>
            <a:r>
              <a:rPr lang="uk-UA" sz="2000" dirty="0" smtClean="0">
                <a:effectLst/>
              </a:rPr>
              <a:t>В червні 2011 затверджено версію 5.1</a:t>
            </a:r>
            <a:endParaRPr lang="en-US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І в червні 2015 шоста редакція яка відома як </a:t>
            </a:r>
            <a:r>
              <a:rPr lang="en-US" sz="2000" dirty="0">
                <a:effectLst/>
              </a:rPr>
              <a:t> ES6 </a:t>
            </a:r>
            <a:r>
              <a:rPr lang="uk-UA" sz="2000" dirty="0" smtClean="0">
                <a:effectLst/>
              </a:rPr>
              <a:t>або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>
                <a:effectLst/>
              </a:rPr>
              <a:t>ECMAScript </a:t>
            </a:r>
            <a:r>
              <a:rPr lang="en-US" sz="2000" dirty="0" smtClean="0">
                <a:effectLst/>
              </a:rPr>
              <a:t>2015</a:t>
            </a:r>
            <a:endParaRPr lang="uk-UA" sz="2000" dirty="0">
              <a:effectLst/>
            </a:endParaRPr>
          </a:p>
          <a:p>
            <a:r>
              <a:rPr lang="uk-UA" sz="2000" dirty="0" smtClean="0">
                <a:effectLst/>
              </a:rPr>
              <a:t>Додано новий функціонал для написання складних додатків, включно класи та модулі</a:t>
            </a:r>
            <a:endParaRPr lang="en-US" sz="2000" dirty="0">
              <a:effectLst/>
            </a:endParaRPr>
          </a:p>
          <a:p>
            <a:r>
              <a:rPr lang="uk-UA" sz="2000" dirty="0" smtClean="0">
                <a:effectLst/>
              </a:rPr>
              <a:t>Наразі ведеться робота над версією №7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r>
              <a:rPr lang="uk-UA" sz="2000" dirty="0" smtClean="0">
                <a:effectLst/>
              </a:rPr>
              <a:t>Підтримка браузерами </a:t>
            </a:r>
            <a:r>
              <a:rPr lang="en-US" sz="2000" dirty="0">
                <a:effectLst/>
              </a:rPr>
              <a:t>https://kangax.github.io/compat-table/es6/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1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Підтримка класів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class</a:t>
            </a:r>
          </a:p>
          <a:p>
            <a:r>
              <a:rPr lang="en-US" sz="2000" dirty="0" smtClean="0">
                <a:effectLst/>
              </a:rPr>
              <a:t>constructor</a:t>
            </a:r>
          </a:p>
          <a:p>
            <a:r>
              <a:rPr lang="en-US" sz="2000" dirty="0" smtClean="0">
                <a:effectLst/>
              </a:rPr>
              <a:t>extends </a:t>
            </a:r>
            <a:r>
              <a:rPr lang="uk-UA" sz="2000" dirty="0" smtClean="0">
                <a:effectLst/>
              </a:rPr>
              <a:t>замість прототипів</a:t>
            </a:r>
          </a:p>
          <a:p>
            <a:r>
              <a:rPr lang="en-US" sz="2000" dirty="0" smtClean="0">
                <a:effectLst/>
              </a:rPr>
              <a:t>super</a:t>
            </a:r>
            <a:endParaRPr lang="en-US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методи та властивості</a:t>
            </a:r>
          </a:p>
          <a:p>
            <a:r>
              <a:rPr lang="uk-UA" sz="2000" dirty="0" smtClean="0">
                <a:effectLst/>
              </a:rPr>
              <a:t>Особливості</a:t>
            </a:r>
          </a:p>
          <a:p>
            <a:pPr lvl="1"/>
            <a:r>
              <a:rPr lang="uk-UA" sz="1600" dirty="0" smtClean="0">
                <a:effectLst/>
              </a:rPr>
              <a:t>Не можна викликати без </a:t>
            </a:r>
            <a:r>
              <a:rPr lang="en-US" sz="1600" dirty="0" smtClean="0">
                <a:effectLst/>
              </a:rPr>
              <a:t>new</a:t>
            </a:r>
          </a:p>
          <a:p>
            <a:pPr lvl="1"/>
            <a:r>
              <a:rPr lang="uk-UA" sz="1600" dirty="0" smtClean="0">
                <a:effectLst/>
              </a:rPr>
              <a:t>Методи мають доступ до </a:t>
            </a:r>
            <a:r>
              <a:rPr lang="en-US" sz="1600" dirty="0" smtClean="0">
                <a:effectLst/>
              </a:rPr>
              <a:t>super</a:t>
            </a:r>
          </a:p>
          <a:p>
            <a:pPr lvl="1"/>
            <a:r>
              <a:rPr lang="uk-UA" sz="1600" dirty="0" smtClean="0">
                <a:effectLst/>
              </a:rPr>
              <a:t>всі методи працюють в строгому режимі</a:t>
            </a:r>
          </a:p>
          <a:p>
            <a:pPr lvl="1"/>
            <a:r>
              <a:rPr lang="uk-UA" sz="1600" dirty="0" smtClean="0">
                <a:effectLst/>
              </a:rPr>
              <a:t>методи не можна перечислити через </a:t>
            </a:r>
            <a:r>
              <a:rPr lang="en-US" sz="1600" dirty="0" err="1" smtClean="0">
                <a:effectLst/>
              </a:rPr>
              <a:t>for..in</a:t>
            </a:r>
            <a:endParaRPr lang="en-US" sz="16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класи не </a:t>
            </a:r>
            <a:r>
              <a:rPr lang="uk-UA" sz="1600" dirty="0" err="1" smtClean="0">
                <a:effectLst/>
              </a:rPr>
              <a:t>вспливають</a:t>
            </a:r>
            <a:endParaRPr lang="en-US" sz="16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650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Строкові</a:t>
            </a:r>
            <a:r>
              <a:rPr lang="en-US" dirty="0" smtClean="0"/>
              <a:t> </a:t>
            </a:r>
            <a:r>
              <a:rPr lang="uk-UA" dirty="0"/>
              <a:t>ш</a:t>
            </a:r>
            <a:r>
              <a:rPr lang="uk-UA" dirty="0" smtClean="0"/>
              <a:t>аблони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Використовуються замість конкатенація</a:t>
            </a:r>
          </a:p>
          <a:p>
            <a:r>
              <a:rPr lang="uk-UA" sz="2000" dirty="0" smtClean="0">
                <a:effectLst/>
              </a:rPr>
              <a:t>Підтримують кілька рядків</a:t>
            </a:r>
          </a:p>
          <a:p>
            <a:pPr marL="457200" lvl="1" indent="0">
              <a:buNone/>
            </a:pPr>
            <a:r>
              <a:rPr lang="en-US" sz="1600" b="1" dirty="0">
                <a:effectLst/>
              </a:rPr>
              <a:t>let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str</a:t>
            </a:r>
            <a:r>
              <a:rPr lang="en-US" sz="1600" dirty="0">
                <a:effectLst/>
              </a:rPr>
              <a:t> = ` </a:t>
            </a:r>
            <a:r>
              <a:rPr lang="uk-UA" sz="1600" dirty="0">
                <a:effectLst/>
              </a:rPr>
              <a:t>Здравствуйте ${</a:t>
            </a:r>
            <a:r>
              <a:rPr lang="en-US" sz="1600" dirty="0">
                <a:effectLst/>
              </a:rPr>
              <a:t>first}. </a:t>
            </a:r>
            <a:r>
              <a:rPr lang="uk-UA" sz="1600" dirty="0" err="1">
                <a:effectLst/>
              </a:rPr>
              <a:t>Мы</a:t>
            </a:r>
            <a:r>
              <a:rPr lang="uk-UA" sz="1600" dirty="0">
                <a:effectLst/>
              </a:rPr>
              <a:t> в ${</a:t>
            </a:r>
            <a:r>
              <a:rPr lang="en-US" sz="1600" dirty="0">
                <a:effectLst/>
              </a:rPr>
              <a:t>new Date().</a:t>
            </a:r>
            <a:r>
              <a:rPr lang="en-US" sz="1600" dirty="0" err="1">
                <a:effectLst/>
              </a:rPr>
              <a:t>getFullYear</a:t>
            </a:r>
            <a:r>
              <a:rPr lang="en-US" sz="1600" dirty="0">
                <a:effectLst/>
              </a:rPr>
              <a:t>()} </a:t>
            </a:r>
            <a:r>
              <a:rPr lang="uk-UA" sz="1600" dirty="0">
                <a:effectLst/>
              </a:rPr>
              <a:t>году `;</a:t>
            </a:r>
            <a:endParaRPr lang="en-US" sz="16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32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Оператор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let </a:t>
            </a:r>
            <a:r>
              <a:rPr lang="uk-UA" sz="2000" dirty="0" smtClean="0">
                <a:effectLst/>
              </a:rPr>
              <a:t>доступний в середині блоку, особливо важливо для циклів </a:t>
            </a:r>
            <a:r>
              <a:rPr lang="en-US" sz="2000" dirty="0" smtClean="0">
                <a:effectLst/>
              </a:rPr>
              <a:t>for </a:t>
            </a:r>
            <a:r>
              <a:rPr lang="uk-UA" sz="2000" dirty="0" smtClean="0">
                <a:effectLst/>
              </a:rPr>
              <a:t>і </a:t>
            </a:r>
            <a:r>
              <a:rPr lang="en-US" sz="2000" dirty="0" smtClean="0">
                <a:effectLst/>
              </a:rPr>
              <a:t>while</a:t>
            </a:r>
            <a:endParaRPr lang="uk-UA" sz="20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доступна лише після оголошення</a:t>
            </a:r>
          </a:p>
          <a:p>
            <a:pPr lvl="1"/>
            <a:r>
              <a:rPr lang="uk-UA" sz="1600" dirty="0">
                <a:effectLst/>
              </a:rPr>
              <a:t>н</a:t>
            </a:r>
            <a:r>
              <a:rPr lang="uk-UA" sz="1600" dirty="0" smtClean="0">
                <a:effectLst/>
              </a:rPr>
              <a:t>е можна </a:t>
            </a:r>
            <a:r>
              <a:rPr lang="uk-UA" sz="1600" dirty="0" err="1" smtClean="0">
                <a:effectLst/>
              </a:rPr>
              <a:t>переоголосити</a:t>
            </a:r>
            <a:endParaRPr lang="uk-UA" sz="16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доступна лише в середині блоку</a:t>
            </a:r>
            <a:endParaRPr lang="en-US" sz="1600" dirty="0">
              <a:effectLst/>
            </a:endParaRPr>
          </a:p>
          <a:p>
            <a:r>
              <a:rPr lang="en-US" sz="2000" dirty="0" err="1" smtClean="0">
                <a:effectLst/>
              </a:rPr>
              <a:t>const</a:t>
            </a:r>
            <a:r>
              <a:rPr lang="en-US" sz="2000" dirty="0" smtClean="0">
                <a:effectLst/>
              </a:rPr>
              <a:t> – </a:t>
            </a:r>
            <a:r>
              <a:rPr lang="uk-UA" sz="2000" dirty="0" smtClean="0">
                <a:effectLst/>
              </a:rPr>
              <a:t>використовується для оголошення незмінних котрі не можна </a:t>
            </a:r>
            <a:r>
              <a:rPr lang="uk-UA" sz="2000" dirty="0" err="1" smtClean="0">
                <a:effectLst/>
              </a:rPr>
              <a:t>змінюввати</a:t>
            </a:r>
            <a:endParaRPr lang="uk-UA" sz="20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все як в </a:t>
            </a:r>
            <a:r>
              <a:rPr lang="en-US" sz="1600" dirty="0" smtClean="0">
                <a:effectLst/>
              </a:rPr>
              <a:t>let</a:t>
            </a:r>
            <a:endParaRPr lang="en-US" sz="16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044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Скорочений формат створення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"</a:t>
            </a: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a = {obj1, obj2}" </a:t>
            </a:r>
            <a:r>
              <a:rPr lang="uk-UA" dirty="0" smtClean="0">
                <a:effectLst/>
              </a:rPr>
              <a:t>замість </a:t>
            </a:r>
            <a:r>
              <a:rPr lang="uk-UA" dirty="0">
                <a:effectLst/>
              </a:rPr>
              <a:t>"</a:t>
            </a: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a = {'obj1': obj1, 'obj2': obj2}");</a:t>
            </a:r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142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Модулі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По суті модуль це інструкція котра викликається неявно, </a:t>
            </a:r>
            <a:r>
              <a:rPr lang="ru-RU" sz="2000" dirty="0">
                <a:effectLst/>
              </a:rPr>
              <a:t>за </a:t>
            </a:r>
            <a:r>
              <a:rPr lang="ru-RU" sz="2000" dirty="0" err="1">
                <a:effectLst/>
              </a:rPr>
              <a:t>допомогою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створення</a:t>
            </a:r>
            <a:r>
              <a:rPr lang="ru-RU" sz="2000" dirty="0">
                <a:effectLst/>
              </a:rPr>
              <a:t> файлу та </a:t>
            </a:r>
            <a:r>
              <a:rPr lang="ru-RU" sz="2000" dirty="0" err="1">
                <a:effectLst/>
              </a:rPr>
              <a:t>виконання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його</a:t>
            </a:r>
            <a:r>
              <a:rPr lang="ru-RU" sz="2000" dirty="0">
                <a:effectLst/>
              </a:rPr>
              <a:t> за </a:t>
            </a:r>
            <a:r>
              <a:rPr lang="ru-RU" sz="2000" dirty="0" err="1">
                <a:effectLst/>
              </a:rPr>
              <a:t>допомогою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інтерпретатора</a:t>
            </a:r>
            <a:r>
              <a:rPr lang="ru-RU" sz="2000" dirty="0">
                <a:effectLst/>
              </a:rPr>
              <a:t> </a:t>
            </a:r>
            <a:r>
              <a:rPr lang="ru-RU" sz="2000" dirty="0" smtClean="0">
                <a:effectLst/>
              </a:rPr>
              <a:t>ES</a:t>
            </a:r>
          </a:p>
          <a:p>
            <a:r>
              <a:rPr lang="ru-RU" sz="2000" dirty="0" smtClean="0">
                <a:effectLst/>
              </a:rPr>
              <a:t>Один файл – один модуль</a:t>
            </a:r>
          </a:p>
          <a:p>
            <a:r>
              <a:rPr lang="ru-RU" sz="2000" dirty="0" smtClean="0">
                <a:effectLst/>
              </a:rPr>
              <a:t>Модуль </a:t>
            </a:r>
            <a:r>
              <a:rPr lang="ru-RU" sz="2000" dirty="0" err="1" smtClean="0">
                <a:effectLst/>
              </a:rPr>
              <a:t>має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 smtClean="0">
                <a:effectLst/>
              </a:rPr>
              <a:t>окрему</a:t>
            </a:r>
            <a:r>
              <a:rPr lang="ru-RU" sz="2000" dirty="0" smtClean="0">
                <a:effectLst/>
              </a:rPr>
              <a:t> область </a:t>
            </a:r>
            <a:r>
              <a:rPr lang="ru-RU" sz="2000" dirty="0" err="1" smtClean="0">
                <a:effectLst/>
              </a:rPr>
              <a:t>видимості</a:t>
            </a:r>
            <a:r>
              <a:rPr lang="uk-UA" sz="2000" dirty="0" smtClean="0">
                <a:effectLst/>
              </a:rPr>
              <a:t> </a:t>
            </a:r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export </a:t>
            </a:r>
            <a:endParaRPr lang="uk-UA" sz="20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властивість </a:t>
            </a:r>
            <a:r>
              <a:rPr lang="en-US" sz="1600" dirty="0" smtClean="0">
                <a:effectLst/>
              </a:rPr>
              <a:t>[[Exports]] </a:t>
            </a:r>
            <a:r>
              <a:rPr lang="uk-UA" sz="1600" dirty="0" smtClean="0">
                <a:effectLst/>
              </a:rPr>
              <a:t>у модулів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>
                <a:effectLst/>
              </a:rPr>
              <a:t>export </a:t>
            </a: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variable;</a:t>
            </a:r>
          </a:p>
          <a:p>
            <a:pPr lvl="1"/>
            <a:r>
              <a:rPr lang="en-US" sz="1600" dirty="0">
                <a:effectLst/>
              </a:rPr>
              <a:t>export </a:t>
            </a:r>
            <a:r>
              <a:rPr lang="en-US" sz="1600" dirty="0" err="1">
                <a:effectLst/>
              </a:rPr>
              <a:t>const</a:t>
            </a:r>
            <a:r>
              <a:rPr lang="en-US" sz="1600" dirty="0">
                <a:effectLst/>
              </a:rPr>
              <a:t> CONSTANT = 0;</a:t>
            </a:r>
          </a:p>
          <a:p>
            <a:pPr lvl="1"/>
            <a:r>
              <a:rPr lang="en-US" sz="1600" dirty="0">
                <a:effectLst/>
              </a:rPr>
              <a:t>export let </a:t>
            </a:r>
            <a:r>
              <a:rPr lang="en-US" sz="1600" dirty="0" err="1">
                <a:effectLst/>
              </a:rPr>
              <a:t>scopedVariable</a:t>
            </a:r>
            <a:r>
              <a:rPr lang="en-US" sz="1600" dirty="0">
                <a:effectLst/>
              </a:rPr>
              <a:t> = 20;</a:t>
            </a:r>
          </a:p>
          <a:p>
            <a:pPr lvl="1"/>
            <a:r>
              <a:rPr lang="en-US" sz="1600" dirty="0">
                <a:effectLst/>
              </a:rPr>
              <a:t>export function </a:t>
            </a:r>
            <a:r>
              <a:rPr lang="en-US" sz="1600" dirty="0" err="1">
                <a:effectLst/>
              </a:rPr>
              <a:t>func</a:t>
            </a:r>
            <a:r>
              <a:rPr lang="en-US" sz="1600" dirty="0">
                <a:effectLst/>
              </a:rPr>
              <a:t>(){};</a:t>
            </a:r>
          </a:p>
          <a:p>
            <a:pPr lvl="1"/>
            <a:r>
              <a:rPr lang="en-US" sz="1600" dirty="0">
                <a:effectLst/>
              </a:rPr>
              <a:t>export class Foo {};</a:t>
            </a:r>
            <a:endParaRPr lang="en-US" sz="1600" dirty="0">
              <a:effectLst/>
            </a:endParaRPr>
          </a:p>
          <a:p>
            <a:r>
              <a:rPr lang="en-US" sz="2000" dirty="0" smtClean="0">
                <a:effectLst/>
              </a:rPr>
              <a:t>Import</a:t>
            </a:r>
          </a:p>
          <a:p>
            <a:pPr lvl="1"/>
            <a:r>
              <a:rPr lang="ru-RU" sz="1600" b="1" dirty="0" err="1">
                <a:effectLst/>
              </a:rPr>
              <a:t>import</a:t>
            </a:r>
            <a:r>
              <a:rPr lang="ru-RU" sz="1600" dirty="0">
                <a:effectLst/>
              </a:rPr>
              <a:t> &lt;любое имя&gt; </a:t>
            </a:r>
            <a:r>
              <a:rPr lang="ru-RU" sz="1600" b="1" dirty="0" err="1">
                <a:effectLst/>
              </a:rPr>
              <a:t>from</a:t>
            </a:r>
            <a:r>
              <a:rPr lang="ru-RU" sz="1600" dirty="0">
                <a:effectLst/>
              </a:rPr>
              <a:t> '&lt;путь к модулю</a:t>
            </a:r>
            <a:r>
              <a:rPr lang="ru-RU" sz="1600" dirty="0" smtClean="0">
                <a:effectLst/>
              </a:rPr>
              <a:t>&gt;';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b="1" dirty="0">
                <a:effectLst/>
              </a:rPr>
              <a:t>import</a:t>
            </a:r>
            <a:r>
              <a:rPr lang="en-US" sz="1600" dirty="0">
                <a:effectLst/>
              </a:rPr>
              <a:t> * </a:t>
            </a:r>
            <a:r>
              <a:rPr lang="en-US" sz="1600" b="1" dirty="0">
                <a:effectLst/>
              </a:rPr>
              <a:t>as</a:t>
            </a:r>
            <a:r>
              <a:rPr lang="en-US" sz="1600" dirty="0">
                <a:effectLst/>
              </a:rPr>
              <a:t> sub </a:t>
            </a:r>
            <a:r>
              <a:rPr lang="en-US" sz="1600" b="1" dirty="0">
                <a:effectLst/>
              </a:rPr>
              <a:t>from</a:t>
            </a:r>
            <a:r>
              <a:rPr lang="en-US" sz="1600" dirty="0">
                <a:effectLst/>
              </a:rPr>
              <a:t> './sub.js';</a:t>
            </a:r>
            <a:endParaRPr lang="en-US" sz="16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993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Arrow-</a:t>
            </a:r>
            <a:r>
              <a:rPr lang="uk-UA" dirty="0" smtClean="0"/>
              <a:t>функції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 </a:t>
            </a:r>
            <a:r>
              <a:rPr lang="ru-RU" b="1" dirty="0">
                <a:effectLst/>
              </a:rPr>
              <a:t>(x, y) =&gt; {}</a:t>
            </a:r>
            <a:r>
              <a:rPr lang="ru-RU" dirty="0">
                <a:effectLst/>
              </a:rPr>
              <a:t> </a:t>
            </a:r>
            <a:r>
              <a:rPr lang="ru-RU" dirty="0" err="1" smtClean="0">
                <a:effectLst/>
              </a:rPr>
              <a:t>замість</a:t>
            </a:r>
            <a:r>
              <a:rPr lang="ru-RU" dirty="0">
                <a:effectLst/>
              </a:rPr>
              <a:t> </a:t>
            </a:r>
            <a:r>
              <a:rPr lang="ru-RU" b="1" dirty="0" err="1">
                <a:effectLst/>
              </a:rPr>
              <a:t>function</a:t>
            </a:r>
            <a:r>
              <a:rPr lang="ru-RU" b="1" dirty="0">
                <a:effectLst/>
              </a:rPr>
              <a:t> (</a:t>
            </a:r>
            <a:r>
              <a:rPr lang="ru-RU" b="1" dirty="0" err="1">
                <a:effectLst/>
              </a:rPr>
              <a:t>x,y</a:t>
            </a:r>
            <a:r>
              <a:rPr lang="ru-RU" b="1" dirty="0">
                <a:effectLst/>
              </a:rPr>
              <a:t>) </a:t>
            </a:r>
            <a:r>
              <a:rPr lang="ru-RU" b="1" dirty="0" smtClean="0">
                <a:effectLst/>
              </a:rPr>
              <a:t>{}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804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Генератори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Відрізняються тим що можуть перервати виконання ф-ї, повернути значення і далі продовжити виконання </a:t>
            </a:r>
            <a:endParaRPr lang="en-US" sz="2000" dirty="0" smtClean="0">
              <a:effectLst/>
            </a:endParaRP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'use strict';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function* </a:t>
            </a:r>
            <a:r>
              <a:rPr lang="en-US" sz="1600" dirty="0" err="1">
                <a:effectLst/>
              </a:rPr>
              <a:t>generateSequence</a:t>
            </a:r>
            <a:r>
              <a:rPr lang="en-US" sz="1600" dirty="0">
                <a:effectLst/>
              </a:rPr>
              <a:t>() 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yield 1;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yield 2;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return 3;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let generator = </a:t>
            </a:r>
            <a:r>
              <a:rPr lang="en-US" sz="1600" dirty="0" err="1">
                <a:effectLst/>
              </a:rPr>
              <a:t>generateSequence</a:t>
            </a:r>
            <a:r>
              <a:rPr lang="en-US" sz="1600" dirty="0">
                <a:effectLst/>
              </a:rPr>
              <a:t>();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let one = </a:t>
            </a:r>
            <a:r>
              <a:rPr lang="en-US" sz="1600" dirty="0" err="1">
                <a:effectLst/>
              </a:rPr>
              <a:t>generator.next</a:t>
            </a:r>
            <a:r>
              <a:rPr lang="en-US" sz="1600" dirty="0">
                <a:effectLst/>
              </a:rPr>
              <a:t>();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alert(</a:t>
            </a:r>
            <a:r>
              <a:rPr lang="en-US" sz="1600" dirty="0" err="1">
                <a:effectLst/>
              </a:rPr>
              <a:t>JSON.stringify</a:t>
            </a:r>
            <a:r>
              <a:rPr lang="en-US" sz="1600" dirty="0">
                <a:effectLst/>
              </a:rPr>
              <a:t>(one)); // {value: 1, done: false}</a:t>
            </a:r>
            <a:endParaRPr lang="en-US" sz="16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90371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16097325</TotalTime>
  <Words>614</Words>
  <Application>Microsoft Office PowerPoint</Application>
  <PresentationFormat>Widescreen</PresentationFormat>
  <Paragraphs>272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JavaScript</vt:lpstr>
      <vt:lpstr>Трішки історії</vt:lpstr>
      <vt:lpstr>Підтримка класів</vt:lpstr>
      <vt:lpstr>Строкові шаблони</vt:lpstr>
      <vt:lpstr>Оператор const та let</vt:lpstr>
      <vt:lpstr>Скорочений формат створення об’єктів</vt:lpstr>
      <vt:lpstr>Модулі</vt:lpstr>
      <vt:lpstr>Arrow-функції</vt:lpstr>
      <vt:lpstr>Генератори</vt:lpstr>
      <vt:lpstr>Об’єкти WeakSet, WeakMap</vt:lpstr>
      <vt:lpstr>Механізм Promise</vt:lpstr>
      <vt:lpstr>Значення по замовчуванню для аргументів функції</vt:lpstr>
      <vt:lpstr>Структури даних Map та Set</vt:lpstr>
      <vt:lpstr>Нові методи для строк, масивів, математичних операцій</vt:lpstr>
      <vt:lpstr>Babel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194</cp:revision>
  <dcterms:created xsi:type="dcterms:W3CDTF">2016-04-03T22:17:25Z</dcterms:created>
  <dcterms:modified xsi:type="dcterms:W3CDTF">2016-05-26T04:53:23Z</dcterms:modified>
</cp:coreProperties>
</file>