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3" r:id="rId9"/>
    <p:sldId id="265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66" r:id="rId18"/>
    <p:sldId id="268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введення в </a:t>
            </a:r>
            <a:r>
              <a:rPr lang="en-US" dirty="0"/>
              <a:t>JavaScript</a:t>
            </a:r>
            <a:r>
              <a:rPr lang="uk-UA" dirty="0"/>
              <a:t>,</a:t>
            </a:r>
            <a:r>
              <a:rPr lang="en-US" dirty="0"/>
              <a:t> </a:t>
            </a:r>
            <a:r>
              <a:rPr lang="uk-UA" dirty="0"/>
              <a:t>основні відомості, синтаксис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4629" y="357922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лекція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3419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Базові типи </a:t>
            </a:r>
            <a:r>
              <a:rPr lang="en-US" dirty="0"/>
              <a:t>String, Number,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21867" cy="3582663"/>
          </a:xfrm>
        </p:spPr>
        <p:txBody>
          <a:bodyPr>
            <a:normAutofit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uk-UA" dirty="0"/>
              <a:t>Одинарні і подвійні </a:t>
            </a:r>
            <a:r>
              <a:rPr lang="uk-UA" dirty="0" err="1"/>
              <a:t>кавички</a:t>
            </a:r>
            <a:endParaRPr lang="uk-UA" dirty="0"/>
          </a:p>
          <a:p>
            <a:pPr lvl="1"/>
            <a:r>
              <a:rPr lang="uk-UA" dirty="0" err="1"/>
              <a:t>Спецсимволи</a:t>
            </a:r>
            <a:endParaRPr lang="uk-UA" dirty="0"/>
          </a:p>
          <a:p>
            <a:pPr lvl="1"/>
            <a:r>
              <a:rPr lang="uk-UA" dirty="0"/>
              <a:t>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 </a:t>
            </a:r>
            <a:r>
              <a:rPr lang="en-US" dirty="0"/>
              <a:t>String ( new String(s), String(s))</a:t>
            </a:r>
          </a:p>
          <a:p>
            <a:pPr lvl="1"/>
            <a:r>
              <a:rPr lang="uk-UA" dirty="0"/>
              <a:t>Властивість </a:t>
            </a:r>
            <a:r>
              <a:rPr lang="en-US" dirty="0"/>
              <a:t>length</a:t>
            </a:r>
          </a:p>
          <a:p>
            <a:pPr lvl="1"/>
            <a:r>
              <a:rPr lang="uk-UA" dirty="0"/>
              <a:t>Методи </a:t>
            </a:r>
            <a:endParaRPr lang="en-US" dirty="0"/>
          </a:p>
          <a:p>
            <a:pPr lvl="1"/>
            <a:r>
              <a:rPr lang="uk-UA" dirty="0"/>
              <a:t>Додавання строк (+, +=)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3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Базові типи </a:t>
            </a:r>
            <a:r>
              <a:rPr lang="en-US" dirty="0"/>
              <a:t>String, Number, Boolean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74660"/>
              </p:ext>
            </p:extLst>
          </p:nvPr>
        </p:nvGraphicFramePr>
        <p:xfrm>
          <a:off x="3497179" y="2222180"/>
          <a:ext cx="8326521" cy="4419250"/>
        </p:xfrm>
        <a:graphic>
          <a:graphicData uri="http://schemas.openxmlformats.org/drawingml/2006/table">
            <a:tbl>
              <a:tblPr/>
              <a:tblGrid>
                <a:gridCol w="1421582">
                  <a:extLst>
                    <a:ext uri="{9D8B030D-6E8A-4147-A177-3AD203B41FA5}">
                      <a16:colId xmlns:a16="http://schemas.microsoft.com/office/drawing/2014/main" val="24812393"/>
                    </a:ext>
                  </a:extLst>
                </a:gridCol>
                <a:gridCol w="6904939">
                  <a:extLst>
                    <a:ext uri="{9D8B030D-6E8A-4147-A177-3AD203B41FA5}">
                      <a16:colId xmlns:a16="http://schemas.microsoft.com/office/drawing/2014/main" val="1759853077"/>
                    </a:ext>
                  </a:extLst>
                </a:gridCol>
              </a:tblGrid>
              <a:tr h="441925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\0</a:t>
                      </a:r>
                    </a:p>
                  </a:txBody>
                  <a:tcPr marL="70420" marR="70420" marT="70420" marB="704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800" b="0">
                          <a:effectLst/>
                        </a:rPr>
                        <a:t>Символ </a:t>
                      </a:r>
                      <a:r>
                        <a:rPr lang="en-US" sz="1800" b="0">
                          <a:effectLst/>
                        </a:rPr>
                        <a:t>NUL (\u0000)</a:t>
                      </a:r>
                    </a:p>
                  </a:txBody>
                  <a:tcPr marL="70420" marR="70420" marT="70420" marB="704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64921"/>
                  </a:ext>
                </a:extLst>
              </a:tr>
              <a:tr h="441925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\b</a:t>
                      </a:r>
                    </a:p>
                  </a:txBody>
                  <a:tcPr marL="70420" marR="70420" marT="70420" marB="704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800" b="0" dirty="0" err="1">
                          <a:effectLst/>
                        </a:rPr>
                        <a:t>Зворотнє</a:t>
                      </a:r>
                      <a:r>
                        <a:rPr lang="uk-UA" sz="1800" b="0" baseline="0" dirty="0">
                          <a:effectLst/>
                        </a:rPr>
                        <a:t> переміщення</a:t>
                      </a:r>
                      <a:r>
                        <a:rPr lang="uk-UA" sz="1800" b="0" dirty="0">
                          <a:effectLst/>
                        </a:rPr>
                        <a:t>(\</a:t>
                      </a:r>
                      <a:r>
                        <a:rPr lang="en-US" sz="1800" b="0" dirty="0">
                          <a:effectLst/>
                        </a:rPr>
                        <a:t>u0008)</a:t>
                      </a:r>
                    </a:p>
                  </a:txBody>
                  <a:tcPr marL="70420" marR="70420" marT="70420" marB="704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535146"/>
                  </a:ext>
                </a:extLst>
              </a:tr>
              <a:tr h="441925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\t</a:t>
                      </a:r>
                    </a:p>
                  </a:txBody>
                  <a:tcPr marL="70420" marR="70420" marT="70420" marB="704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800" b="0" dirty="0">
                          <a:effectLst/>
                        </a:rPr>
                        <a:t>Горизонтальна табуляція (\</a:t>
                      </a:r>
                      <a:r>
                        <a:rPr lang="en-US" sz="1800" b="0" dirty="0">
                          <a:effectLst/>
                        </a:rPr>
                        <a:t>u0009)</a:t>
                      </a:r>
                    </a:p>
                  </a:txBody>
                  <a:tcPr marL="70420" marR="70420" marT="70420" marB="704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616618"/>
                  </a:ext>
                </a:extLst>
              </a:tr>
              <a:tr h="441925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\n</a:t>
                      </a:r>
                    </a:p>
                  </a:txBody>
                  <a:tcPr marL="70420" marR="70420" marT="70420" marB="704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800" b="0" dirty="0">
                          <a:effectLst/>
                        </a:rPr>
                        <a:t>Перевід рядка (\</a:t>
                      </a:r>
                      <a:r>
                        <a:rPr lang="en-US" sz="1800" b="0" dirty="0">
                          <a:effectLst/>
                        </a:rPr>
                        <a:t>u000A)</a:t>
                      </a:r>
                    </a:p>
                  </a:txBody>
                  <a:tcPr marL="70420" marR="70420" marT="70420" marB="704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363047"/>
                  </a:ext>
                </a:extLst>
              </a:tr>
              <a:tr h="441925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\v</a:t>
                      </a:r>
                    </a:p>
                  </a:txBody>
                  <a:tcPr marL="70420" marR="70420" marT="70420" marB="704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800" b="0" dirty="0">
                          <a:effectLst/>
                        </a:rPr>
                        <a:t>Вертикальна табуляція (\</a:t>
                      </a:r>
                      <a:r>
                        <a:rPr lang="en-US" sz="1800" b="0" dirty="0">
                          <a:effectLst/>
                        </a:rPr>
                        <a:t>u000B)</a:t>
                      </a:r>
                    </a:p>
                  </a:txBody>
                  <a:tcPr marL="70420" marR="70420" marT="70420" marB="704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092495"/>
                  </a:ext>
                </a:extLst>
              </a:tr>
              <a:tr h="441925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\f</a:t>
                      </a:r>
                    </a:p>
                  </a:txBody>
                  <a:tcPr marL="70420" marR="70420" marT="70420" marB="704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800" b="0" dirty="0">
                          <a:effectLst/>
                        </a:rPr>
                        <a:t>Перевід сторінки (\</a:t>
                      </a:r>
                      <a:r>
                        <a:rPr lang="en-US" sz="1800" b="0" dirty="0">
                          <a:effectLst/>
                        </a:rPr>
                        <a:t>u000C)</a:t>
                      </a:r>
                    </a:p>
                  </a:txBody>
                  <a:tcPr marL="70420" marR="70420" marT="70420" marB="704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972856"/>
                  </a:ext>
                </a:extLst>
              </a:tr>
              <a:tr h="441925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\r</a:t>
                      </a:r>
                    </a:p>
                  </a:txBody>
                  <a:tcPr marL="70420" marR="70420" marT="70420" marB="704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800" b="0" dirty="0">
                          <a:effectLst/>
                        </a:rPr>
                        <a:t>Повернення каретки (\</a:t>
                      </a:r>
                      <a:r>
                        <a:rPr lang="en-US" sz="1800" b="0" dirty="0">
                          <a:effectLst/>
                        </a:rPr>
                        <a:t>u000D)</a:t>
                      </a:r>
                    </a:p>
                  </a:txBody>
                  <a:tcPr marL="70420" marR="70420" marT="70420" marB="704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48480"/>
                  </a:ext>
                </a:extLst>
              </a:tr>
              <a:tr h="441925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\"</a:t>
                      </a:r>
                    </a:p>
                  </a:txBody>
                  <a:tcPr marL="70420" marR="70420" marT="70420" marB="704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800" b="0" dirty="0">
                          <a:effectLst/>
                        </a:rPr>
                        <a:t>Подвійна </a:t>
                      </a:r>
                      <a:r>
                        <a:rPr lang="uk-UA" sz="1800" b="0" dirty="0" err="1">
                          <a:effectLst/>
                        </a:rPr>
                        <a:t>кавичка</a:t>
                      </a:r>
                      <a:r>
                        <a:rPr lang="uk-UA" sz="1800" b="0" dirty="0">
                          <a:effectLst/>
                        </a:rPr>
                        <a:t> (\</a:t>
                      </a:r>
                      <a:r>
                        <a:rPr lang="en-US" sz="1800" b="0" dirty="0">
                          <a:effectLst/>
                        </a:rPr>
                        <a:t>u0022)</a:t>
                      </a:r>
                    </a:p>
                  </a:txBody>
                  <a:tcPr marL="70420" marR="70420" marT="70420" marB="704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00121"/>
                  </a:ext>
                </a:extLst>
              </a:tr>
              <a:tr h="441925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\'</a:t>
                      </a:r>
                    </a:p>
                  </a:txBody>
                  <a:tcPr marL="70420" marR="70420" marT="70420" marB="704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800" b="0" dirty="0">
                          <a:effectLst/>
                        </a:rPr>
                        <a:t>Одинарна </a:t>
                      </a:r>
                      <a:r>
                        <a:rPr lang="uk-UA" sz="1800" b="0" dirty="0" err="1">
                          <a:effectLst/>
                        </a:rPr>
                        <a:t>кавичка</a:t>
                      </a:r>
                      <a:r>
                        <a:rPr lang="uk-UA" sz="1800" b="0" dirty="0">
                          <a:effectLst/>
                        </a:rPr>
                        <a:t> (\</a:t>
                      </a:r>
                      <a:r>
                        <a:rPr lang="en-US" sz="1800" b="0" dirty="0">
                          <a:effectLst/>
                        </a:rPr>
                        <a:t>u0027)</a:t>
                      </a:r>
                    </a:p>
                  </a:txBody>
                  <a:tcPr marL="70420" marR="70420" marT="70420" marB="704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780330"/>
                  </a:ext>
                </a:extLst>
              </a:tr>
              <a:tr h="441925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\\</a:t>
                      </a:r>
                    </a:p>
                  </a:txBody>
                  <a:tcPr marL="70420" marR="70420" marT="70420" marB="704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800" b="0" dirty="0">
                          <a:effectLst/>
                        </a:rPr>
                        <a:t>Зворотній </a:t>
                      </a:r>
                      <a:r>
                        <a:rPr lang="uk-UA" sz="1800" b="0" dirty="0" err="1">
                          <a:effectLst/>
                        </a:rPr>
                        <a:t>слеш</a:t>
                      </a:r>
                      <a:r>
                        <a:rPr lang="uk-UA" sz="1800" b="0" dirty="0">
                          <a:effectLst/>
                        </a:rPr>
                        <a:t> (\</a:t>
                      </a:r>
                      <a:r>
                        <a:rPr lang="en-US" sz="1800" b="0" dirty="0">
                          <a:effectLst/>
                        </a:rPr>
                        <a:t>u005C)</a:t>
                      </a:r>
                    </a:p>
                  </a:txBody>
                  <a:tcPr marL="70420" marR="70420" marT="70420" marB="704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58326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0321" y="2323133"/>
            <a:ext cx="2816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Управляючі символи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0683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Базові типи </a:t>
            </a:r>
            <a:r>
              <a:rPr lang="en-US" dirty="0"/>
              <a:t>String, Number,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49642"/>
            <a:ext cx="10821868" cy="4331369"/>
          </a:xfrm>
        </p:spPr>
        <p:txBody>
          <a:bodyPr>
            <a:normAutofit/>
          </a:bodyPr>
          <a:lstStyle/>
          <a:p>
            <a:r>
              <a:rPr lang="en-US" i="1" dirty="0" err="1">
                <a:effectLst/>
              </a:rPr>
              <a:t>charAt</a:t>
            </a:r>
            <a:r>
              <a:rPr lang="en-US" i="1" dirty="0">
                <a:effectLst/>
              </a:rPr>
              <a:t>()</a:t>
            </a:r>
            <a:r>
              <a:rPr lang="uk-UA" i="1" dirty="0">
                <a:effectLst/>
              </a:rPr>
              <a:t> – повертає символ по індексу</a:t>
            </a:r>
          </a:p>
          <a:p>
            <a:r>
              <a:rPr lang="en-US" i="1" dirty="0" err="1">
                <a:effectLst/>
              </a:rPr>
              <a:t>charCodeAt</a:t>
            </a:r>
            <a:r>
              <a:rPr lang="en-US" i="1" dirty="0">
                <a:effectLst/>
              </a:rPr>
              <a:t>()</a:t>
            </a:r>
            <a:r>
              <a:rPr lang="uk-UA" i="1" dirty="0">
                <a:effectLst/>
              </a:rPr>
              <a:t> – повертає </a:t>
            </a:r>
            <a:r>
              <a:rPr lang="uk-UA" i="1" dirty="0" err="1">
                <a:effectLst/>
              </a:rPr>
              <a:t>Юнікод</a:t>
            </a:r>
            <a:r>
              <a:rPr lang="uk-UA" i="1" dirty="0">
                <a:effectLst/>
              </a:rPr>
              <a:t> </a:t>
            </a:r>
            <a:r>
              <a:rPr lang="uk-UA" i="1" dirty="0" err="1">
                <a:effectLst/>
              </a:rPr>
              <a:t>символа</a:t>
            </a:r>
            <a:r>
              <a:rPr lang="uk-UA" i="1" dirty="0">
                <a:effectLst/>
              </a:rPr>
              <a:t> по індексу</a:t>
            </a:r>
          </a:p>
          <a:p>
            <a:r>
              <a:rPr lang="en-US" i="1" dirty="0" err="1">
                <a:effectLst/>
              </a:rPr>
              <a:t>concat</a:t>
            </a:r>
            <a:r>
              <a:rPr lang="en-US" i="1" dirty="0">
                <a:effectLst/>
              </a:rPr>
              <a:t>()</a:t>
            </a:r>
            <a:r>
              <a:rPr lang="uk-UA" i="1" dirty="0">
                <a:effectLst/>
              </a:rPr>
              <a:t> – конкатенація строк</a:t>
            </a:r>
          </a:p>
          <a:p>
            <a:r>
              <a:rPr lang="en-US" i="1" dirty="0" err="1">
                <a:effectLst/>
              </a:rPr>
              <a:t>indexOf</a:t>
            </a:r>
            <a:r>
              <a:rPr lang="uk-UA" i="1" dirty="0">
                <a:effectLst/>
              </a:rPr>
              <a:t>(</a:t>
            </a:r>
            <a:r>
              <a:rPr lang="en-US" i="1" dirty="0">
                <a:effectLst/>
              </a:rPr>
              <a:t>s</a:t>
            </a:r>
            <a:r>
              <a:rPr lang="uk-UA" i="1" dirty="0">
                <a:effectLst/>
              </a:rPr>
              <a:t>) - </a:t>
            </a:r>
            <a:r>
              <a:rPr lang="en-US" i="1" dirty="0">
                <a:effectLst/>
              </a:rPr>
              <a:t> </a:t>
            </a:r>
            <a:r>
              <a:rPr lang="uk-UA" i="1" dirty="0">
                <a:effectLst/>
              </a:rPr>
              <a:t>повертає індекс першого входження </a:t>
            </a:r>
            <a:r>
              <a:rPr lang="uk-UA" i="1" dirty="0" err="1">
                <a:effectLst/>
              </a:rPr>
              <a:t>підстроки</a:t>
            </a:r>
            <a:endParaRPr lang="uk-UA" i="1" dirty="0">
              <a:effectLst/>
            </a:endParaRPr>
          </a:p>
          <a:p>
            <a:r>
              <a:rPr lang="en-US" i="1" dirty="0" err="1">
                <a:effectLst/>
              </a:rPr>
              <a:t>lastIndexOf</a:t>
            </a:r>
            <a:r>
              <a:rPr lang="uk-UA" i="1" dirty="0">
                <a:effectLst/>
              </a:rPr>
              <a:t>(</a:t>
            </a:r>
            <a:r>
              <a:rPr lang="en-US" i="1" dirty="0">
                <a:effectLst/>
              </a:rPr>
              <a:t>s</a:t>
            </a:r>
            <a:r>
              <a:rPr lang="uk-UA" i="1" dirty="0">
                <a:effectLst/>
              </a:rPr>
              <a:t>) – індекс першого входження з кінця</a:t>
            </a:r>
          </a:p>
          <a:p>
            <a:r>
              <a:rPr lang="en-US" i="1" dirty="0" err="1">
                <a:effectLst/>
              </a:rPr>
              <a:t>localeCompare</a:t>
            </a:r>
            <a:r>
              <a:rPr lang="uk-UA" i="1" dirty="0">
                <a:effectLst/>
              </a:rPr>
              <a:t>(</a:t>
            </a:r>
            <a:r>
              <a:rPr lang="en-US" i="1" dirty="0">
                <a:effectLst/>
              </a:rPr>
              <a:t>s</a:t>
            </a:r>
            <a:r>
              <a:rPr lang="uk-UA" i="1" dirty="0">
                <a:effectLst/>
              </a:rPr>
              <a:t>)</a:t>
            </a:r>
            <a:r>
              <a:rPr lang="en-US" i="1" dirty="0">
                <a:effectLst/>
              </a:rPr>
              <a:t> </a:t>
            </a:r>
            <a:r>
              <a:rPr lang="uk-UA" i="1" dirty="0">
                <a:effectLst/>
              </a:rPr>
              <a:t>– порівнює строки (повертає 0 якщо рівні)</a:t>
            </a:r>
          </a:p>
          <a:p>
            <a:r>
              <a:rPr lang="en-US" i="1" dirty="0">
                <a:effectLst/>
              </a:rPr>
              <a:t>match()</a:t>
            </a:r>
            <a:r>
              <a:rPr lang="uk-UA" i="1" dirty="0">
                <a:effectLst/>
              </a:rPr>
              <a:t> – пошук по шаблону регулярного виразу, повертає масив </a:t>
            </a:r>
          </a:p>
          <a:p>
            <a:r>
              <a:rPr lang="en-US" i="1" dirty="0">
                <a:effectLst/>
              </a:rPr>
              <a:t>replace()</a:t>
            </a:r>
            <a:r>
              <a:rPr lang="uk-UA" i="1" dirty="0">
                <a:effectLst/>
              </a:rPr>
              <a:t> – заміняє значення по регулярному виразу</a:t>
            </a:r>
          </a:p>
          <a:p>
            <a:pPr marL="457200" lvl="1" indent="0">
              <a:buNone/>
            </a:pPr>
            <a:r>
              <a:rPr lang="uk-UA" i="1" dirty="0">
                <a:effectLst/>
              </a:rPr>
              <a:t>	якщо в регулярному виразі вказано </a:t>
            </a:r>
            <a:r>
              <a:rPr lang="en-US" i="1" dirty="0">
                <a:effectLst/>
              </a:rPr>
              <a:t>“g” – </a:t>
            </a:r>
            <a:r>
              <a:rPr lang="uk-UA" i="1" dirty="0">
                <a:effectLst/>
              </a:rPr>
              <a:t>замінить всі входження</a:t>
            </a:r>
          </a:p>
          <a:p>
            <a:pPr marL="457200" lvl="1" indent="0">
              <a:buNone/>
            </a:pPr>
            <a:r>
              <a:rPr lang="uk-UA" i="1" dirty="0">
                <a:effectLst/>
              </a:rPr>
              <a:t>	інакше тільки перше, другим параметром може бути функція</a:t>
            </a:r>
          </a:p>
          <a:p>
            <a:endParaRPr lang="uk-UA" i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0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Базові типи </a:t>
            </a:r>
            <a:r>
              <a:rPr lang="en-US" dirty="0"/>
              <a:t>String, Number,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49642"/>
            <a:ext cx="11255005" cy="4331369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effectLst/>
              </a:rPr>
              <a:t>search(s)</a:t>
            </a:r>
            <a:r>
              <a:rPr lang="uk-UA" i="1" dirty="0">
                <a:effectLst/>
              </a:rPr>
              <a:t> –</a:t>
            </a:r>
            <a:r>
              <a:rPr lang="en-US" i="1" dirty="0">
                <a:effectLst/>
              </a:rPr>
              <a:t> </a:t>
            </a:r>
            <a:r>
              <a:rPr lang="uk-UA" i="1" dirty="0">
                <a:effectLst/>
              </a:rPr>
              <a:t>шукає </a:t>
            </a:r>
            <a:r>
              <a:rPr lang="uk-UA" i="1" dirty="0" err="1">
                <a:effectLst/>
              </a:rPr>
              <a:t>підстроку</a:t>
            </a:r>
            <a:r>
              <a:rPr lang="uk-UA" i="1" dirty="0">
                <a:effectLst/>
              </a:rPr>
              <a:t> в </a:t>
            </a:r>
            <a:r>
              <a:rPr lang="uk-UA" i="1" dirty="0" err="1">
                <a:effectLst/>
              </a:rPr>
              <a:t>строкі</a:t>
            </a:r>
            <a:r>
              <a:rPr lang="uk-UA" i="1" dirty="0">
                <a:effectLst/>
              </a:rPr>
              <a:t>, повертає індекс </a:t>
            </a:r>
          </a:p>
          <a:p>
            <a:r>
              <a:rPr lang="en-US" i="1" dirty="0">
                <a:effectLst/>
              </a:rPr>
              <a:t>slice(</a:t>
            </a:r>
            <a:r>
              <a:rPr lang="en-US" i="1" dirty="0" err="1">
                <a:effectLst/>
              </a:rPr>
              <a:t>n,n</a:t>
            </a:r>
            <a:r>
              <a:rPr lang="en-US" i="1" dirty="0">
                <a:effectLst/>
              </a:rPr>
              <a:t>)</a:t>
            </a:r>
            <a:r>
              <a:rPr lang="uk-UA" i="1" dirty="0">
                <a:effectLst/>
              </a:rPr>
              <a:t> –</a:t>
            </a:r>
            <a:r>
              <a:rPr lang="en-US" i="1" dirty="0">
                <a:effectLst/>
              </a:rPr>
              <a:t> </a:t>
            </a:r>
            <a:r>
              <a:rPr lang="uk-UA" i="1" dirty="0">
                <a:effectLst/>
              </a:rPr>
              <a:t>повертає частину строки по індексам</a:t>
            </a:r>
          </a:p>
          <a:p>
            <a:r>
              <a:rPr lang="en-US" i="1" dirty="0">
                <a:effectLst/>
              </a:rPr>
              <a:t>split(s) – </a:t>
            </a:r>
            <a:r>
              <a:rPr lang="uk-UA" i="1" dirty="0">
                <a:effectLst/>
              </a:rPr>
              <a:t>розбиває строку на </a:t>
            </a:r>
            <a:r>
              <a:rPr lang="uk-UA" i="1" dirty="0" err="1">
                <a:effectLst/>
              </a:rPr>
              <a:t>підстроки</a:t>
            </a:r>
            <a:r>
              <a:rPr lang="uk-UA" i="1" dirty="0">
                <a:effectLst/>
              </a:rPr>
              <a:t> по роздільнику  </a:t>
            </a:r>
          </a:p>
          <a:p>
            <a:r>
              <a:rPr lang="en-US" i="1" dirty="0" err="1">
                <a:effectLst/>
              </a:rPr>
              <a:t>substr</a:t>
            </a:r>
            <a:r>
              <a:rPr lang="en-US" i="1" dirty="0">
                <a:effectLst/>
              </a:rPr>
              <a:t>(</a:t>
            </a:r>
            <a:r>
              <a:rPr lang="en-US" i="1" dirty="0" err="1">
                <a:effectLst/>
              </a:rPr>
              <a:t>n,n</a:t>
            </a:r>
            <a:r>
              <a:rPr lang="en-US" i="1" dirty="0">
                <a:effectLst/>
              </a:rPr>
              <a:t>) – </a:t>
            </a:r>
            <a:r>
              <a:rPr lang="uk-UA" i="1" dirty="0">
                <a:effectLst/>
              </a:rPr>
              <a:t>повертає частину строки, приймає індекс і довжину(заст.)</a:t>
            </a:r>
          </a:p>
          <a:p>
            <a:r>
              <a:rPr lang="en-US" i="1" dirty="0">
                <a:effectLst/>
              </a:rPr>
              <a:t>substring(</a:t>
            </a:r>
            <a:r>
              <a:rPr lang="en-US" i="1" dirty="0" err="1">
                <a:effectLst/>
              </a:rPr>
              <a:t>n,n</a:t>
            </a:r>
            <a:r>
              <a:rPr lang="en-US" i="1" dirty="0">
                <a:effectLst/>
              </a:rPr>
              <a:t>) – </a:t>
            </a:r>
            <a:r>
              <a:rPr lang="uk-UA" i="1" dirty="0">
                <a:effectLst/>
              </a:rPr>
              <a:t>повертає </a:t>
            </a:r>
            <a:r>
              <a:rPr lang="uk-UA" i="1" dirty="0" err="1">
                <a:effectLst/>
              </a:rPr>
              <a:t>підстроку</a:t>
            </a:r>
            <a:r>
              <a:rPr lang="uk-UA" i="1" dirty="0">
                <a:effectLst/>
              </a:rPr>
              <a:t> від </a:t>
            </a:r>
            <a:r>
              <a:rPr lang="uk-UA" i="1" dirty="0" err="1">
                <a:effectLst/>
              </a:rPr>
              <a:t>індекса</a:t>
            </a:r>
            <a:r>
              <a:rPr lang="uk-UA" i="1" dirty="0">
                <a:effectLst/>
              </a:rPr>
              <a:t> до </a:t>
            </a:r>
            <a:r>
              <a:rPr lang="uk-UA" i="1" dirty="0" err="1">
                <a:effectLst/>
              </a:rPr>
              <a:t>індекса</a:t>
            </a:r>
            <a:endParaRPr lang="uk-UA" i="1" dirty="0">
              <a:effectLst/>
            </a:endParaRPr>
          </a:p>
          <a:p>
            <a:r>
              <a:rPr lang="en-US" i="1" dirty="0" err="1">
                <a:effectLst/>
              </a:rPr>
              <a:t>toLowerCase</a:t>
            </a:r>
            <a:r>
              <a:rPr lang="en-US" i="1" dirty="0">
                <a:effectLst/>
              </a:rPr>
              <a:t>()</a:t>
            </a:r>
            <a:r>
              <a:rPr lang="uk-UA" i="1" dirty="0">
                <a:effectLst/>
              </a:rPr>
              <a:t> – приводить до нижнього регістру</a:t>
            </a:r>
          </a:p>
          <a:p>
            <a:r>
              <a:rPr lang="en-US" i="1" dirty="0" err="1">
                <a:effectLst/>
              </a:rPr>
              <a:t>toString</a:t>
            </a:r>
            <a:r>
              <a:rPr lang="en-US" i="1" dirty="0">
                <a:effectLst/>
              </a:rPr>
              <a:t>()</a:t>
            </a:r>
            <a:r>
              <a:rPr lang="uk-UA" i="1" dirty="0">
                <a:effectLst/>
              </a:rPr>
              <a:t> – повертає елементарне строкове значення</a:t>
            </a:r>
          </a:p>
          <a:p>
            <a:r>
              <a:rPr lang="en-US" i="1" dirty="0" err="1">
                <a:effectLst/>
              </a:rPr>
              <a:t>toUpperCase</a:t>
            </a:r>
            <a:r>
              <a:rPr lang="en-US" i="1" dirty="0">
                <a:effectLst/>
              </a:rPr>
              <a:t>()</a:t>
            </a:r>
            <a:r>
              <a:rPr lang="uk-UA" i="1" dirty="0">
                <a:effectLst/>
              </a:rPr>
              <a:t> – приводить до верхнього регістру</a:t>
            </a:r>
          </a:p>
          <a:p>
            <a:r>
              <a:rPr lang="en-US" i="1" dirty="0">
                <a:effectLst/>
              </a:rPr>
              <a:t>trim()</a:t>
            </a:r>
            <a:r>
              <a:rPr lang="uk-UA" i="1" dirty="0">
                <a:effectLst/>
              </a:rPr>
              <a:t> – обрізає початковий і кінцевий пробіл</a:t>
            </a:r>
          </a:p>
          <a:p>
            <a:r>
              <a:rPr lang="en-US" i="1" dirty="0" err="1">
                <a:effectLst/>
              </a:rPr>
              <a:t>valueOf</a:t>
            </a:r>
            <a:r>
              <a:rPr lang="en-US" i="1" dirty="0">
                <a:effectLst/>
              </a:rPr>
              <a:t>()</a:t>
            </a:r>
            <a:r>
              <a:rPr lang="uk-UA" i="1" dirty="0">
                <a:effectLst/>
              </a:rPr>
              <a:t> - повертає елементарне строкове значення</a:t>
            </a:r>
          </a:p>
          <a:p>
            <a:endParaRPr lang="uk-UA" i="1" dirty="0">
              <a:effectLst/>
            </a:endParaRPr>
          </a:p>
          <a:p>
            <a:endParaRPr lang="uk-UA" i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2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Базові типи </a:t>
            </a:r>
            <a:r>
              <a:rPr lang="en-US" dirty="0"/>
              <a:t>String, Number,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49642"/>
            <a:ext cx="11255005" cy="4331369"/>
          </a:xfrm>
        </p:spPr>
        <p:txBody>
          <a:bodyPr>
            <a:normAutofit/>
          </a:bodyPr>
          <a:lstStyle/>
          <a:p>
            <a:r>
              <a:rPr lang="en-US" i="1" dirty="0">
                <a:effectLst/>
              </a:rPr>
              <a:t>Number </a:t>
            </a:r>
          </a:p>
          <a:p>
            <a:pPr lvl="1"/>
            <a:r>
              <a:rPr lang="uk-UA" i="1" dirty="0">
                <a:effectLst/>
              </a:rPr>
              <a:t>Не має розділення на цілі і числа з плаваючою крапкою. Є тільки з плаваючою крапкою</a:t>
            </a:r>
            <a:endParaRPr lang="en-US" i="1" dirty="0">
              <a:effectLst/>
            </a:endParaRPr>
          </a:p>
          <a:p>
            <a:pPr lvl="1"/>
            <a:r>
              <a:rPr lang="uk-UA" i="1" dirty="0">
                <a:effectLst/>
              </a:rPr>
              <a:t>Допускаються 10-річна і 16-річна системи числення (</a:t>
            </a:r>
            <a:r>
              <a:rPr lang="en-US" i="1" dirty="0">
                <a:effectLst/>
              </a:rPr>
              <a:t>0x</a:t>
            </a:r>
            <a:r>
              <a:rPr lang="uk-UA" i="1" dirty="0">
                <a:effectLst/>
              </a:rPr>
              <a:t>)</a:t>
            </a:r>
            <a:endParaRPr lang="en-US" i="1" dirty="0">
              <a:effectLst/>
            </a:endParaRPr>
          </a:p>
          <a:p>
            <a:pPr marL="914400" lvl="2" indent="0">
              <a:buNone/>
            </a:pPr>
            <a:r>
              <a:rPr lang="en-US" i="1" dirty="0" err="1">
                <a:effectLst/>
              </a:rPr>
              <a:t>var</a:t>
            </a:r>
            <a:r>
              <a:rPr lang="en-US" i="1" dirty="0">
                <a:effectLst/>
              </a:rPr>
              <a:t> a = 255, b = 0xFF</a:t>
            </a:r>
          </a:p>
          <a:p>
            <a:pPr lvl="1"/>
            <a:r>
              <a:rPr lang="uk-UA" i="1" dirty="0">
                <a:effectLst/>
              </a:rPr>
              <a:t>Операції над числами </a:t>
            </a:r>
          </a:p>
          <a:p>
            <a:pPr marL="914400" lvl="2" indent="0">
              <a:buNone/>
            </a:pPr>
            <a:r>
              <a:rPr lang="uk-UA" i="1" dirty="0">
                <a:effectLst/>
              </a:rPr>
              <a:t>+, -, *, </a:t>
            </a:r>
            <a:r>
              <a:rPr lang="en-US" i="1" dirty="0">
                <a:effectLst/>
              </a:rPr>
              <a:t>/, %</a:t>
            </a:r>
            <a:endParaRPr lang="uk-UA" i="1" dirty="0">
              <a:effectLst/>
            </a:endParaRPr>
          </a:p>
          <a:p>
            <a:pPr lvl="1"/>
            <a:r>
              <a:rPr lang="en-US" i="1" dirty="0" err="1">
                <a:effectLst/>
              </a:rPr>
              <a:t>NaN</a:t>
            </a:r>
            <a:r>
              <a:rPr lang="en-US" i="1" dirty="0">
                <a:effectLst/>
              </a:rPr>
              <a:t> </a:t>
            </a:r>
            <a:r>
              <a:rPr lang="uk-UA" i="1" dirty="0">
                <a:effectLst/>
              </a:rPr>
              <a:t>та </a:t>
            </a:r>
            <a:r>
              <a:rPr lang="en-US" i="1" dirty="0">
                <a:effectLst/>
              </a:rPr>
              <a:t>Infinity</a:t>
            </a:r>
          </a:p>
          <a:p>
            <a:pPr lvl="2"/>
            <a:r>
              <a:rPr lang="en-US" i="1" dirty="0">
                <a:effectLst/>
              </a:rPr>
              <a:t>n/0 = Infinity</a:t>
            </a:r>
          </a:p>
          <a:p>
            <a:pPr lvl="2"/>
            <a:r>
              <a:rPr lang="en-US" i="1" dirty="0">
                <a:effectLst/>
              </a:rPr>
              <a:t>0/0 = </a:t>
            </a:r>
            <a:r>
              <a:rPr lang="en-US" i="1" dirty="0" err="1">
                <a:effectLst/>
              </a:rPr>
              <a:t>NaN</a:t>
            </a:r>
            <a:endParaRPr lang="en-US" i="1" dirty="0">
              <a:effectLst/>
            </a:endParaRPr>
          </a:p>
          <a:p>
            <a:pPr lvl="2"/>
            <a:r>
              <a:rPr lang="en-US" i="1" dirty="0">
                <a:effectLst/>
              </a:rPr>
              <a:t>Infinity/Infinity = </a:t>
            </a:r>
            <a:r>
              <a:rPr lang="en-US" i="1" dirty="0" err="1">
                <a:effectLst/>
              </a:rPr>
              <a:t>NaN</a:t>
            </a:r>
            <a:endParaRPr lang="en-US" i="1" dirty="0">
              <a:effectLst/>
            </a:endParaRPr>
          </a:p>
          <a:p>
            <a:pPr lvl="1"/>
            <a:r>
              <a:rPr lang="uk-UA" i="1" dirty="0">
                <a:effectLst/>
              </a:rPr>
              <a:t>Методи глобального об</a:t>
            </a:r>
            <a:r>
              <a:rPr lang="en-US" i="1" dirty="0">
                <a:effectLst/>
              </a:rPr>
              <a:t>’</a:t>
            </a:r>
            <a:r>
              <a:rPr lang="uk-UA" i="1" dirty="0" err="1">
                <a:effectLst/>
              </a:rPr>
              <a:t>єкта</a:t>
            </a:r>
            <a:r>
              <a:rPr lang="uk-UA" i="1" dirty="0">
                <a:effectLst/>
              </a:rPr>
              <a:t> </a:t>
            </a:r>
            <a:r>
              <a:rPr lang="en-US" i="1" dirty="0" err="1">
                <a:effectLst/>
              </a:rPr>
              <a:t>parseInt</a:t>
            </a:r>
            <a:r>
              <a:rPr lang="en-US" i="1" dirty="0">
                <a:effectLst/>
              </a:rPr>
              <a:t>()</a:t>
            </a:r>
            <a:r>
              <a:rPr lang="uk-UA" i="1" dirty="0">
                <a:effectLst/>
              </a:rPr>
              <a:t> та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parseFloat</a:t>
            </a:r>
            <a:r>
              <a:rPr lang="en-US" i="1" dirty="0">
                <a:effectLst/>
              </a:rPr>
              <a:t>()</a:t>
            </a:r>
            <a:endParaRPr lang="uk-UA" i="1" dirty="0">
              <a:effectLst/>
            </a:endParaRPr>
          </a:p>
          <a:p>
            <a:pPr lvl="1"/>
            <a:r>
              <a:rPr lang="uk-UA" i="1" dirty="0">
                <a:effectLst/>
              </a:rPr>
              <a:t>Об</a:t>
            </a:r>
            <a:r>
              <a:rPr lang="en-US" i="1" dirty="0">
                <a:effectLst/>
              </a:rPr>
              <a:t>’</a:t>
            </a:r>
            <a:r>
              <a:rPr lang="uk-UA" i="1" dirty="0" err="1">
                <a:effectLst/>
              </a:rPr>
              <a:t>єкт</a:t>
            </a:r>
            <a:r>
              <a:rPr lang="uk-UA" i="1" dirty="0">
                <a:effectLst/>
              </a:rPr>
              <a:t> </a:t>
            </a:r>
            <a:r>
              <a:rPr lang="en-US" i="1" dirty="0">
                <a:effectLst/>
              </a:rPr>
              <a:t>Math</a:t>
            </a:r>
            <a:endParaRPr lang="uk-UA" i="1" dirty="0">
              <a:effectLst/>
            </a:endParaRPr>
          </a:p>
          <a:p>
            <a:pPr lvl="1"/>
            <a:endParaRPr lang="en-US" i="1" dirty="0">
              <a:effectLst/>
            </a:endParaRPr>
          </a:p>
          <a:p>
            <a:pPr lvl="1"/>
            <a:endParaRPr lang="uk-UA" i="1" dirty="0">
              <a:effectLst/>
            </a:endParaRPr>
          </a:p>
          <a:p>
            <a:pPr lvl="1"/>
            <a:endParaRPr lang="en-US" i="1" dirty="0">
              <a:effectLst/>
            </a:endParaRPr>
          </a:p>
          <a:p>
            <a:pPr marL="914400" lvl="2" indent="0">
              <a:buNone/>
            </a:pPr>
            <a:endParaRPr lang="uk-UA" i="1" dirty="0">
              <a:effectLst/>
            </a:endParaRPr>
          </a:p>
          <a:p>
            <a:endParaRPr lang="uk-UA" i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4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Базові типи </a:t>
            </a:r>
            <a:r>
              <a:rPr lang="en-US" dirty="0"/>
              <a:t>String, Number,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49642"/>
            <a:ext cx="11255005" cy="4588042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sz="2100" dirty="0" err="1">
                <a:effectLst/>
              </a:rPr>
              <a:t>Math.pow</a:t>
            </a:r>
            <a:r>
              <a:rPr lang="en-US" sz="2100" dirty="0">
                <a:effectLst/>
              </a:rPr>
              <a:t>(2,53) </a:t>
            </a:r>
            <a:r>
              <a:rPr lang="en-US" sz="2100" i="1" dirty="0">
                <a:effectLst/>
              </a:rPr>
              <a:t>// 2 </a:t>
            </a:r>
            <a:r>
              <a:rPr lang="uk-UA" sz="2100" i="1" dirty="0">
                <a:effectLst/>
              </a:rPr>
              <a:t>в </a:t>
            </a:r>
            <a:r>
              <a:rPr lang="uk-UA" sz="2100" i="1" dirty="0" err="1">
                <a:effectLst/>
              </a:rPr>
              <a:t>степени</a:t>
            </a:r>
            <a:r>
              <a:rPr lang="uk-UA" sz="2100" i="1" dirty="0">
                <a:effectLst/>
              </a:rPr>
              <a:t> 53</a:t>
            </a:r>
            <a:endParaRPr lang="en-US" sz="2100" i="1" dirty="0">
              <a:effectLst/>
            </a:endParaRPr>
          </a:p>
          <a:p>
            <a:pPr lvl="1"/>
            <a:r>
              <a:rPr lang="en-US" sz="2100" dirty="0" err="1">
                <a:effectLst/>
              </a:rPr>
              <a:t>Math.round</a:t>
            </a:r>
            <a:r>
              <a:rPr lang="en-US" sz="2100" dirty="0">
                <a:effectLst/>
              </a:rPr>
              <a:t>(.6) </a:t>
            </a:r>
            <a:r>
              <a:rPr lang="en-US" sz="2100" i="1" dirty="0">
                <a:effectLst/>
              </a:rPr>
              <a:t>// </a:t>
            </a:r>
            <a:r>
              <a:rPr lang="uk-UA" sz="2100" i="1" dirty="0" err="1">
                <a:effectLst/>
              </a:rPr>
              <a:t>Округление</a:t>
            </a:r>
            <a:r>
              <a:rPr lang="uk-UA" sz="2100" i="1" dirty="0">
                <a:effectLst/>
              </a:rPr>
              <a:t> до </a:t>
            </a:r>
            <a:r>
              <a:rPr lang="uk-UA" sz="2100" i="1" dirty="0" err="1">
                <a:effectLst/>
              </a:rPr>
              <a:t>ближайшего</a:t>
            </a:r>
            <a:r>
              <a:rPr lang="uk-UA" sz="2100" i="1" dirty="0">
                <a:effectLst/>
              </a:rPr>
              <a:t> </a:t>
            </a:r>
            <a:r>
              <a:rPr lang="uk-UA" sz="2100" i="1" dirty="0" err="1">
                <a:effectLst/>
              </a:rPr>
              <a:t>целого</a:t>
            </a:r>
            <a:r>
              <a:rPr lang="uk-UA" sz="2100" i="1" dirty="0">
                <a:effectLst/>
              </a:rPr>
              <a:t> (результат 1.0)</a:t>
            </a:r>
            <a:r>
              <a:rPr lang="uk-UA" sz="2100" dirty="0">
                <a:effectLst/>
              </a:rPr>
              <a:t> </a:t>
            </a:r>
            <a:endParaRPr lang="en-US" sz="2100" dirty="0">
              <a:effectLst/>
            </a:endParaRPr>
          </a:p>
          <a:p>
            <a:pPr lvl="1"/>
            <a:r>
              <a:rPr lang="en-US" sz="2100" dirty="0" err="1">
                <a:effectLst/>
              </a:rPr>
              <a:t>Math.ceil</a:t>
            </a:r>
            <a:r>
              <a:rPr lang="en-US" sz="2100" dirty="0">
                <a:effectLst/>
              </a:rPr>
              <a:t>(.6) </a:t>
            </a:r>
            <a:r>
              <a:rPr lang="en-US" sz="2100" i="1" dirty="0">
                <a:effectLst/>
              </a:rPr>
              <a:t>// </a:t>
            </a:r>
            <a:r>
              <a:rPr lang="uk-UA" sz="2100" i="1" dirty="0" err="1">
                <a:effectLst/>
              </a:rPr>
              <a:t>Округление</a:t>
            </a:r>
            <a:r>
              <a:rPr lang="uk-UA" sz="2100" i="1" dirty="0">
                <a:effectLst/>
              </a:rPr>
              <a:t> вверх (результат 1.0)</a:t>
            </a:r>
            <a:r>
              <a:rPr lang="uk-UA" sz="2100" dirty="0">
                <a:effectLst/>
              </a:rPr>
              <a:t> </a:t>
            </a:r>
            <a:endParaRPr lang="en-US" sz="2100" dirty="0">
              <a:effectLst/>
            </a:endParaRPr>
          </a:p>
          <a:p>
            <a:pPr lvl="1"/>
            <a:r>
              <a:rPr lang="en-US" sz="2100" dirty="0" err="1">
                <a:effectLst/>
              </a:rPr>
              <a:t>Math.floor</a:t>
            </a:r>
            <a:r>
              <a:rPr lang="en-US" sz="2100" dirty="0">
                <a:effectLst/>
              </a:rPr>
              <a:t>(.6) </a:t>
            </a:r>
            <a:r>
              <a:rPr lang="en-US" sz="2100" i="1" dirty="0">
                <a:effectLst/>
              </a:rPr>
              <a:t>// </a:t>
            </a:r>
            <a:r>
              <a:rPr lang="uk-UA" sz="2100" i="1" dirty="0" err="1">
                <a:effectLst/>
              </a:rPr>
              <a:t>Округление</a:t>
            </a:r>
            <a:r>
              <a:rPr lang="uk-UA" sz="2100" i="1" dirty="0">
                <a:effectLst/>
              </a:rPr>
              <a:t> вниз (результат 0)</a:t>
            </a:r>
            <a:r>
              <a:rPr lang="uk-UA" sz="2100" dirty="0">
                <a:effectLst/>
              </a:rPr>
              <a:t> </a:t>
            </a:r>
            <a:endParaRPr lang="en-US" sz="2100" dirty="0">
              <a:effectLst/>
            </a:endParaRPr>
          </a:p>
          <a:p>
            <a:pPr lvl="1"/>
            <a:r>
              <a:rPr lang="en-US" sz="2100" dirty="0" err="1">
                <a:effectLst/>
              </a:rPr>
              <a:t>Math.abs</a:t>
            </a:r>
            <a:r>
              <a:rPr lang="en-US" sz="2100" dirty="0">
                <a:effectLst/>
              </a:rPr>
              <a:t>(-5) </a:t>
            </a:r>
            <a:r>
              <a:rPr lang="en-US" sz="2100" i="1" dirty="0">
                <a:effectLst/>
              </a:rPr>
              <a:t>// </a:t>
            </a:r>
            <a:r>
              <a:rPr lang="uk-UA" sz="2100" i="1" dirty="0">
                <a:effectLst/>
              </a:rPr>
              <a:t>Модуль числа (результат 5)</a:t>
            </a:r>
            <a:r>
              <a:rPr lang="uk-UA" sz="2100" dirty="0">
                <a:effectLst/>
              </a:rPr>
              <a:t> </a:t>
            </a:r>
            <a:endParaRPr lang="en-US" sz="2100" dirty="0">
              <a:effectLst/>
            </a:endParaRPr>
          </a:p>
          <a:p>
            <a:pPr lvl="1"/>
            <a:r>
              <a:rPr lang="en-US" sz="2100" dirty="0" err="1">
                <a:effectLst/>
              </a:rPr>
              <a:t>Math.max</a:t>
            </a:r>
            <a:r>
              <a:rPr lang="en-US" sz="2100" dirty="0">
                <a:effectLst/>
              </a:rPr>
              <a:t>(</a:t>
            </a:r>
            <a:r>
              <a:rPr lang="en-US" sz="2100" dirty="0" err="1">
                <a:effectLst/>
              </a:rPr>
              <a:t>x,y,z</a:t>
            </a:r>
            <a:r>
              <a:rPr lang="en-US" sz="2100" dirty="0">
                <a:effectLst/>
              </a:rPr>
              <a:t>) </a:t>
            </a:r>
            <a:r>
              <a:rPr lang="en-US" sz="2100" i="1" dirty="0">
                <a:effectLst/>
              </a:rPr>
              <a:t>// </a:t>
            </a:r>
            <a:r>
              <a:rPr lang="uk-UA" sz="2100" i="1" dirty="0" err="1">
                <a:effectLst/>
              </a:rPr>
              <a:t>Возвращает</a:t>
            </a:r>
            <a:r>
              <a:rPr lang="uk-UA" sz="2100" i="1" dirty="0">
                <a:effectLst/>
              </a:rPr>
              <a:t> </a:t>
            </a:r>
            <a:r>
              <a:rPr lang="uk-UA" sz="2100" i="1" dirty="0" err="1">
                <a:effectLst/>
              </a:rPr>
              <a:t>наибольший</a:t>
            </a:r>
            <a:r>
              <a:rPr lang="uk-UA" sz="2100" i="1" dirty="0">
                <a:effectLst/>
              </a:rPr>
              <a:t> аргумент</a:t>
            </a:r>
            <a:r>
              <a:rPr lang="uk-UA" sz="2100" dirty="0">
                <a:effectLst/>
              </a:rPr>
              <a:t> </a:t>
            </a:r>
            <a:endParaRPr lang="en-US" sz="2100" dirty="0">
              <a:effectLst/>
            </a:endParaRPr>
          </a:p>
          <a:p>
            <a:pPr lvl="1"/>
            <a:r>
              <a:rPr lang="en-US" sz="2100" dirty="0" err="1">
                <a:effectLst/>
              </a:rPr>
              <a:t>Math.min</a:t>
            </a:r>
            <a:r>
              <a:rPr lang="en-US" sz="2100" dirty="0">
                <a:effectLst/>
              </a:rPr>
              <a:t>(</a:t>
            </a:r>
            <a:r>
              <a:rPr lang="en-US" sz="2100" dirty="0" err="1">
                <a:effectLst/>
              </a:rPr>
              <a:t>x,y,z</a:t>
            </a:r>
            <a:r>
              <a:rPr lang="en-US" sz="2100" dirty="0">
                <a:effectLst/>
              </a:rPr>
              <a:t>) </a:t>
            </a:r>
            <a:r>
              <a:rPr lang="en-US" sz="2100" i="1" dirty="0">
                <a:effectLst/>
              </a:rPr>
              <a:t>// </a:t>
            </a:r>
            <a:r>
              <a:rPr lang="uk-UA" sz="2100" i="1" dirty="0" err="1">
                <a:effectLst/>
              </a:rPr>
              <a:t>Возвращает</a:t>
            </a:r>
            <a:r>
              <a:rPr lang="uk-UA" sz="2100" i="1" dirty="0">
                <a:effectLst/>
              </a:rPr>
              <a:t> </a:t>
            </a:r>
            <a:r>
              <a:rPr lang="uk-UA" sz="2100" i="1" dirty="0" err="1">
                <a:effectLst/>
              </a:rPr>
              <a:t>наименьший</a:t>
            </a:r>
            <a:r>
              <a:rPr lang="uk-UA" sz="2100" i="1" dirty="0">
                <a:effectLst/>
              </a:rPr>
              <a:t> аргумент\</a:t>
            </a:r>
            <a:r>
              <a:rPr lang="uk-UA" sz="2100" dirty="0">
                <a:effectLst/>
              </a:rPr>
              <a:t> </a:t>
            </a:r>
            <a:endParaRPr lang="en-US" sz="2100" dirty="0">
              <a:effectLst/>
            </a:endParaRPr>
          </a:p>
          <a:p>
            <a:pPr lvl="1"/>
            <a:r>
              <a:rPr lang="en-US" sz="2100" dirty="0" err="1">
                <a:effectLst/>
              </a:rPr>
              <a:t>Math.random</a:t>
            </a:r>
            <a:r>
              <a:rPr lang="en-US" sz="2100" dirty="0">
                <a:effectLst/>
              </a:rPr>
              <a:t>() </a:t>
            </a:r>
            <a:r>
              <a:rPr lang="en-US" sz="2100" i="1" dirty="0">
                <a:effectLst/>
              </a:rPr>
              <a:t>// </a:t>
            </a:r>
            <a:r>
              <a:rPr lang="uk-UA" sz="2100" i="1" dirty="0" err="1">
                <a:effectLst/>
              </a:rPr>
              <a:t>Псевдослучайное</a:t>
            </a:r>
            <a:r>
              <a:rPr lang="uk-UA" sz="2100" i="1" dirty="0">
                <a:effectLst/>
              </a:rPr>
              <a:t> число </a:t>
            </a:r>
            <a:r>
              <a:rPr lang="en-US" sz="2100" i="1" dirty="0">
                <a:effectLst/>
              </a:rPr>
              <a:t>x, </a:t>
            </a:r>
            <a:r>
              <a:rPr lang="uk-UA" sz="2100" i="1" dirty="0" err="1">
                <a:effectLst/>
              </a:rPr>
              <a:t>где</a:t>
            </a:r>
            <a:r>
              <a:rPr lang="uk-UA" sz="2100" i="1" dirty="0">
                <a:effectLst/>
              </a:rPr>
              <a:t> 0 &lt;= </a:t>
            </a:r>
            <a:r>
              <a:rPr lang="en-US" sz="2100" i="1" dirty="0">
                <a:effectLst/>
              </a:rPr>
              <a:t>x &lt; 1.0</a:t>
            </a:r>
            <a:r>
              <a:rPr lang="en-US" sz="2100" dirty="0">
                <a:effectLst/>
              </a:rPr>
              <a:t> </a:t>
            </a:r>
          </a:p>
          <a:p>
            <a:pPr lvl="1"/>
            <a:r>
              <a:rPr lang="en-US" sz="2100" dirty="0" err="1">
                <a:effectLst/>
              </a:rPr>
              <a:t>Math.PI</a:t>
            </a:r>
            <a:r>
              <a:rPr lang="en-US" sz="2100" dirty="0">
                <a:effectLst/>
              </a:rPr>
              <a:t> </a:t>
            </a:r>
            <a:r>
              <a:rPr lang="en-US" sz="2100" i="1" dirty="0">
                <a:effectLst/>
              </a:rPr>
              <a:t>// </a:t>
            </a:r>
            <a:r>
              <a:rPr lang="uk-UA" sz="2100" i="1" dirty="0" err="1">
                <a:effectLst/>
              </a:rPr>
              <a:t>Длина</a:t>
            </a:r>
            <a:r>
              <a:rPr lang="uk-UA" sz="2100" i="1" dirty="0">
                <a:effectLst/>
              </a:rPr>
              <a:t> </a:t>
            </a:r>
            <a:r>
              <a:rPr lang="uk-UA" sz="2100" i="1" dirty="0" err="1">
                <a:effectLst/>
              </a:rPr>
              <a:t>окружности</a:t>
            </a:r>
            <a:r>
              <a:rPr lang="uk-UA" sz="2100" i="1" dirty="0">
                <a:effectLst/>
              </a:rPr>
              <a:t> (3.1415)</a:t>
            </a:r>
            <a:r>
              <a:rPr lang="uk-UA" sz="2100" dirty="0">
                <a:effectLst/>
              </a:rPr>
              <a:t> </a:t>
            </a:r>
            <a:endParaRPr lang="en-US" sz="2100" dirty="0">
              <a:effectLst/>
            </a:endParaRPr>
          </a:p>
          <a:p>
            <a:pPr lvl="1"/>
            <a:r>
              <a:rPr lang="en-US" sz="2100" dirty="0" err="1">
                <a:effectLst/>
              </a:rPr>
              <a:t>Math.E</a:t>
            </a:r>
            <a:r>
              <a:rPr lang="en-US" sz="2100" dirty="0">
                <a:effectLst/>
              </a:rPr>
              <a:t> </a:t>
            </a:r>
            <a:r>
              <a:rPr lang="en-US" sz="2100" i="1" dirty="0">
                <a:effectLst/>
              </a:rPr>
              <a:t>// </a:t>
            </a:r>
            <a:r>
              <a:rPr lang="uk-UA" sz="2100" i="1" dirty="0" err="1">
                <a:effectLst/>
              </a:rPr>
              <a:t>Основание</a:t>
            </a:r>
            <a:r>
              <a:rPr lang="uk-UA" sz="2100" i="1" dirty="0">
                <a:effectLst/>
              </a:rPr>
              <a:t> натурального логарифма (2.71)</a:t>
            </a:r>
            <a:r>
              <a:rPr lang="uk-UA" sz="2100" dirty="0">
                <a:effectLst/>
              </a:rPr>
              <a:t> </a:t>
            </a:r>
            <a:endParaRPr lang="en-US" sz="2100" dirty="0">
              <a:effectLst/>
            </a:endParaRPr>
          </a:p>
          <a:p>
            <a:pPr lvl="1"/>
            <a:r>
              <a:rPr lang="en-US" sz="2100" dirty="0" err="1">
                <a:effectLst/>
              </a:rPr>
              <a:t>Math.sqrt</a:t>
            </a:r>
            <a:r>
              <a:rPr lang="en-US" sz="2100" dirty="0">
                <a:effectLst/>
              </a:rPr>
              <a:t>(3) </a:t>
            </a:r>
            <a:r>
              <a:rPr lang="en-US" sz="2100" i="1" dirty="0">
                <a:effectLst/>
              </a:rPr>
              <a:t>// </a:t>
            </a:r>
            <a:r>
              <a:rPr lang="uk-UA" sz="2100" i="1" dirty="0" err="1">
                <a:effectLst/>
              </a:rPr>
              <a:t>Корень</a:t>
            </a:r>
            <a:r>
              <a:rPr lang="uk-UA" sz="2100" i="1" dirty="0">
                <a:effectLst/>
              </a:rPr>
              <a:t> </a:t>
            </a:r>
            <a:r>
              <a:rPr lang="uk-UA" sz="2100" i="1" dirty="0" err="1">
                <a:effectLst/>
              </a:rPr>
              <a:t>квадратный</a:t>
            </a:r>
            <a:r>
              <a:rPr lang="uk-UA" sz="2100" i="1" dirty="0">
                <a:effectLst/>
              </a:rPr>
              <a:t> </a:t>
            </a:r>
            <a:r>
              <a:rPr lang="uk-UA" sz="2100" i="1" dirty="0" err="1">
                <a:effectLst/>
              </a:rPr>
              <a:t>из</a:t>
            </a:r>
            <a:r>
              <a:rPr lang="uk-UA" sz="2100" i="1" dirty="0">
                <a:effectLst/>
              </a:rPr>
              <a:t> 3</a:t>
            </a:r>
            <a:r>
              <a:rPr lang="uk-UA" sz="2100" dirty="0">
                <a:effectLst/>
              </a:rPr>
              <a:t> </a:t>
            </a:r>
            <a:endParaRPr lang="en-US" sz="2100" dirty="0">
              <a:effectLst/>
            </a:endParaRPr>
          </a:p>
          <a:p>
            <a:pPr lvl="1"/>
            <a:r>
              <a:rPr lang="en-US" sz="2100" dirty="0" err="1">
                <a:effectLst/>
              </a:rPr>
              <a:t>Math.pow</a:t>
            </a:r>
            <a:r>
              <a:rPr lang="en-US" sz="2100" dirty="0">
                <a:effectLst/>
              </a:rPr>
              <a:t>(3, 1/3) </a:t>
            </a:r>
            <a:r>
              <a:rPr lang="en-US" sz="2100" i="1" dirty="0">
                <a:effectLst/>
              </a:rPr>
              <a:t>// </a:t>
            </a:r>
            <a:r>
              <a:rPr lang="uk-UA" sz="2100" i="1" dirty="0" err="1">
                <a:effectLst/>
              </a:rPr>
              <a:t>Корень</a:t>
            </a:r>
            <a:r>
              <a:rPr lang="uk-UA" sz="2100" i="1" dirty="0">
                <a:effectLst/>
              </a:rPr>
              <a:t> </a:t>
            </a:r>
            <a:r>
              <a:rPr lang="uk-UA" sz="2100" i="1" dirty="0" err="1">
                <a:effectLst/>
              </a:rPr>
              <a:t>кубический</a:t>
            </a:r>
            <a:r>
              <a:rPr lang="uk-UA" sz="2100" i="1" dirty="0">
                <a:effectLst/>
              </a:rPr>
              <a:t> </a:t>
            </a:r>
            <a:r>
              <a:rPr lang="uk-UA" sz="2100" i="1" dirty="0" err="1">
                <a:effectLst/>
              </a:rPr>
              <a:t>из</a:t>
            </a:r>
            <a:r>
              <a:rPr lang="uk-UA" sz="2100" i="1" dirty="0">
                <a:effectLst/>
              </a:rPr>
              <a:t> 3</a:t>
            </a:r>
            <a:r>
              <a:rPr lang="uk-UA" sz="2100" dirty="0">
                <a:effectLst/>
              </a:rPr>
              <a:t> </a:t>
            </a:r>
            <a:endParaRPr lang="en-US" sz="2100" dirty="0">
              <a:effectLst/>
            </a:endParaRPr>
          </a:p>
          <a:p>
            <a:pPr lvl="1"/>
            <a:r>
              <a:rPr lang="en-US" sz="2100" dirty="0" err="1">
                <a:effectLst/>
              </a:rPr>
              <a:t>Math.sin</a:t>
            </a:r>
            <a:r>
              <a:rPr lang="en-US" sz="2100" dirty="0">
                <a:effectLst/>
              </a:rPr>
              <a:t>(0) </a:t>
            </a:r>
            <a:r>
              <a:rPr lang="en-US" sz="2100" i="1" dirty="0">
                <a:effectLst/>
              </a:rPr>
              <a:t>// </a:t>
            </a:r>
            <a:r>
              <a:rPr lang="uk-UA" sz="2100" i="1" dirty="0" err="1">
                <a:effectLst/>
              </a:rPr>
              <a:t>Тригонометрия</a:t>
            </a:r>
            <a:r>
              <a:rPr lang="uk-UA" sz="2100" i="1" dirty="0">
                <a:effectLst/>
              </a:rPr>
              <a:t>: </a:t>
            </a:r>
            <a:r>
              <a:rPr lang="uk-UA" sz="2100" i="1" dirty="0" err="1">
                <a:effectLst/>
              </a:rPr>
              <a:t>имеются</a:t>
            </a:r>
            <a:r>
              <a:rPr lang="uk-UA" sz="2100" i="1" dirty="0">
                <a:effectLst/>
              </a:rPr>
              <a:t> </a:t>
            </a:r>
            <a:r>
              <a:rPr lang="uk-UA" sz="2100" i="1" dirty="0" err="1">
                <a:effectLst/>
              </a:rPr>
              <a:t>также</a:t>
            </a:r>
            <a:r>
              <a:rPr lang="uk-UA" sz="2100" i="1" dirty="0">
                <a:effectLst/>
              </a:rPr>
              <a:t> </a:t>
            </a:r>
            <a:r>
              <a:rPr lang="en-US" sz="2100" i="1" dirty="0" err="1">
                <a:effectLst/>
              </a:rPr>
              <a:t>Math.cos</a:t>
            </a:r>
            <a:r>
              <a:rPr lang="en-US" sz="2100" i="1" dirty="0">
                <a:effectLst/>
              </a:rPr>
              <a:t>, </a:t>
            </a:r>
            <a:r>
              <a:rPr lang="en-US" sz="2100" i="1" dirty="0" err="1">
                <a:effectLst/>
              </a:rPr>
              <a:t>Math.atan</a:t>
            </a:r>
            <a:r>
              <a:rPr lang="en-US" sz="2100" i="1" dirty="0">
                <a:effectLst/>
              </a:rPr>
              <a:t> </a:t>
            </a:r>
            <a:r>
              <a:rPr lang="uk-UA" sz="2100" i="1" dirty="0">
                <a:effectLst/>
              </a:rPr>
              <a:t>и </a:t>
            </a:r>
            <a:r>
              <a:rPr lang="uk-UA" sz="2100" i="1" dirty="0" err="1">
                <a:effectLst/>
              </a:rPr>
              <a:t>другие</a:t>
            </a:r>
            <a:r>
              <a:rPr lang="uk-UA" sz="2100" i="1" dirty="0">
                <a:effectLst/>
              </a:rPr>
              <a:t> </a:t>
            </a:r>
            <a:endParaRPr lang="en-US" sz="2100" i="1" dirty="0">
              <a:effectLst/>
            </a:endParaRPr>
          </a:p>
          <a:p>
            <a:pPr lvl="1"/>
            <a:r>
              <a:rPr lang="en-US" sz="2100" dirty="0">
                <a:effectLst/>
              </a:rPr>
              <a:t>Math.log(10) </a:t>
            </a:r>
            <a:r>
              <a:rPr lang="en-US" sz="2100" i="1" dirty="0">
                <a:effectLst/>
              </a:rPr>
              <a:t>// </a:t>
            </a:r>
            <a:r>
              <a:rPr lang="uk-UA" sz="2100" i="1" dirty="0" err="1">
                <a:effectLst/>
              </a:rPr>
              <a:t>Натуральный</a:t>
            </a:r>
            <a:r>
              <a:rPr lang="uk-UA" sz="2100" i="1" dirty="0">
                <a:effectLst/>
              </a:rPr>
              <a:t> логарифм 10</a:t>
            </a:r>
            <a:r>
              <a:rPr lang="uk-UA" sz="2100" dirty="0">
                <a:effectLst/>
              </a:rPr>
              <a:t> </a:t>
            </a:r>
            <a:endParaRPr lang="en-US" sz="2100" dirty="0">
              <a:effectLst/>
            </a:endParaRPr>
          </a:p>
          <a:p>
            <a:pPr lvl="1"/>
            <a:r>
              <a:rPr lang="en-US" sz="2100" dirty="0">
                <a:effectLst/>
              </a:rPr>
              <a:t>Math.log(100)/Math.LN10 </a:t>
            </a:r>
            <a:r>
              <a:rPr lang="en-US" sz="2100" i="1" dirty="0">
                <a:effectLst/>
              </a:rPr>
              <a:t>// </a:t>
            </a:r>
            <a:r>
              <a:rPr lang="uk-UA" sz="2100" i="1" dirty="0">
                <a:effectLst/>
              </a:rPr>
              <a:t>Логарифм 100 по </a:t>
            </a:r>
            <a:r>
              <a:rPr lang="uk-UA" sz="2100" i="1" dirty="0" err="1">
                <a:effectLst/>
              </a:rPr>
              <a:t>основанию</a:t>
            </a:r>
            <a:r>
              <a:rPr lang="uk-UA" sz="2100" i="1" dirty="0">
                <a:effectLst/>
              </a:rPr>
              <a:t> 10 (</a:t>
            </a:r>
            <a:r>
              <a:rPr lang="uk-UA" sz="2100" i="1" dirty="0" err="1">
                <a:effectLst/>
              </a:rPr>
              <a:t>десятичный</a:t>
            </a:r>
            <a:r>
              <a:rPr lang="uk-UA" sz="2100" i="1" dirty="0">
                <a:effectLst/>
              </a:rPr>
              <a:t>)</a:t>
            </a:r>
            <a:endParaRPr lang="en-US" sz="2100" i="1" dirty="0">
              <a:effectLst/>
            </a:endParaRPr>
          </a:p>
          <a:p>
            <a:pPr lvl="1"/>
            <a:r>
              <a:rPr lang="uk-UA" sz="2100" dirty="0">
                <a:effectLst/>
              </a:rPr>
              <a:t> </a:t>
            </a:r>
            <a:r>
              <a:rPr lang="en-US" sz="2100" dirty="0">
                <a:effectLst/>
              </a:rPr>
              <a:t>Math.log(512)/Math.LN2 </a:t>
            </a:r>
            <a:r>
              <a:rPr lang="en-US" sz="2100" i="1" dirty="0">
                <a:effectLst/>
              </a:rPr>
              <a:t>// </a:t>
            </a:r>
            <a:r>
              <a:rPr lang="uk-UA" sz="2100" i="1" dirty="0">
                <a:effectLst/>
              </a:rPr>
              <a:t>Логарифм 512 по </a:t>
            </a:r>
            <a:r>
              <a:rPr lang="uk-UA" sz="2100" i="1" dirty="0" err="1">
                <a:effectLst/>
              </a:rPr>
              <a:t>основанию</a:t>
            </a:r>
            <a:r>
              <a:rPr lang="uk-UA" sz="2100" i="1" dirty="0">
                <a:effectLst/>
              </a:rPr>
              <a:t> 2</a:t>
            </a:r>
            <a:r>
              <a:rPr lang="uk-UA" sz="2100" dirty="0">
                <a:effectLst/>
              </a:rPr>
              <a:t> </a:t>
            </a:r>
            <a:endParaRPr lang="en-US" sz="2100" dirty="0">
              <a:effectLst/>
            </a:endParaRPr>
          </a:p>
          <a:p>
            <a:pPr lvl="1"/>
            <a:r>
              <a:rPr lang="en-US" sz="2100" dirty="0" err="1">
                <a:effectLst/>
              </a:rPr>
              <a:t>Math.exp</a:t>
            </a:r>
            <a:r>
              <a:rPr lang="en-US" sz="2100" dirty="0">
                <a:effectLst/>
              </a:rPr>
              <a:t>(3) </a:t>
            </a:r>
            <a:r>
              <a:rPr lang="en-US" sz="2100" i="1" dirty="0">
                <a:effectLst/>
              </a:rPr>
              <a:t>// </a:t>
            </a:r>
            <a:r>
              <a:rPr lang="en-US" sz="2100" i="1" dirty="0" err="1">
                <a:effectLst/>
              </a:rPr>
              <a:t>Math.E</a:t>
            </a:r>
            <a:r>
              <a:rPr lang="en-US" sz="2100" i="1" dirty="0">
                <a:effectLst/>
              </a:rPr>
              <a:t> </a:t>
            </a:r>
            <a:r>
              <a:rPr lang="uk-UA" sz="2100" i="1" dirty="0">
                <a:effectLst/>
              </a:rPr>
              <a:t>в кубе</a:t>
            </a:r>
            <a:endParaRPr lang="en-US" sz="2100" i="1" dirty="0">
              <a:effectLst/>
            </a:endParaRPr>
          </a:p>
          <a:p>
            <a:pPr marL="914400" lvl="2" indent="0">
              <a:buNone/>
            </a:pPr>
            <a:endParaRPr lang="uk-UA" i="1" dirty="0">
              <a:effectLst/>
            </a:endParaRPr>
          </a:p>
          <a:p>
            <a:endParaRPr lang="uk-UA" i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70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Базові типи </a:t>
            </a:r>
            <a:r>
              <a:rPr lang="en-US" dirty="0"/>
              <a:t>String, Number,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49642"/>
            <a:ext cx="11255005" cy="4331369"/>
          </a:xfrm>
        </p:spPr>
        <p:txBody>
          <a:bodyPr>
            <a:normAutofit/>
          </a:bodyPr>
          <a:lstStyle/>
          <a:p>
            <a:r>
              <a:rPr lang="en-US" dirty="0"/>
              <a:t>Boolean</a:t>
            </a:r>
          </a:p>
          <a:p>
            <a:pPr lvl="1"/>
            <a:r>
              <a:rPr lang="uk-UA" dirty="0"/>
              <a:t>Значення </a:t>
            </a:r>
            <a:r>
              <a:rPr lang="en-US" dirty="0"/>
              <a:t>false </a:t>
            </a:r>
            <a:r>
              <a:rPr lang="uk-UA" dirty="0"/>
              <a:t>і </a:t>
            </a:r>
            <a:r>
              <a:rPr lang="en-US" dirty="0"/>
              <a:t>true</a:t>
            </a:r>
            <a:endParaRPr lang="uk-UA" dirty="0"/>
          </a:p>
          <a:p>
            <a:pPr lvl="1"/>
            <a:r>
              <a:rPr lang="uk-UA" dirty="0"/>
              <a:t>використання</a:t>
            </a:r>
          </a:p>
          <a:p>
            <a:pPr lvl="1"/>
            <a:endParaRPr lang="uk-UA" i="1" dirty="0">
              <a:effectLst/>
            </a:endParaRPr>
          </a:p>
          <a:p>
            <a:pPr lvl="1"/>
            <a:endParaRPr lang="en-US" i="1" dirty="0">
              <a:effectLst/>
            </a:endParaRPr>
          </a:p>
          <a:p>
            <a:pPr marL="914400" lvl="2" indent="0">
              <a:buNone/>
            </a:pPr>
            <a:endParaRPr lang="uk-UA" i="1" dirty="0">
              <a:effectLst/>
            </a:endParaRPr>
          </a:p>
          <a:p>
            <a:endParaRPr lang="uk-UA" i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7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Тривіальні типи даних </a:t>
            </a:r>
            <a:r>
              <a:rPr lang="en-US" dirty="0"/>
              <a:t>null, 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21867" cy="3582663"/>
          </a:xfrm>
        </p:spPr>
        <p:txBody>
          <a:bodyPr>
            <a:normAutofit/>
          </a:bodyPr>
          <a:lstStyle/>
          <a:p>
            <a:r>
              <a:rPr lang="en-US" dirty="0"/>
              <a:t>null</a:t>
            </a:r>
            <a:r>
              <a:rPr lang="uk-UA" dirty="0"/>
              <a:t> – відсутнє значення</a:t>
            </a:r>
            <a:endParaRPr lang="en-US" dirty="0"/>
          </a:p>
          <a:p>
            <a:pPr lvl="1"/>
            <a:r>
              <a:rPr lang="uk-UA" dirty="0"/>
              <a:t>Помилка мови </a:t>
            </a:r>
            <a:r>
              <a:rPr lang="en-US" dirty="0" err="1"/>
              <a:t>typeof</a:t>
            </a:r>
            <a:r>
              <a:rPr lang="en-US" dirty="0"/>
              <a:t> (null)</a:t>
            </a:r>
          </a:p>
          <a:p>
            <a:r>
              <a:rPr lang="en-US" dirty="0"/>
              <a:t>undefined – </a:t>
            </a:r>
            <a:r>
              <a:rPr lang="uk-UA" dirty="0"/>
              <a:t>значення не присвоєно</a:t>
            </a:r>
            <a:endParaRPr lang="en-US" dirty="0"/>
          </a:p>
          <a:p>
            <a:pPr lvl="1"/>
            <a:r>
              <a:rPr lang="uk-UA" dirty="0"/>
              <a:t>Функції котрі не повертають значення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77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Тит </a:t>
            </a:r>
            <a:r>
              <a:rPr lang="en-US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21867" cy="3582663"/>
          </a:xfrm>
        </p:spPr>
        <p:txBody>
          <a:bodyPr>
            <a:normAutofit/>
          </a:bodyPr>
          <a:lstStyle/>
          <a:p>
            <a:r>
              <a:rPr lang="uk-UA" dirty="0"/>
              <a:t>Створення об</a:t>
            </a:r>
            <a:r>
              <a:rPr lang="en-US" dirty="0"/>
              <a:t>’</a:t>
            </a:r>
            <a:r>
              <a:rPr lang="uk-UA" dirty="0" err="1"/>
              <a:t>єкта</a:t>
            </a:r>
            <a:endParaRPr lang="uk-UA" dirty="0"/>
          </a:p>
          <a:p>
            <a:r>
              <a:rPr lang="uk-UA" dirty="0"/>
              <a:t>Додавання властивостей</a:t>
            </a:r>
          </a:p>
          <a:p>
            <a:r>
              <a:rPr lang="uk-UA" dirty="0"/>
              <a:t>Доступ до властивостей</a:t>
            </a:r>
          </a:p>
          <a:p>
            <a:r>
              <a:rPr lang="uk-UA" dirty="0"/>
              <a:t>Видалення властивостей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delete </a:t>
            </a:r>
            <a:r>
              <a:rPr lang="uk-UA" dirty="0"/>
              <a:t>і </a:t>
            </a:r>
            <a:r>
              <a:rPr lang="en-US" dirty="0"/>
              <a:t>(</a:t>
            </a:r>
            <a:r>
              <a:rPr lang="uk-UA" dirty="0"/>
              <a:t>= </a:t>
            </a:r>
            <a:r>
              <a:rPr lang="en-US" dirty="0"/>
              <a:t>null)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51416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78542" cy="41922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uk-UA" dirty="0" err="1"/>
              <a:t>Ініціалізувати</a:t>
            </a:r>
            <a:r>
              <a:rPr lang="uk-UA" dirty="0"/>
              <a:t> 4 прості змінні з іменами </a:t>
            </a:r>
            <a:r>
              <a:rPr lang="en-US" dirty="0"/>
              <a:t>“name”, “email”, “age”, “</a:t>
            </a:r>
            <a:r>
              <a:rPr lang="en-US" dirty="0" err="1"/>
              <a:t>isAdmin</a:t>
            </a:r>
            <a:r>
              <a:rPr lang="en-US" dirty="0"/>
              <a:t>”</a:t>
            </a:r>
          </a:p>
          <a:p>
            <a:r>
              <a:rPr lang="uk-UA" dirty="0"/>
              <a:t>Присвоїти цим змінним довільні значення</a:t>
            </a:r>
          </a:p>
          <a:p>
            <a:r>
              <a:rPr lang="uk-UA" dirty="0"/>
              <a:t>Створити 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 </a:t>
            </a:r>
            <a:r>
              <a:rPr lang="en-US" dirty="0"/>
              <a:t>user </a:t>
            </a:r>
            <a:r>
              <a:rPr lang="uk-UA" dirty="0"/>
              <a:t>з властивостями </a:t>
            </a:r>
            <a:r>
              <a:rPr lang="en-US" dirty="0"/>
              <a:t>“name”, “email”, “age”</a:t>
            </a:r>
            <a:r>
              <a:rPr lang="uk-UA" dirty="0"/>
              <a:t>, </a:t>
            </a:r>
            <a:r>
              <a:rPr lang="en-US" dirty="0"/>
              <a:t>“</a:t>
            </a:r>
            <a:r>
              <a:rPr lang="en-US" dirty="0" err="1"/>
              <a:t>isAdmin</a:t>
            </a:r>
            <a:r>
              <a:rPr lang="en-US" dirty="0"/>
              <a:t>”</a:t>
            </a:r>
            <a:endParaRPr lang="uk-UA" dirty="0"/>
          </a:p>
          <a:p>
            <a:r>
              <a:rPr lang="uk-UA" dirty="0"/>
              <a:t>Присвоїти властивостям об</a:t>
            </a:r>
            <a:r>
              <a:rPr lang="en-US" dirty="0"/>
              <a:t>’</a:t>
            </a:r>
            <a:r>
              <a:rPr lang="uk-UA" dirty="0" err="1"/>
              <a:t>єкта</a:t>
            </a:r>
            <a:r>
              <a:rPr lang="uk-UA" dirty="0"/>
              <a:t> </a:t>
            </a:r>
            <a:r>
              <a:rPr lang="en-US" dirty="0"/>
              <a:t>user </a:t>
            </a:r>
            <a:r>
              <a:rPr lang="uk-UA" dirty="0"/>
              <a:t>відповідні значення з простих змінних оголошених раніше</a:t>
            </a:r>
            <a:endParaRPr lang="en-US" dirty="0"/>
          </a:p>
          <a:p>
            <a:r>
              <a:rPr lang="uk-UA" dirty="0"/>
              <a:t>В об</a:t>
            </a:r>
            <a:r>
              <a:rPr lang="en-US" dirty="0"/>
              <a:t>’</a:t>
            </a:r>
            <a:r>
              <a:rPr lang="uk-UA" dirty="0" err="1"/>
              <a:t>єкті</a:t>
            </a:r>
            <a:r>
              <a:rPr lang="uk-UA" dirty="0"/>
              <a:t> </a:t>
            </a:r>
            <a:r>
              <a:rPr lang="en-US" dirty="0"/>
              <a:t>user </a:t>
            </a:r>
            <a:r>
              <a:rPr lang="uk-UA" dirty="0"/>
              <a:t>змінити значення властивості </a:t>
            </a:r>
            <a:r>
              <a:rPr lang="en-US" dirty="0"/>
              <a:t>“</a:t>
            </a:r>
            <a:r>
              <a:rPr lang="en-US" dirty="0" err="1"/>
              <a:t>isAdmin</a:t>
            </a:r>
            <a:r>
              <a:rPr lang="en-US" dirty="0"/>
              <a:t>”</a:t>
            </a:r>
            <a:r>
              <a:rPr lang="uk-UA" dirty="0"/>
              <a:t> на протилежне</a:t>
            </a:r>
          </a:p>
          <a:p>
            <a:r>
              <a:rPr lang="uk-UA" dirty="0"/>
              <a:t>В об</a:t>
            </a:r>
            <a:r>
              <a:rPr lang="en-US" dirty="0"/>
              <a:t>’</a:t>
            </a:r>
            <a:r>
              <a:rPr lang="uk-UA" dirty="0" err="1"/>
              <a:t>єкті</a:t>
            </a:r>
            <a:r>
              <a:rPr lang="uk-UA" dirty="0"/>
              <a:t> </a:t>
            </a:r>
            <a:r>
              <a:rPr lang="en-US" dirty="0"/>
              <a:t>user </a:t>
            </a:r>
            <a:r>
              <a:rPr lang="uk-UA" dirty="0"/>
              <a:t>змінити значення властивості </a:t>
            </a:r>
            <a:r>
              <a:rPr lang="en-US" dirty="0"/>
              <a:t>“age”</a:t>
            </a:r>
            <a:r>
              <a:rPr lang="uk-UA" dirty="0"/>
              <a:t> збільшивши її на 1</a:t>
            </a:r>
          </a:p>
          <a:p>
            <a:r>
              <a:rPr lang="uk-UA" dirty="0"/>
              <a:t>В 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 </a:t>
            </a:r>
            <a:r>
              <a:rPr lang="en-US" dirty="0"/>
              <a:t>user</a:t>
            </a:r>
            <a:r>
              <a:rPr lang="uk-UA" dirty="0"/>
              <a:t> додати нову властивість з іменем </a:t>
            </a:r>
            <a:r>
              <a:rPr lang="en-US" dirty="0"/>
              <a:t>“address” </a:t>
            </a:r>
            <a:r>
              <a:rPr lang="uk-UA" dirty="0"/>
              <a:t>і записати туди довільну адресу розділивши кожну частину адреси на окреме поле</a:t>
            </a:r>
          </a:p>
          <a:p>
            <a:r>
              <a:rPr lang="uk-UA" dirty="0"/>
              <a:t>Вивести результат в консоль ( команда: </a:t>
            </a:r>
            <a:r>
              <a:rPr lang="en-US" dirty="0"/>
              <a:t>console.log(user);</a:t>
            </a:r>
            <a:r>
              <a:rPr lang="uk-UA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1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Коротка історія </a:t>
            </a:r>
            <a:r>
              <a:rPr lang="en-US" dirty="0"/>
              <a:t>JavaScript</a:t>
            </a:r>
            <a:r>
              <a:rPr lang="uk-UA" dirty="0"/>
              <a:t>, поточна версія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/>
              <a:t>Брендан</a:t>
            </a:r>
            <a:r>
              <a:rPr lang="uk-UA" dirty="0"/>
              <a:t> </a:t>
            </a:r>
            <a:r>
              <a:rPr lang="uk-UA" dirty="0" err="1"/>
              <a:t>Ейх</a:t>
            </a:r>
            <a:r>
              <a:rPr lang="uk-UA" dirty="0"/>
              <a:t> – головний інженер </a:t>
            </a:r>
            <a:r>
              <a:rPr lang="en-US" dirty="0"/>
              <a:t>Mozilla Corporation</a:t>
            </a:r>
          </a:p>
          <a:p>
            <a:pPr marL="0" indent="0">
              <a:buNone/>
            </a:pPr>
            <a:r>
              <a:rPr lang="uk-UA" dirty="0"/>
              <a:t>	</a:t>
            </a:r>
            <a:r>
              <a:rPr lang="en-US" dirty="0"/>
              <a:t>1995</a:t>
            </a:r>
            <a:r>
              <a:rPr lang="uk-UA" dirty="0"/>
              <a:t>р. – компанія </a:t>
            </a:r>
            <a:r>
              <a:rPr lang="en-US" dirty="0"/>
              <a:t>Netscape</a:t>
            </a:r>
            <a:r>
              <a:rPr lang="uk-UA" dirty="0"/>
              <a:t>, створення </a:t>
            </a:r>
            <a:r>
              <a:rPr lang="en-US" dirty="0" err="1"/>
              <a:t>LiveScript</a:t>
            </a:r>
            <a:endParaRPr lang="en-US" dirty="0"/>
          </a:p>
          <a:p>
            <a:r>
              <a:rPr lang="uk-UA" dirty="0"/>
              <a:t>Стандартизація – </a:t>
            </a:r>
            <a:r>
              <a:rPr lang="en-US" dirty="0"/>
              <a:t>ECMA (</a:t>
            </a:r>
            <a:r>
              <a:rPr lang="en-US" sz="2000" i="1" dirty="0">
                <a:effectLst/>
              </a:rPr>
              <a:t>European Computer Manufacturers Association</a:t>
            </a:r>
            <a:r>
              <a:rPr lang="en-US" dirty="0"/>
              <a:t>)</a:t>
            </a:r>
            <a:endParaRPr lang="uk-UA" dirty="0"/>
          </a:p>
          <a:p>
            <a:pPr lvl="1"/>
            <a:r>
              <a:rPr lang="en-US" sz="1600" dirty="0"/>
              <a:t>1996</a:t>
            </a:r>
            <a:r>
              <a:rPr lang="uk-UA" sz="1600" dirty="0"/>
              <a:t>р.</a:t>
            </a:r>
            <a:r>
              <a:rPr lang="en-US" sz="1600" dirty="0"/>
              <a:t> –</a:t>
            </a:r>
            <a:r>
              <a:rPr lang="uk-UA" sz="1600" dirty="0"/>
              <a:t> відправлено для стандартизації </a:t>
            </a:r>
          </a:p>
          <a:p>
            <a:pPr lvl="1"/>
            <a:r>
              <a:rPr lang="uk-UA" sz="1600" dirty="0"/>
              <a:t>1997р. – перша редакція </a:t>
            </a:r>
            <a:r>
              <a:rPr lang="en-US" sz="1600" dirty="0"/>
              <a:t>ECMAScript (ECMA-262)</a:t>
            </a:r>
          </a:p>
          <a:p>
            <a:pPr lvl="1"/>
            <a:r>
              <a:rPr lang="en-US" sz="1600" dirty="0"/>
              <a:t>1998</a:t>
            </a:r>
            <a:r>
              <a:rPr lang="uk-UA" sz="1600" dirty="0"/>
              <a:t>р</a:t>
            </a:r>
            <a:r>
              <a:rPr lang="en-US" sz="1600" dirty="0"/>
              <a:t>.</a:t>
            </a:r>
            <a:r>
              <a:rPr lang="uk-UA" sz="1600" dirty="0"/>
              <a:t> – друга редакція (</a:t>
            </a:r>
            <a:r>
              <a:rPr lang="en-US" sz="1600" dirty="0">
                <a:effectLst/>
              </a:rPr>
              <a:t>ISO/IEC-16262</a:t>
            </a:r>
            <a:r>
              <a:rPr lang="uk-UA" sz="1600" dirty="0"/>
              <a:t>)</a:t>
            </a:r>
          </a:p>
          <a:p>
            <a:pPr lvl="1"/>
            <a:r>
              <a:rPr lang="uk-UA" sz="1600" dirty="0"/>
              <a:t>1999р. – третя редакція</a:t>
            </a:r>
          </a:p>
          <a:p>
            <a:pPr lvl="1"/>
            <a:r>
              <a:rPr lang="uk-UA" sz="1600" dirty="0"/>
              <a:t>2009р. – п</a:t>
            </a:r>
            <a:r>
              <a:rPr lang="en-US" sz="1600" dirty="0"/>
              <a:t>’</a:t>
            </a:r>
            <a:r>
              <a:rPr lang="uk-UA" sz="1600" dirty="0" err="1"/>
              <a:t>ята</a:t>
            </a:r>
            <a:r>
              <a:rPr lang="uk-UA" sz="1600" dirty="0"/>
              <a:t> редакція</a:t>
            </a:r>
          </a:p>
          <a:p>
            <a:pPr lvl="1"/>
            <a:r>
              <a:rPr lang="uk-UA" sz="1600" dirty="0"/>
              <a:t>2011р. – версія 5.1</a:t>
            </a:r>
          </a:p>
          <a:p>
            <a:pPr lvl="1"/>
            <a:r>
              <a:rPr lang="uk-UA" sz="1600" dirty="0"/>
              <a:t>2015р. –</a:t>
            </a:r>
            <a:r>
              <a:rPr lang="en-US" sz="1600" dirty="0"/>
              <a:t> ECMAScript 6</a:t>
            </a:r>
          </a:p>
        </p:txBody>
      </p:sp>
    </p:spTree>
    <p:extLst>
      <p:ext uri="{BB962C8B-B14F-4D97-AF65-F5344CB8AC3E}">
        <p14:creationId xmlns:p14="http://schemas.microsoft.com/office/powerpoint/2010/main" val="28431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Впровадження сценаріїв в </a:t>
            </a:r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Тег </a:t>
            </a:r>
            <a:r>
              <a:rPr lang="en-US" dirty="0"/>
              <a:t>script</a:t>
            </a:r>
          </a:p>
          <a:p>
            <a:pPr marL="0" indent="0">
              <a:buNone/>
            </a:pPr>
            <a:r>
              <a:rPr lang="en-US" sz="2000" dirty="0"/>
              <a:t>	1. &lt;script type=“text/</a:t>
            </a:r>
            <a:r>
              <a:rPr lang="en-US" sz="2000" dirty="0" err="1"/>
              <a:t>javascript</a:t>
            </a:r>
            <a:r>
              <a:rPr lang="en-US" sz="2000" dirty="0"/>
              <a:t>”&gt;</a:t>
            </a:r>
          </a:p>
          <a:p>
            <a:pPr marL="0" indent="0">
              <a:buNone/>
            </a:pPr>
            <a:r>
              <a:rPr lang="en-US" sz="2000" dirty="0"/>
              <a:t>	  	alert(‘Hello, World!’);</a:t>
            </a:r>
          </a:p>
          <a:p>
            <a:pPr marL="0" indent="0">
              <a:buNone/>
            </a:pPr>
            <a:r>
              <a:rPr lang="en-US" sz="2000" dirty="0"/>
              <a:t>	    &lt;/script&gt;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2. &lt;button </a:t>
            </a:r>
            <a:r>
              <a:rPr lang="en-US" sz="2000" dirty="0" err="1"/>
              <a:t>onclick</a:t>
            </a:r>
            <a:r>
              <a:rPr lang="en-US" sz="2000" dirty="0"/>
              <a:t>=“alert(‘Hello, World!’);”&gt;Click me&lt;/button&gt;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3. &lt;script type=“text/</a:t>
            </a:r>
            <a:r>
              <a:rPr lang="en-US" sz="2000" dirty="0" err="1"/>
              <a:t>javascript</a:t>
            </a:r>
            <a:r>
              <a:rPr lang="en-US" sz="2000" dirty="0"/>
              <a:t>” </a:t>
            </a:r>
            <a:r>
              <a:rPr lang="en-US" sz="2000" dirty="0" err="1"/>
              <a:t>src</a:t>
            </a:r>
            <a:r>
              <a:rPr lang="en-US" sz="2000" dirty="0"/>
              <a:t>=“</a:t>
            </a:r>
            <a:r>
              <a:rPr lang="en-US" sz="2000" dirty="0" err="1"/>
              <a:t>js</a:t>
            </a:r>
            <a:r>
              <a:rPr lang="en-US" sz="2000" dirty="0"/>
              <a:t>/main.js”&gt;&lt;/script&gt;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6287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Синтаксис, зарезервовані слова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21867" cy="3582663"/>
          </a:xfrm>
        </p:spPr>
        <p:txBody>
          <a:bodyPr>
            <a:normAutofit/>
          </a:bodyPr>
          <a:lstStyle/>
          <a:p>
            <a:r>
              <a:rPr lang="uk-UA" dirty="0"/>
              <a:t>Символ крапка з комою «;»</a:t>
            </a:r>
          </a:p>
          <a:p>
            <a:r>
              <a:rPr lang="uk-UA" dirty="0"/>
              <a:t>Перенесення строк</a:t>
            </a:r>
          </a:p>
          <a:p>
            <a:r>
              <a:rPr lang="uk-UA" dirty="0" err="1"/>
              <a:t>Регістро</a:t>
            </a:r>
            <a:r>
              <a:rPr lang="uk-UA" dirty="0"/>
              <a:t> залежність</a:t>
            </a:r>
          </a:p>
        </p:txBody>
      </p:sp>
    </p:spTree>
    <p:extLst>
      <p:ext uri="{BB962C8B-B14F-4D97-AF65-F5344CB8AC3E}">
        <p14:creationId xmlns:p14="http://schemas.microsoft.com/office/powerpoint/2010/main" val="294654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Синтаксис, зарезервовані слова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2191216" cy="35826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break 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• case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• catch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• continue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• debugger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• default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• delete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• do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• else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192379" y="2336873"/>
            <a:ext cx="1876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finally </a:t>
            </a:r>
            <a:endParaRPr lang="uk-UA" sz="2400" dirty="0"/>
          </a:p>
          <a:p>
            <a:r>
              <a:rPr lang="en-US" sz="2400" dirty="0"/>
              <a:t>• for </a:t>
            </a:r>
            <a:endParaRPr lang="uk-UA" sz="2400" dirty="0"/>
          </a:p>
          <a:p>
            <a:r>
              <a:rPr lang="en-US" sz="2400" dirty="0"/>
              <a:t>• function </a:t>
            </a:r>
            <a:endParaRPr lang="uk-UA" sz="2400" dirty="0"/>
          </a:p>
          <a:p>
            <a:r>
              <a:rPr lang="en-US" sz="2400" dirty="0"/>
              <a:t>• if </a:t>
            </a:r>
            <a:endParaRPr lang="uk-UA" sz="2400" dirty="0"/>
          </a:p>
          <a:p>
            <a:r>
              <a:rPr lang="en-US" sz="2400" dirty="0"/>
              <a:t>• in </a:t>
            </a:r>
            <a:endParaRPr lang="uk-UA" sz="2400" dirty="0"/>
          </a:p>
          <a:p>
            <a:r>
              <a:rPr lang="en-US" sz="2400" dirty="0"/>
              <a:t>• </a:t>
            </a:r>
            <a:r>
              <a:rPr lang="en-US" sz="2400" dirty="0" err="1"/>
              <a:t>instanceof</a:t>
            </a:r>
            <a:r>
              <a:rPr lang="en-US" sz="2400" dirty="0"/>
              <a:t> </a:t>
            </a:r>
            <a:endParaRPr lang="uk-UA" sz="2400" dirty="0"/>
          </a:p>
          <a:p>
            <a:r>
              <a:rPr lang="en-US" sz="2400" dirty="0"/>
              <a:t>• new </a:t>
            </a:r>
            <a:endParaRPr lang="uk-UA" sz="2400" dirty="0"/>
          </a:p>
          <a:p>
            <a:r>
              <a:rPr lang="en-US" sz="2400" dirty="0"/>
              <a:t>• return </a:t>
            </a:r>
            <a:endParaRPr lang="uk-UA" sz="2400" dirty="0"/>
          </a:p>
          <a:p>
            <a:r>
              <a:rPr lang="en-US" sz="2400" dirty="0"/>
              <a:t>• switch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7032" y="2336873"/>
            <a:ext cx="18127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this </a:t>
            </a:r>
            <a:endParaRPr lang="uk-UA" sz="2400" dirty="0"/>
          </a:p>
          <a:p>
            <a:r>
              <a:rPr lang="en-US" sz="2400" dirty="0"/>
              <a:t>• throw </a:t>
            </a:r>
            <a:endParaRPr lang="uk-UA" sz="2400" dirty="0"/>
          </a:p>
          <a:p>
            <a:r>
              <a:rPr lang="en-US" sz="2400" dirty="0"/>
              <a:t>• try </a:t>
            </a:r>
            <a:endParaRPr lang="uk-UA" sz="2400" dirty="0"/>
          </a:p>
          <a:p>
            <a:r>
              <a:rPr lang="en-US" sz="2400" dirty="0"/>
              <a:t>• </a:t>
            </a:r>
            <a:r>
              <a:rPr lang="en-US" sz="2400" dirty="0" err="1"/>
              <a:t>typeof</a:t>
            </a:r>
            <a:r>
              <a:rPr lang="en-US" sz="2400" dirty="0"/>
              <a:t> </a:t>
            </a:r>
            <a:endParaRPr lang="uk-UA" sz="2400" dirty="0"/>
          </a:p>
          <a:p>
            <a:r>
              <a:rPr lang="en-US" sz="2400" dirty="0"/>
              <a:t>•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endParaRPr lang="uk-UA" sz="2400" dirty="0"/>
          </a:p>
          <a:p>
            <a:r>
              <a:rPr lang="en-US" sz="2400" dirty="0"/>
              <a:t>• void </a:t>
            </a:r>
            <a:endParaRPr lang="uk-UA" sz="2400" dirty="0"/>
          </a:p>
          <a:p>
            <a:r>
              <a:rPr lang="en-US" sz="2400" dirty="0"/>
              <a:t>• while </a:t>
            </a:r>
            <a:endParaRPr lang="uk-UA" sz="2400" dirty="0"/>
          </a:p>
          <a:p>
            <a:r>
              <a:rPr lang="en-US" sz="2400" dirty="0"/>
              <a:t>• with</a:t>
            </a:r>
            <a:endParaRPr lang="uk-U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700211" y="2650876"/>
            <a:ext cx="168994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• class </a:t>
            </a:r>
            <a:endParaRPr lang="uk-UA" sz="2400" dirty="0"/>
          </a:p>
          <a:p>
            <a:r>
              <a:rPr lang="en-US" sz="2400" dirty="0"/>
              <a:t>• </a:t>
            </a:r>
            <a:r>
              <a:rPr lang="en-US" sz="2400" dirty="0" err="1"/>
              <a:t>enum</a:t>
            </a:r>
            <a:r>
              <a:rPr lang="en-US" sz="2400" dirty="0"/>
              <a:t> </a:t>
            </a:r>
            <a:endParaRPr lang="uk-UA" sz="2400" dirty="0"/>
          </a:p>
          <a:p>
            <a:r>
              <a:rPr lang="en-US" sz="2400" dirty="0"/>
              <a:t>• export </a:t>
            </a:r>
            <a:endParaRPr lang="uk-UA" sz="2400" dirty="0"/>
          </a:p>
          <a:p>
            <a:r>
              <a:rPr lang="en-US" sz="2400" dirty="0"/>
              <a:t>• extends </a:t>
            </a:r>
            <a:endParaRPr lang="uk-UA" sz="2400" dirty="0"/>
          </a:p>
          <a:p>
            <a:r>
              <a:rPr lang="en-US" sz="2400" dirty="0"/>
              <a:t>• import </a:t>
            </a:r>
            <a:endParaRPr lang="uk-UA" sz="2400" dirty="0"/>
          </a:p>
          <a:p>
            <a:r>
              <a:rPr lang="en-US" sz="2400" dirty="0"/>
              <a:t>• super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90158" y="2521538"/>
            <a:ext cx="22082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implements </a:t>
            </a:r>
          </a:p>
          <a:p>
            <a:r>
              <a:rPr lang="en-US" sz="2400" dirty="0"/>
              <a:t>• let </a:t>
            </a:r>
          </a:p>
          <a:p>
            <a:r>
              <a:rPr lang="en-US" sz="2400" dirty="0"/>
              <a:t>• private </a:t>
            </a:r>
          </a:p>
          <a:p>
            <a:r>
              <a:rPr lang="en-US" sz="2400" dirty="0"/>
              <a:t>• public </a:t>
            </a:r>
          </a:p>
          <a:p>
            <a:r>
              <a:rPr lang="en-US" sz="2400" dirty="0"/>
              <a:t>• yield </a:t>
            </a:r>
          </a:p>
          <a:p>
            <a:r>
              <a:rPr lang="en-US" sz="2400" dirty="0"/>
              <a:t>• interface </a:t>
            </a:r>
          </a:p>
          <a:p>
            <a:r>
              <a:rPr lang="en-US" sz="2400" dirty="0"/>
              <a:t>• package </a:t>
            </a:r>
          </a:p>
          <a:p>
            <a:r>
              <a:rPr lang="en-US" sz="2400" dirty="0"/>
              <a:t>• protected </a:t>
            </a:r>
          </a:p>
          <a:p>
            <a:r>
              <a:rPr lang="en-US" sz="2400" dirty="0"/>
              <a:t>• static</a:t>
            </a:r>
          </a:p>
        </p:txBody>
      </p:sp>
    </p:spTree>
    <p:extLst>
      <p:ext uri="{BB962C8B-B14F-4D97-AF65-F5344CB8AC3E}">
        <p14:creationId xmlns:p14="http://schemas.microsoft.com/office/powerpoint/2010/main" val="313688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Поняття операторів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21867" cy="3582663"/>
          </a:xfrm>
        </p:spPr>
        <p:txBody>
          <a:bodyPr>
            <a:normAutofit/>
          </a:bodyPr>
          <a:lstStyle/>
          <a:p>
            <a:r>
              <a:rPr lang="en-US" dirty="0"/>
              <a:t>8 </a:t>
            </a:r>
            <a:r>
              <a:rPr lang="uk-UA" dirty="0"/>
              <a:t>базових арифметичних операторів</a:t>
            </a:r>
            <a:endParaRPr lang="en-US" dirty="0"/>
          </a:p>
          <a:p>
            <a:pPr marL="457200" lvl="1" indent="0">
              <a:buNone/>
            </a:pPr>
            <a:r>
              <a:rPr lang="uk-UA" dirty="0"/>
              <a:t>+, -, </a:t>
            </a:r>
            <a:r>
              <a:rPr lang="en-US" dirty="0"/>
              <a:t>/, *, +=, -=, /=, *=</a:t>
            </a:r>
          </a:p>
          <a:p>
            <a:r>
              <a:rPr lang="uk-UA" dirty="0"/>
              <a:t>Логічні оператори</a:t>
            </a:r>
          </a:p>
          <a:p>
            <a:pPr marL="457200" lvl="1" indent="0">
              <a:buNone/>
            </a:pPr>
            <a:r>
              <a:rPr lang="uk-UA" dirty="0"/>
              <a:t>==, ===, </a:t>
            </a:r>
            <a:r>
              <a:rPr lang="en-US" dirty="0"/>
              <a:t>||, &amp;&amp;, !=, !==, &gt;, &lt;, &gt;=, &lt;= </a:t>
            </a:r>
            <a:endParaRPr lang="uk-UA" dirty="0"/>
          </a:p>
          <a:p>
            <a:r>
              <a:rPr lang="uk-UA" dirty="0"/>
              <a:t>Побітові оператори</a:t>
            </a:r>
          </a:p>
          <a:p>
            <a:pPr marL="457200" lvl="1" indent="0">
              <a:buNone/>
            </a:pPr>
            <a:r>
              <a:rPr lang="en-US" dirty="0"/>
              <a:t>&amp;, |, ^, ~, &lt;&lt;, &gt;&gt;, &gt;&gt;&gt;</a:t>
            </a:r>
            <a:endParaRPr lang="uk-UA" dirty="0"/>
          </a:p>
          <a:p>
            <a:r>
              <a:rPr lang="uk-UA" dirty="0"/>
              <a:t>Пріоритети операторів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978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Класифікація типів даних, оператор 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21867" cy="3582663"/>
          </a:xfrm>
        </p:spPr>
        <p:txBody>
          <a:bodyPr>
            <a:normAutofit/>
          </a:bodyPr>
          <a:lstStyle/>
          <a:p>
            <a:r>
              <a:rPr lang="en-US" dirty="0"/>
              <a:t>6 </a:t>
            </a:r>
            <a:r>
              <a:rPr lang="uk-UA" dirty="0"/>
              <a:t>типів даних</a:t>
            </a:r>
          </a:p>
          <a:p>
            <a:r>
              <a:rPr lang="uk-UA" dirty="0"/>
              <a:t>Прості типи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Boolean</a:t>
            </a:r>
            <a:endParaRPr lang="uk-UA" dirty="0"/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 err="1"/>
              <a:t>u</a:t>
            </a:r>
            <a:r>
              <a:rPr lang="en-US"/>
              <a:t>ndefined</a:t>
            </a:r>
            <a:endParaRPr lang="en-US" dirty="0"/>
          </a:p>
          <a:p>
            <a:r>
              <a:rPr lang="uk-UA" dirty="0"/>
              <a:t>Об</a:t>
            </a:r>
            <a:r>
              <a:rPr lang="en-US" dirty="0"/>
              <a:t>’</a:t>
            </a:r>
            <a:r>
              <a:rPr lang="uk-UA" dirty="0" err="1"/>
              <a:t>єкти</a:t>
            </a:r>
            <a:r>
              <a:rPr lang="uk-UA" dirty="0"/>
              <a:t> (</a:t>
            </a:r>
            <a:r>
              <a:rPr lang="en-US" dirty="0"/>
              <a:t>Object</a:t>
            </a:r>
            <a:r>
              <a:rPr lang="uk-U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096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Поняття змінних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21867" cy="3582663"/>
          </a:xfrm>
        </p:spPr>
        <p:txBody>
          <a:bodyPr>
            <a:normAutofit/>
          </a:bodyPr>
          <a:lstStyle/>
          <a:p>
            <a:r>
              <a:rPr lang="uk-UA" dirty="0"/>
              <a:t>Оголошення змінних, ключове слово </a:t>
            </a:r>
            <a:r>
              <a:rPr lang="en-US" dirty="0" err="1"/>
              <a:t>var</a:t>
            </a:r>
            <a:endParaRPr lang="uk-UA" dirty="0"/>
          </a:p>
          <a:p>
            <a:r>
              <a:rPr lang="uk-UA" dirty="0"/>
              <a:t>Імена змінних</a:t>
            </a:r>
          </a:p>
          <a:p>
            <a:r>
              <a:rPr lang="uk-UA" dirty="0"/>
              <a:t>Константи</a:t>
            </a:r>
            <a:endParaRPr lang="en-US" dirty="0"/>
          </a:p>
          <a:p>
            <a:r>
              <a:rPr lang="uk-UA" dirty="0"/>
              <a:t>Присвоєння значень</a:t>
            </a:r>
          </a:p>
          <a:p>
            <a:r>
              <a:rPr lang="uk-UA" dirty="0"/>
              <a:t>Оголошення декількох змінних</a:t>
            </a:r>
          </a:p>
        </p:txBody>
      </p:sp>
    </p:spTree>
    <p:extLst>
      <p:ext uri="{BB962C8B-B14F-4D97-AF65-F5344CB8AC3E}">
        <p14:creationId xmlns:p14="http://schemas.microsoft.com/office/powerpoint/2010/main" val="39919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Глобальний 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21867" cy="3582663"/>
          </a:xfrm>
        </p:spPr>
        <p:txBody>
          <a:bodyPr>
            <a:normAutofit/>
          </a:bodyPr>
          <a:lstStyle/>
          <a:p>
            <a:r>
              <a:rPr lang="uk-UA" dirty="0"/>
              <a:t>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 </a:t>
            </a:r>
            <a:r>
              <a:rPr lang="en-US" dirty="0"/>
              <a:t>window</a:t>
            </a:r>
          </a:p>
          <a:p>
            <a:r>
              <a:rPr lang="uk-UA" dirty="0"/>
              <a:t>Оголошення змінних без </a:t>
            </a:r>
            <a:r>
              <a:rPr lang="en-US" dirty="0" err="1"/>
              <a:t>var</a:t>
            </a:r>
            <a:endParaRPr lang="en-US" dirty="0"/>
          </a:p>
          <a:p>
            <a:r>
              <a:rPr lang="uk-UA" dirty="0"/>
              <a:t>Оголошення змінних з однаковими іменами</a:t>
            </a:r>
          </a:p>
        </p:txBody>
      </p:sp>
    </p:spTree>
    <p:extLst>
      <p:ext uri="{BB962C8B-B14F-4D97-AF65-F5344CB8AC3E}">
        <p14:creationId xmlns:p14="http://schemas.microsoft.com/office/powerpoint/2010/main" val="9809634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266</TotalTime>
  <Words>912</Words>
  <Application>Microsoft Office PowerPoint</Application>
  <PresentationFormat>Widescreen</PresentationFormat>
  <Paragraphs>213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Berlin</vt:lpstr>
      <vt:lpstr>JavaScript</vt:lpstr>
      <vt:lpstr>Коротка історія JavaScript, поточна версія</vt:lpstr>
      <vt:lpstr>Впровадження сценаріїв в HTML</vt:lpstr>
      <vt:lpstr>Синтаксис, зарезервовані слова</vt:lpstr>
      <vt:lpstr>Синтаксис, зарезервовані слова</vt:lpstr>
      <vt:lpstr>Поняття операторів</vt:lpstr>
      <vt:lpstr>Класифікація типів даних, оператор typeof</vt:lpstr>
      <vt:lpstr>Поняття змінних</vt:lpstr>
      <vt:lpstr>Глобальний об’єкт</vt:lpstr>
      <vt:lpstr>Базові типи String, Number, Boolean</vt:lpstr>
      <vt:lpstr>Базові типи String, Number, Boolean</vt:lpstr>
      <vt:lpstr>Базові типи String, Number, Boolean</vt:lpstr>
      <vt:lpstr>Базові типи String, Number, Boolean</vt:lpstr>
      <vt:lpstr>Базові типи String, Number, Boolean</vt:lpstr>
      <vt:lpstr>Базові типи String, Number, Boolean</vt:lpstr>
      <vt:lpstr>Базові типи String, Number, Boolean</vt:lpstr>
      <vt:lpstr>Тривіальні типи даних null, undefined</vt:lpstr>
      <vt:lpstr>Тит object</vt:lpstr>
      <vt:lpstr>Завдання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Andriy Zherdiy</dc:creator>
  <cp:lastModifiedBy>Andriy Zherdiy</cp:lastModifiedBy>
  <cp:revision>31</cp:revision>
  <dcterms:created xsi:type="dcterms:W3CDTF">2016-04-03T22:17:25Z</dcterms:created>
  <dcterms:modified xsi:type="dcterms:W3CDTF">2016-04-06T15:40:18Z</dcterms:modified>
</cp:coreProperties>
</file>