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6" r:id="rId4"/>
    <p:sldId id="277" r:id="rId5"/>
    <p:sldId id="279" r:id="rId6"/>
    <p:sldId id="280" r:id="rId7"/>
    <p:sldId id="282" r:id="rId8"/>
    <p:sldId id="283" r:id="rId9"/>
    <p:sldId id="284" r:id="rId10"/>
    <p:sldId id="285" r:id="rId11"/>
    <p:sldId id="281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Zherdiy" initials="AZ" lastIdx="0" clrIdx="0">
    <p:extLst>
      <p:ext uri="{19B8F6BF-5375-455C-9EA6-DF929625EA0E}">
        <p15:presenceInfo xmlns:p15="http://schemas.microsoft.com/office/powerpoint/2012/main" userId="413fc36468c05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89F4F-64E2-410C-8E19-CD6066533F46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30FE-EBE6-41FF-B154-C49DA8F1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Регулярні вирази та дати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74629" y="357922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лекція </a:t>
            </a:r>
            <a:r>
              <a:rPr lang="en-US" dirty="0"/>
              <a:t>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33419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дат, тип даних </a:t>
            </a: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Створення - </a:t>
            </a:r>
            <a:r>
              <a:rPr lang="en-US" sz="2000" b="1" dirty="0">
                <a:effectLst/>
              </a:rPr>
              <a:t>new Date</a:t>
            </a:r>
            <a:r>
              <a:rPr lang="en-US" sz="2000" b="1" dirty="0" smtClean="0">
                <a:effectLst/>
              </a:rPr>
              <a:t>()</a:t>
            </a:r>
            <a:endParaRPr lang="uk-UA" sz="2000" b="1" dirty="0" smtClean="0">
              <a:effectLst/>
            </a:endParaRPr>
          </a:p>
          <a:p>
            <a:r>
              <a:rPr lang="en-US" sz="2000" b="1" dirty="0">
                <a:effectLst/>
              </a:rPr>
              <a:t>new Date(milliseconds</a:t>
            </a:r>
            <a:r>
              <a:rPr lang="en-US" sz="2000" b="1" dirty="0" smtClean="0">
                <a:effectLst/>
              </a:rPr>
              <a:t>)</a:t>
            </a:r>
            <a:r>
              <a:rPr lang="uk-UA" sz="2000" b="1" dirty="0" smtClean="0">
                <a:effectLst/>
              </a:rPr>
              <a:t> – час з 1 січня 1970</a:t>
            </a:r>
            <a:endParaRPr lang="uk-UA" sz="2000" dirty="0" smtClean="0">
              <a:effectLst/>
            </a:endParaRPr>
          </a:p>
          <a:p>
            <a:r>
              <a:rPr lang="en-US" sz="2000" b="1" dirty="0">
                <a:effectLst/>
              </a:rPr>
              <a:t>new Date(</a:t>
            </a:r>
            <a:r>
              <a:rPr lang="en-US" sz="2000" b="1" dirty="0" err="1">
                <a:effectLst/>
              </a:rPr>
              <a:t>datestring</a:t>
            </a:r>
            <a:r>
              <a:rPr lang="en-US" sz="2000" b="1" dirty="0">
                <a:effectLst/>
              </a:rPr>
              <a:t>)</a:t>
            </a:r>
            <a:endParaRPr lang="uk-UA" sz="2000" dirty="0">
              <a:effectLst/>
            </a:endParaRPr>
          </a:p>
          <a:p>
            <a:r>
              <a:rPr lang="en-US" sz="2000" b="1" dirty="0">
                <a:effectLst/>
              </a:rPr>
              <a:t>new Date(year, month, date, hours, minutes, seconds, </a:t>
            </a:r>
            <a:r>
              <a:rPr lang="en-US" sz="2000" b="1" dirty="0" err="1">
                <a:effectLst/>
              </a:rPr>
              <a:t>ms</a:t>
            </a:r>
            <a:r>
              <a:rPr lang="en-US" sz="2000" b="1" dirty="0">
                <a:effectLst/>
              </a:rPr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07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та методи екземплярів </a:t>
            </a: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Autofit/>
          </a:bodyPr>
          <a:lstStyle/>
          <a:p>
            <a:r>
              <a:rPr lang="en-US" sz="1400" b="1" dirty="0" err="1">
                <a:effectLst/>
              </a:rPr>
              <a:t>getFullYear</a:t>
            </a:r>
            <a:r>
              <a:rPr lang="en-US" sz="1400" b="1" dirty="0" smtClean="0">
                <a:effectLst/>
              </a:rPr>
              <a:t>()</a:t>
            </a:r>
            <a:endParaRPr lang="uk-UA" sz="1400" b="1" dirty="0" smtClean="0">
              <a:effectLst/>
            </a:endParaRPr>
          </a:p>
          <a:p>
            <a:r>
              <a:rPr lang="en-US" sz="1400" b="1" dirty="0" err="1">
                <a:effectLst/>
              </a:rPr>
              <a:t>getMonth</a:t>
            </a:r>
            <a:r>
              <a:rPr lang="en-US" sz="1400" b="1" dirty="0" smtClean="0">
                <a:effectLst/>
              </a:rPr>
              <a:t>()</a:t>
            </a:r>
            <a:endParaRPr lang="uk-UA" sz="1400" b="1" dirty="0" smtClean="0">
              <a:effectLst/>
            </a:endParaRPr>
          </a:p>
          <a:p>
            <a:r>
              <a:rPr lang="en-US" sz="1400" b="1" dirty="0" err="1">
                <a:effectLst/>
              </a:rPr>
              <a:t>getDate</a:t>
            </a:r>
            <a:r>
              <a:rPr lang="en-US" sz="1400" b="1" dirty="0">
                <a:effectLst/>
              </a:rPr>
              <a:t>()</a:t>
            </a:r>
            <a:endParaRPr lang="uk-UA" sz="1400" dirty="0" smtClean="0">
              <a:effectLst/>
            </a:endParaRPr>
          </a:p>
          <a:p>
            <a:r>
              <a:rPr lang="en-US" sz="1400" b="1" dirty="0" err="1">
                <a:effectLst/>
              </a:rPr>
              <a:t>getHours</a:t>
            </a:r>
            <a:r>
              <a:rPr lang="en-US" sz="1400" b="1" dirty="0">
                <a:effectLst/>
              </a:rPr>
              <a:t>(), </a:t>
            </a:r>
            <a:r>
              <a:rPr lang="en-US" sz="1400" b="1" dirty="0" err="1">
                <a:effectLst/>
              </a:rPr>
              <a:t>getMinutes</a:t>
            </a:r>
            <a:r>
              <a:rPr lang="en-US" sz="1400" b="1" dirty="0">
                <a:effectLst/>
              </a:rPr>
              <a:t>(), </a:t>
            </a:r>
            <a:r>
              <a:rPr lang="en-US" sz="1400" b="1" dirty="0" err="1">
                <a:effectLst/>
              </a:rPr>
              <a:t>getSeconds</a:t>
            </a:r>
            <a:r>
              <a:rPr lang="en-US" sz="1400" b="1" dirty="0">
                <a:effectLst/>
              </a:rPr>
              <a:t>(), </a:t>
            </a:r>
            <a:r>
              <a:rPr lang="en-US" sz="1400" b="1" dirty="0" err="1">
                <a:effectLst/>
              </a:rPr>
              <a:t>getMilliseconds</a:t>
            </a:r>
            <a:r>
              <a:rPr lang="en-US" sz="1400" b="1" dirty="0">
                <a:effectLst/>
              </a:rPr>
              <a:t>()</a:t>
            </a:r>
            <a:endParaRPr lang="uk-UA" sz="1400" dirty="0">
              <a:effectLst/>
            </a:endParaRPr>
          </a:p>
          <a:p>
            <a:r>
              <a:rPr lang="en-US" sz="1400" b="1" dirty="0" err="1">
                <a:effectLst/>
              </a:rPr>
              <a:t>getDay</a:t>
            </a:r>
            <a:r>
              <a:rPr lang="en-US" sz="1400" b="1" dirty="0" smtClean="0">
                <a:effectLst/>
              </a:rPr>
              <a:t>()</a:t>
            </a:r>
            <a:r>
              <a:rPr lang="uk-UA" sz="1400" b="1" dirty="0" smtClean="0">
                <a:effectLst/>
              </a:rPr>
              <a:t>  - день тижня</a:t>
            </a:r>
          </a:p>
          <a:p>
            <a:r>
              <a:rPr lang="en-US" sz="1400" b="1" dirty="0" err="1">
                <a:effectLst/>
              </a:rPr>
              <a:t>getTime</a:t>
            </a:r>
            <a:r>
              <a:rPr lang="en-US" sz="1400" b="1" dirty="0" smtClean="0">
                <a:effectLst/>
              </a:rPr>
              <a:t>()</a:t>
            </a:r>
            <a:r>
              <a:rPr lang="uk-UA" sz="1400" b="1" dirty="0" smtClean="0">
                <a:effectLst/>
              </a:rPr>
              <a:t> – кількість </a:t>
            </a:r>
            <a:r>
              <a:rPr lang="uk-UA" sz="1400" b="1" dirty="0" err="1" smtClean="0">
                <a:effectLst/>
              </a:rPr>
              <a:t>мілісекунд</a:t>
            </a:r>
            <a:endParaRPr lang="uk-UA" sz="1400" b="1" dirty="0" smtClean="0">
              <a:effectLst/>
            </a:endParaRPr>
          </a:p>
          <a:p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setFullYear</a:t>
            </a:r>
            <a:r>
              <a:rPr lang="en-US" sz="1400" dirty="0">
                <a:effectLst/>
              </a:rPr>
              <a:t>(year [, month, date])</a:t>
            </a:r>
          </a:p>
          <a:p>
            <a:r>
              <a:rPr lang="en-US" sz="1400" dirty="0" err="1">
                <a:effectLst/>
              </a:rPr>
              <a:t>setMonth</a:t>
            </a:r>
            <a:r>
              <a:rPr lang="en-US" sz="1400" dirty="0">
                <a:effectLst/>
              </a:rPr>
              <a:t>(month [, date])</a:t>
            </a:r>
          </a:p>
          <a:p>
            <a:r>
              <a:rPr lang="en-US" sz="1400" dirty="0" err="1">
                <a:effectLst/>
              </a:rPr>
              <a:t>setDate</a:t>
            </a:r>
            <a:r>
              <a:rPr lang="en-US" sz="1400" dirty="0">
                <a:effectLst/>
              </a:rPr>
              <a:t>(date)</a:t>
            </a:r>
          </a:p>
          <a:p>
            <a:r>
              <a:rPr lang="en-US" sz="1400" dirty="0" err="1">
                <a:effectLst/>
              </a:rPr>
              <a:t>setHours</a:t>
            </a:r>
            <a:r>
              <a:rPr lang="en-US" sz="1400" dirty="0">
                <a:effectLst/>
              </a:rPr>
              <a:t>(hour [, min, sec, </a:t>
            </a:r>
            <a:r>
              <a:rPr lang="en-US" sz="1400" dirty="0" err="1">
                <a:effectLst/>
              </a:rPr>
              <a:t>ms</a:t>
            </a:r>
            <a:r>
              <a:rPr lang="en-US" sz="1400" dirty="0">
                <a:effectLst/>
              </a:rPr>
              <a:t>])</a:t>
            </a:r>
          </a:p>
          <a:p>
            <a:r>
              <a:rPr lang="en-US" sz="1400" dirty="0" err="1">
                <a:effectLst/>
              </a:rPr>
              <a:t>setMinutes</a:t>
            </a:r>
            <a:r>
              <a:rPr lang="en-US" sz="1400" dirty="0">
                <a:effectLst/>
              </a:rPr>
              <a:t>(min [, sec, </a:t>
            </a:r>
            <a:r>
              <a:rPr lang="en-US" sz="1400" dirty="0" err="1">
                <a:effectLst/>
              </a:rPr>
              <a:t>ms</a:t>
            </a:r>
            <a:r>
              <a:rPr lang="en-US" sz="1400" dirty="0">
                <a:effectLst/>
              </a:rPr>
              <a:t>])</a:t>
            </a:r>
          </a:p>
          <a:p>
            <a:r>
              <a:rPr lang="en-US" sz="1400" dirty="0" err="1">
                <a:effectLst/>
              </a:rPr>
              <a:t>setSeconds</a:t>
            </a:r>
            <a:r>
              <a:rPr lang="en-US" sz="1400" dirty="0">
                <a:effectLst/>
              </a:rPr>
              <a:t>(sec [, </a:t>
            </a:r>
            <a:r>
              <a:rPr lang="en-US" sz="1400" dirty="0" err="1">
                <a:effectLst/>
              </a:rPr>
              <a:t>ms</a:t>
            </a:r>
            <a:r>
              <a:rPr lang="en-US" sz="1400" dirty="0">
                <a:effectLst/>
              </a:rPr>
              <a:t>])</a:t>
            </a:r>
          </a:p>
          <a:p>
            <a:r>
              <a:rPr lang="en-US" sz="1400" dirty="0" err="1">
                <a:effectLst/>
              </a:rPr>
              <a:t>setMilliseconds</a:t>
            </a:r>
            <a:r>
              <a:rPr lang="en-US" sz="1400" dirty="0">
                <a:effectLst/>
              </a:rPr>
              <a:t>(</a:t>
            </a:r>
            <a:r>
              <a:rPr lang="en-US" sz="1400" dirty="0" err="1">
                <a:effectLst/>
              </a:rPr>
              <a:t>ms</a:t>
            </a:r>
            <a:r>
              <a:rPr lang="en-US" sz="1400" dirty="0">
                <a:effectLst/>
              </a:rPr>
              <a:t>)</a:t>
            </a:r>
          </a:p>
          <a:p>
            <a:r>
              <a:rPr lang="en-US" sz="1400" dirty="0" err="1">
                <a:effectLst/>
              </a:rPr>
              <a:t>setTime</a:t>
            </a:r>
            <a:r>
              <a:rPr lang="en-US" sz="1400" dirty="0">
                <a:effectLst/>
              </a:rPr>
              <a:t>(milliseconds) (</a:t>
            </a:r>
            <a:r>
              <a:rPr lang="uk-UA" sz="1400" dirty="0" err="1">
                <a:effectLst/>
              </a:rPr>
              <a:t>устанавливает</a:t>
            </a:r>
            <a:r>
              <a:rPr lang="uk-UA" sz="1400" dirty="0">
                <a:effectLst/>
              </a:rPr>
              <a:t> всю дату по </a:t>
            </a:r>
            <a:r>
              <a:rPr lang="uk-UA" sz="1400" dirty="0" err="1">
                <a:effectLst/>
              </a:rPr>
              <a:t>миллисекундам</a:t>
            </a:r>
            <a:r>
              <a:rPr lang="uk-UA" sz="1400" dirty="0">
                <a:effectLst/>
              </a:rPr>
              <a:t> с 01.01.1970 </a:t>
            </a:r>
            <a:r>
              <a:rPr lang="en-US" sz="1400" dirty="0">
                <a:effectLst/>
              </a:rPr>
              <a:t>UTC)</a:t>
            </a:r>
          </a:p>
        </p:txBody>
      </p:sp>
    </p:spTree>
    <p:extLst>
      <p:ext uri="{BB962C8B-B14F-4D97-AF65-F5344CB8AC3E}">
        <p14:creationId xmlns:p14="http://schemas.microsoft.com/office/powerpoint/2010/main" val="348406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78542" cy="4192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dirty="0" smtClean="0"/>
              <a:t>Створити функцію для </a:t>
            </a:r>
            <a:r>
              <a:rPr lang="uk-UA" dirty="0" err="1" smtClean="0"/>
              <a:t>валідації</a:t>
            </a:r>
            <a:r>
              <a:rPr lang="uk-UA" dirty="0" smtClean="0"/>
              <a:t> поля повного імені користувача</a:t>
            </a:r>
          </a:p>
          <a:p>
            <a:r>
              <a:rPr lang="uk-UA" dirty="0" smtClean="0"/>
              <a:t>Створить функцію для </a:t>
            </a:r>
            <a:r>
              <a:rPr lang="uk-UA" dirty="0" err="1" smtClean="0"/>
              <a:t>валідації</a:t>
            </a:r>
            <a:r>
              <a:rPr lang="uk-UA" dirty="0" smtClean="0"/>
              <a:t> поля </a:t>
            </a:r>
            <a:r>
              <a:rPr lang="en-US" smtClean="0"/>
              <a:t>e-mail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191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Шаблони для пошуку в строках, тип даних </a:t>
            </a:r>
            <a:r>
              <a:rPr lang="en-US" dirty="0" err="1" smtClean="0"/>
              <a:t>RegExp</a:t>
            </a:r>
            <a:r>
              <a:rPr lang="uk-UA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effectLst/>
              </a:rPr>
              <a:t>RegExp</a:t>
            </a:r>
            <a:r>
              <a:rPr lang="en-US" sz="2000" dirty="0" smtClean="0">
                <a:effectLst/>
              </a:rPr>
              <a:t> - </a:t>
            </a:r>
            <a:r>
              <a:rPr lang="ru-RU" sz="2000" dirty="0" err="1">
                <a:effectLst/>
              </a:rPr>
              <a:t>Об'єкт</a:t>
            </a:r>
            <a:r>
              <a:rPr lang="ru-RU" sz="2000" dirty="0">
                <a:effectLst/>
              </a:rPr>
              <a:t>, </a:t>
            </a:r>
            <a:r>
              <a:rPr lang="ru-RU" sz="2000" dirty="0" err="1">
                <a:effectLst/>
              </a:rPr>
              <a:t>що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містить</a:t>
            </a:r>
            <a:r>
              <a:rPr lang="ru-RU" sz="2000" dirty="0">
                <a:effectLst/>
              </a:rPr>
              <a:t> шаблон регулярного </a:t>
            </a:r>
            <a:r>
              <a:rPr lang="ru-RU" sz="2000" dirty="0" err="1">
                <a:effectLst/>
              </a:rPr>
              <a:t>виразу</a:t>
            </a:r>
            <a:r>
              <a:rPr lang="ru-RU" sz="2000" dirty="0">
                <a:effectLst/>
              </a:rPr>
              <a:t> разом з прапорами, </a:t>
            </a:r>
            <a:r>
              <a:rPr lang="ru-RU" sz="2000" dirty="0" err="1" smtClean="0">
                <a:effectLst/>
              </a:rPr>
              <a:t>що</a:t>
            </a:r>
            <a:r>
              <a:rPr lang="ru-RU" sz="2000" dirty="0" smtClean="0">
                <a:effectLst/>
              </a:rPr>
              <a:t> </a:t>
            </a:r>
            <a:r>
              <a:rPr lang="ru-RU" sz="2000" dirty="0" err="1" smtClean="0">
                <a:effectLst/>
              </a:rPr>
              <a:t>визначають</a:t>
            </a:r>
            <a:r>
              <a:rPr lang="ru-RU" sz="2000" dirty="0" smtClean="0">
                <a:effectLst/>
              </a:rPr>
              <a:t> </a:t>
            </a:r>
            <a:r>
              <a:rPr lang="ru-RU" sz="2000" dirty="0" err="1">
                <a:effectLst/>
              </a:rPr>
              <a:t>спосіб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застосування</a:t>
            </a:r>
            <a:r>
              <a:rPr lang="ru-RU" sz="2000" dirty="0">
                <a:effectLst/>
              </a:rPr>
              <a:t> шаблону</a:t>
            </a:r>
            <a:r>
              <a:rPr lang="ru-RU" sz="2000" dirty="0" smtClean="0">
                <a:effectLst/>
              </a:rPr>
              <a:t>.</a:t>
            </a:r>
            <a:endParaRPr lang="uk-UA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31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Синтаксис регулярних виразів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</a:rPr>
              <a:t>function </a:t>
            </a:r>
            <a:r>
              <a:rPr lang="en-US" sz="2000" dirty="0" err="1">
                <a:effectLst/>
              </a:rPr>
              <a:t>RegExp</a:t>
            </a:r>
            <a:r>
              <a:rPr lang="en-US" sz="2000" dirty="0">
                <a:effectLst/>
              </a:rPr>
              <a:t>(pattern : String [,flags : String])</a:t>
            </a:r>
            <a:endParaRPr lang="uk-UA" sz="2000" dirty="0">
              <a:effectLst/>
            </a:endParaRPr>
          </a:p>
          <a:p>
            <a:r>
              <a:rPr lang="en-US" sz="2000" dirty="0">
                <a:effectLst/>
              </a:rPr>
              <a:t>function </a:t>
            </a:r>
            <a:r>
              <a:rPr lang="en-US" sz="2000" dirty="0" err="1">
                <a:effectLst/>
              </a:rPr>
              <a:t>RegExp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regexObj</a:t>
            </a:r>
            <a:r>
              <a:rPr lang="en-US" sz="2000" dirty="0">
                <a:effectLst/>
              </a:rPr>
              <a:t>)</a:t>
            </a:r>
            <a:endParaRPr lang="uk-UA" sz="2000" dirty="0">
              <a:effectLst/>
            </a:endParaRPr>
          </a:p>
          <a:p>
            <a:r>
              <a:rPr lang="en-US" sz="2000" dirty="0">
                <a:effectLst/>
              </a:rPr>
              <a:t>/pattern/[flags]</a:t>
            </a:r>
          </a:p>
          <a:p>
            <a:endParaRPr lang="uk-UA" sz="20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415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Спец символи, неалфавітні символи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endParaRPr lang="uk-UA" sz="2000" dirty="0" smtClean="0">
              <a:effectLst/>
            </a:endParaRPr>
          </a:p>
          <a:p>
            <a:endParaRPr lang="uk-UA" sz="2000" dirty="0">
              <a:effectLst/>
            </a:endParaRPr>
          </a:p>
          <a:p>
            <a:endParaRPr lang="en-US" sz="2000" dirty="0"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73006"/>
              </p:ext>
            </p:extLst>
          </p:nvPr>
        </p:nvGraphicFramePr>
        <p:xfrm>
          <a:off x="680321" y="2333914"/>
          <a:ext cx="10678242" cy="1993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759">
                  <a:extLst>
                    <a:ext uri="{9D8B030D-6E8A-4147-A177-3AD203B41FA5}">
                      <a16:colId xmlns:a16="http://schemas.microsoft.com/office/drawing/2014/main" val="4016415203"/>
                    </a:ext>
                  </a:extLst>
                </a:gridCol>
                <a:gridCol w="9000483">
                  <a:extLst>
                    <a:ext uri="{9D8B030D-6E8A-4147-A177-3AD203B41FA5}">
                      <a16:colId xmlns:a16="http://schemas.microsoft.com/office/drawing/2014/main" val="591002179"/>
                    </a:ext>
                  </a:extLst>
                </a:gridCol>
              </a:tblGrid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uk-UA" b="1" i="0" dirty="0">
                          <a:effectLst/>
                          <a:latin typeface="verdana" panose="020B0604030504040204" pitchFamily="34" charset="0"/>
                        </a:rPr>
                        <a:t>Символ</a:t>
                      </a:r>
                    </a:p>
                  </a:txBody>
                  <a:tcPr marL="47625" marR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b="1" i="0">
                          <a:effectLst/>
                          <a:latin typeface="verdana" panose="020B0604030504040204" pitchFamily="34" charset="0"/>
                        </a:rPr>
                        <a:t>Значение</a:t>
                      </a:r>
                    </a:p>
                  </a:txBody>
                  <a:tcPr marL="47625" marR="47625"/>
                </a:tc>
                <a:extLst>
                  <a:ext uri="{0D108BD9-81ED-4DB2-BD59-A6C34878D82A}">
                    <a16:rowId xmlns:a16="http://schemas.microsoft.com/office/drawing/2014/main" val="477664702"/>
                  </a:ext>
                </a:extLst>
              </a:tr>
              <a:tr h="8552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Для обычных символов - делает их специальными. Например, выражение /s/ ищет просто символ 's'. А если поставить \ перед s, то /\s/ уже обозначает пробельный символ.И наоборот, если символ специальный, например *, то \ сделает его просто обычным символом "звездочка". Например, /a*/ ищет 0 или больше подряд идущих символов 'a'. Чтобы найти а со звездочкой 'a*' - поставим \ перед спец. символом: /a\*/.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464574231"/>
                  </a:ext>
                </a:extLst>
              </a:tr>
              <a:tr h="551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^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Обозначает начало входных данных. Если установлен флаг многострочного поиска ("m"), то также сработает при начале новой строки.Например, /^A/ не найдет 'A' в "an A", но найдет первое 'A' в "An A."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055336941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$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Обозначает конец входных данных. Если установлен флаг многострочного поиска, то также сработает в конце строки.Например, /t$/ не найдет 't' в "eater", но найдет - в "eat".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2312960901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*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Обозначает повторение 0 или более раз. Например, /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bo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*/ найдет '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boooo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' в "A 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ghost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booooed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" и 'b' в "A 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bird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warbled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", но ничего не найдет в "A 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goat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grunted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".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2277519845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+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Обозначает повторение 1 или более раз. Эквивалентно {1,}. Например, /a+/ найдет 'a' в "candy" и все 'a' в "caaaaaaandy".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805601437"/>
                  </a:ext>
                </a:extLst>
              </a:tr>
              <a:tr h="115932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?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Обозначает, что элемент может как присутствовать, так и отсутствовать. Например, /e?le?/ найдет 'el' в "angel" и 'le' в "angle."Если используется сразу после одного изквантификаторов *, +, ?, или {}, то задает "нежадный" поиск (повторение минимально возможное количество раз, до ближайшего следующего элемента паттерна), в противоположность "жадному" режиму по умолчанию, при котором количество повторений максимально, даже если следующий элемент паттерна тоже подходит.Кроме того, ? используется в предпросмотре, который описан в таблице под (?=), (?!), и (?: ).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351807546"/>
                  </a:ext>
                </a:extLst>
              </a:tr>
              <a:tr h="551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(Десятичная точка) обозначает любой символ, кроме перевода строки: \n \r \u2028 or \u2029. (можно использовать [\s\S] для поиска любого символа, включая переводы строк). Например, /.n/ найдет 'an' и 'on' в "nay, an apple is on the tree", но не 'nay'.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3840516297"/>
                  </a:ext>
                </a:extLst>
              </a:tr>
              <a:tr h="703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(x)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Находит x и запоминает. Это называется "запоминающие скобки". Например, /(foo)/ найдет и запомнит 'foo' в "foo bar." Найденная подстрока хранится в массиве-результате поиска или в предопределенных свойствах объекта RegExp: $1, ..., $9.Кроме того, скобки объединяют то, что в них находится, в единый элемент паттерна. Например, (abc)* - повторение abc 0 и более раз.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434959135"/>
                  </a:ext>
                </a:extLst>
              </a:tr>
              <a:tr h="551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(?:x)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Находит x, но не запоминает найденное. Это называется "незапоминающие скобки". Найденная подстрока не сохраняется в массиве результатов и свойствах RegExp.Как и все скобки, объединяют находящееся в них в единый подпаттерн.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159769395"/>
                  </a:ext>
                </a:extLst>
              </a:tr>
              <a:tr h="551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x(?=y)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Находит x, только если за x следует y. Например, /Jack(?=Sprat)/ найдет 'Jack', только если за ним следует 'Sprat'./Jack(?=Sprat|Frost)/ найдет 'Jack', только если за ним следует 'Sprat' или 'Frost'. Однако, ни 'Sprat' ни 'Frost' не войдут в результат поиска.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914437928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x(?!y)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Находит x, только если за x не следует y. Например, /\d+(?!\.)/ найдет число, только если за ним не следует десятичная точка. /\d+(?!\.)/.exec("3.141") найдет 141, но не 3.141.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3620270242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x|y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Находит 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x 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или 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y. 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Например, /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green|red/ 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найдет '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green' 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в "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green apple" 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и '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red' 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в "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red apple."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3392848708"/>
                  </a:ext>
                </a:extLst>
              </a:tr>
              <a:tr h="551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{n}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Где n - положительное целое число. Находит ровно n повторений предшествующего элемента. Например, /a{2}/ не найдет 'a' в "candy," но найдет оба a в "caandy," и первые два a в "caaandy."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3094691765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{n,}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Где n - положительное целое число. Находит n и более повторений элемента. Например, /a{2,} не найдет 'a' в "candy", но найдет все 'a' в "caandy" и в "caaaaaaandy."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756229848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{n,m}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Где n и m - положительные целые числа. Находят от n до m повторений элемента.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3459275353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[xyz]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Набор символов. Находит любой из перечисленных символов. Вы можете указать промежуток, используя тире. Например, [abcd] - то же самое, что [a-d]. Найдет 'b' в "brisket" и 'c' в "ache".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581447208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[^xyz]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Любой символ, кроме указанных в наборе. Вы также можете указать промежуток. Например, [^abc] - то же самое, что [^a-c]. Найдет 'r' в "brisket" и 'h' в "chop."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3811743271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[\b]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Находит символ backspace. (Не путать с \b.)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807135338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\b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Находит границу слов (латинских), например пробел. (Не путать с[\b]). Например, /\bn\w/ найдет 'no' в "noonday"; /\wy\b/найдет 'ly' в "possibly yesterday."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2226489666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\B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Обозначает не границу слов. Например, /\w\Bn/ найдет 'on' в "noonday", а /y\B\w/ найдет 'ye' в "possibly yesterday."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005567967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\cX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Где X - буква от A до Z. Обозначает контрольный символ в строке. Например, /\cM/ обозначает символ Ctrl-M.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693516859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\d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находит цифру из любого алфавита (у нас же юникод). Используйте [0-9], чтобы найти только обычные цифры. Например, /\d/ или /[0-9]/ найдет '2' в "B2 is the suite number."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755598166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\D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Найдет нецифровой символ (все алфавиты). [^0-9] - эквивалент для обычных цифр. Например, /\D/ или /[^0-9]/ найдет 'B' в "B2 is the suite number."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1690834270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\f,\r,\n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Соответствующие спецсимволы form-feed, line-feed, перевод строки.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24282325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\s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Найдет любой пробельный символ, включая пробел, табуляцию, переводы строки и другие юникодные пробельные символы. Например, /\s\w*/ найдет ' bar' в "foo bar."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2670373601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\S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Найдет любой символ, кроме пробельного. Например, /\S\w*/найдет 'foo' в "foo bar."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3339615683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\t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Символ табуляции.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2455411151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\v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Символ вертикальной табуляции.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4197771182"/>
                  </a:ext>
                </a:extLst>
              </a:tr>
              <a:tr h="551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\w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Найдет любой словесный (латинский алфавит) символ, включая буквы, цифры и знак подчеркивания. Эквивалентно [A-Za-z0-9_]. Например, /\w/ найдет 'a' в "apple," '5' в "$5.28," и '3' в "3D."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2735755747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\W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Найдет любой не-(лат.)словесный символ. Эквивалентно [^A-Za-z0-9_]. Например, /\W/ и /[^$A-Za-z0-9_]/ одинаково найдут '%' в "50%."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469138174"/>
                  </a:ext>
                </a:extLst>
              </a:tr>
              <a:tr h="551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\n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где 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n - 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целое число. Обратная ссылка на 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n-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ю запомненную скобками подстроку. Например, /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apple(,)\sorange\1/ 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найдет '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apple, orange,' 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в "</a:t>
                      </a:r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apple, orange, cherry, peach.". </a:t>
                      </a:r>
                      <a:r>
                        <a:rPr lang="uk-UA" sz="1000" b="0" i="0">
                          <a:effectLst/>
                          <a:latin typeface="verdana" panose="020B0604030504040204" pitchFamily="34" charset="0"/>
                        </a:rPr>
                        <a:t>За таблицей есть более полный пример.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796845251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\0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Найдет символ NUL. Не добавляйте в конец другие цифры.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4224980688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\xhh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>
                          <a:effectLst/>
                          <a:latin typeface="verdana" panose="020B0604030504040204" pitchFamily="34" charset="0"/>
                        </a:rPr>
                        <a:t>Найдет символ с кодом hh (2 шестнадцатиричных цифры)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366574782"/>
                  </a:ext>
                </a:extLst>
              </a:tr>
              <a:tr h="534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>
                          <a:effectLst/>
                          <a:latin typeface="verdana" panose="020B0604030504040204" pitchFamily="34" charset="0"/>
                        </a:rPr>
                        <a:t>\uhhhh</a:t>
                      </a:r>
                    </a:p>
                  </a:txBody>
                  <a:tcPr marL="142875" marR="14287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Найдет символ с кодом 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hhhh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 (4 </a:t>
                      </a:r>
                      <a:r>
                        <a:rPr lang="ru-RU" sz="1000" b="0" i="0" dirty="0" err="1">
                          <a:effectLst/>
                          <a:latin typeface="verdana" panose="020B0604030504040204" pitchFamily="34" charset="0"/>
                        </a:rPr>
                        <a:t>шестнадцатиричных</a:t>
                      </a:r>
                      <a:r>
                        <a:rPr lang="ru-RU" sz="1000" b="0" i="0" dirty="0">
                          <a:effectLst/>
                          <a:latin typeface="verdana" panose="020B0604030504040204" pitchFamily="34" charset="0"/>
                        </a:rPr>
                        <a:t> цифры).</a:t>
                      </a:r>
                    </a:p>
                  </a:txBody>
                  <a:tcPr marL="142875" marR="142875" marT="47625" marB="47625"/>
                </a:tc>
                <a:extLst>
                  <a:ext uri="{0D108BD9-81ED-4DB2-BD59-A6C34878D82A}">
                    <a16:rowId xmlns:a16="http://schemas.microsoft.com/office/drawing/2014/main" val="279732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45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Повтори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>
                <a:effectLst/>
              </a:rPr>
              <a:t>Набори […]</a:t>
            </a:r>
          </a:p>
          <a:p>
            <a:r>
              <a:rPr lang="uk-UA" sz="2000" dirty="0">
                <a:effectLst/>
              </a:rPr>
              <a:t>Діапазони [</a:t>
            </a:r>
            <a:r>
              <a:rPr lang="en-US" sz="2000" dirty="0">
                <a:effectLst/>
              </a:rPr>
              <a:t>a-z</a:t>
            </a:r>
            <a:r>
              <a:rPr lang="uk-UA" sz="2000" dirty="0">
                <a:effectLst/>
              </a:rPr>
              <a:t>]</a:t>
            </a:r>
            <a:r>
              <a:rPr lang="en-US" sz="2000" dirty="0">
                <a:effectLst/>
              </a:rPr>
              <a:t> [0-9]</a:t>
            </a:r>
            <a:endParaRPr lang="uk-UA" sz="2000" dirty="0">
              <a:effectLst/>
            </a:endParaRPr>
          </a:p>
          <a:p>
            <a:r>
              <a:rPr lang="en-US" sz="2000" dirty="0">
                <a:effectLst/>
              </a:rPr>
              <a:t>\d – [0-9]</a:t>
            </a:r>
          </a:p>
          <a:p>
            <a:r>
              <a:rPr lang="en-US" sz="2000" dirty="0">
                <a:effectLst/>
              </a:rPr>
              <a:t>\w - [a-zA-Z0-9_]</a:t>
            </a:r>
            <a:endParaRPr lang="uk-UA" sz="2000" dirty="0">
              <a:effectLst/>
            </a:endParaRPr>
          </a:p>
          <a:p>
            <a:r>
              <a:rPr lang="uk-UA" sz="2000" dirty="0" err="1">
                <a:effectLst/>
              </a:rPr>
              <a:t>Діапазо</a:t>
            </a:r>
            <a:r>
              <a:rPr lang="uk-UA" sz="2000" dirty="0">
                <a:effectLst/>
              </a:rPr>
              <a:t> </a:t>
            </a:r>
            <a:r>
              <a:rPr lang="en-US" sz="2000" dirty="0">
                <a:effectLst/>
              </a:rPr>
              <a:t>[^…]</a:t>
            </a:r>
          </a:p>
          <a:p>
            <a:r>
              <a:rPr lang="uk-UA" sz="2000" dirty="0">
                <a:effectLst/>
              </a:rPr>
              <a:t>Шаблон </a:t>
            </a:r>
            <a:r>
              <a:rPr lang="en-US" sz="2000" dirty="0">
                <a:effectLst/>
              </a:rPr>
              <a:t>(...)</a:t>
            </a:r>
          </a:p>
          <a:p>
            <a:endParaRPr lang="uk-UA" sz="20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736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Альтернатива, групування і посилання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uk-UA" sz="2000" dirty="0" smtClean="0">
                <a:effectLst/>
              </a:rPr>
              <a:t>Зворотні посилання </a:t>
            </a:r>
            <a:r>
              <a:rPr lang="en-US" sz="2000" b="1" dirty="0">
                <a:effectLst/>
              </a:rPr>
              <a:t>\n </a:t>
            </a:r>
            <a:r>
              <a:rPr lang="uk-UA" sz="2000" b="1" dirty="0">
                <a:effectLst/>
              </a:rPr>
              <a:t>и $</a:t>
            </a:r>
            <a:r>
              <a:rPr lang="en-US" sz="2000" b="1" dirty="0" smtClean="0">
                <a:effectLst/>
              </a:rPr>
              <a:t>n</a:t>
            </a:r>
            <a:endParaRPr lang="uk-UA" sz="2000" b="1" dirty="0" smtClean="0">
              <a:effectLst/>
            </a:endParaRPr>
          </a:p>
          <a:p>
            <a:pPr marL="457200" lvl="1" indent="0">
              <a:buNone/>
            </a:pPr>
            <a:r>
              <a:rPr lang="en-US" sz="1600" b="1" dirty="0" err="1">
                <a:effectLst/>
              </a:rPr>
              <a:t>var</a:t>
            </a:r>
            <a:r>
              <a:rPr lang="en-US" sz="1600" b="1" dirty="0">
                <a:effectLst/>
              </a:rPr>
              <a:t> name = "</a:t>
            </a:r>
            <a:r>
              <a:rPr lang="uk-UA" sz="1600" b="1" dirty="0" err="1">
                <a:effectLst/>
              </a:rPr>
              <a:t>Александр</a:t>
            </a:r>
            <a:r>
              <a:rPr lang="uk-UA" sz="1600" b="1" dirty="0">
                <a:effectLst/>
              </a:rPr>
              <a:t> </a:t>
            </a:r>
            <a:r>
              <a:rPr lang="uk-UA" sz="1600" b="1" dirty="0" err="1">
                <a:effectLst/>
              </a:rPr>
              <a:t>Пушкин</a:t>
            </a:r>
            <a:r>
              <a:rPr lang="uk-UA" sz="1600" b="1" dirty="0">
                <a:effectLst/>
              </a:rPr>
              <a:t>";</a:t>
            </a:r>
          </a:p>
          <a:p>
            <a:pPr marL="457200" lvl="1" indent="0">
              <a:buNone/>
            </a:pPr>
            <a:r>
              <a:rPr lang="en-US" sz="1600" b="1" dirty="0">
                <a:effectLst/>
              </a:rPr>
              <a:t>name = </a:t>
            </a:r>
            <a:r>
              <a:rPr lang="en-US" sz="1600" b="1" dirty="0" err="1">
                <a:effectLst/>
              </a:rPr>
              <a:t>name.replace</a:t>
            </a:r>
            <a:r>
              <a:rPr lang="en-US" sz="1600" b="1" dirty="0">
                <a:effectLst/>
              </a:rPr>
              <a:t>(/([</a:t>
            </a:r>
            <a:r>
              <a:rPr lang="uk-UA" sz="1600" b="1" dirty="0">
                <a:effectLst/>
              </a:rPr>
              <a:t>а-</a:t>
            </a:r>
            <a:r>
              <a:rPr lang="uk-UA" sz="1600" b="1" dirty="0" err="1">
                <a:effectLst/>
              </a:rPr>
              <a:t>яё</a:t>
            </a:r>
            <a:r>
              <a:rPr lang="uk-UA" sz="1600" b="1" dirty="0">
                <a:effectLst/>
              </a:rPr>
              <a:t>]+) ([а-</a:t>
            </a:r>
            <a:r>
              <a:rPr lang="uk-UA" sz="1600" b="1" dirty="0" err="1">
                <a:effectLst/>
              </a:rPr>
              <a:t>яё</a:t>
            </a:r>
            <a:r>
              <a:rPr lang="uk-UA" sz="1600" b="1" dirty="0">
                <a:effectLst/>
              </a:rPr>
              <a:t>]+)/</a:t>
            </a:r>
            <a:r>
              <a:rPr lang="en-US" sz="1600" b="1" dirty="0" err="1">
                <a:effectLst/>
              </a:rPr>
              <a:t>i</a:t>
            </a:r>
            <a:r>
              <a:rPr lang="en-US" sz="1600" b="1" dirty="0">
                <a:effectLst/>
              </a:rPr>
              <a:t>, "$2, $1</a:t>
            </a:r>
            <a:r>
              <a:rPr lang="en-US" sz="1600" b="1" dirty="0" smtClean="0">
                <a:effectLst/>
              </a:rPr>
              <a:t>");</a:t>
            </a:r>
            <a:endParaRPr lang="en-US" sz="1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989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Флаги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2121"/>
          </a:xfrm>
        </p:spPr>
        <p:txBody>
          <a:bodyPr>
            <a:normAutofit/>
          </a:bodyPr>
          <a:lstStyle/>
          <a:p>
            <a:r>
              <a:rPr lang="en-US" sz="2000" dirty="0" smtClean="0">
                <a:effectLst/>
              </a:rPr>
              <a:t>g – </a:t>
            </a:r>
            <a:r>
              <a:rPr lang="uk-UA" sz="2000" dirty="0" smtClean="0">
                <a:effectLst/>
              </a:rPr>
              <a:t>глобальний пошук</a:t>
            </a:r>
            <a:endParaRPr lang="en-US" sz="2000" dirty="0" smtClean="0">
              <a:effectLst/>
            </a:endParaRPr>
          </a:p>
          <a:p>
            <a:r>
              <a:rPr lang="en-US" sz="2000" dirty="0" err="1" smtClean="0">
                <a:effectLst/>
              </a:rPr>
              <a:t>i</a:t>
            </a:r>
            <a:r>
              <a:rPr lang="en-US" sz="2000" dirty="0" smtClean="0">
                <a:effectLst/>
              </a:rPr>
              <a:t> – </a:t>
            </a:r>
            <a:r>
              <a:rPr lang="uk-UA" sz="2000" dirty="0" smtClean="0">
                <a:effectLst/>
              </a:rPr>
              <a:t>регістр</a:t>
            </a:r>
          </a:p>
          <a:p>
            <a:r>
              <a:rPr lang="en-US" sz="2000" dirty="0" smtClean="0">
                <a:effectLst/>
              </a:rPr>
              <a:t>m – </a:t>
            </a:r>
            <a:r>
              <a:rPr lang="uk-UA" sz="2000" dirty="0" err="1" smtClean="0">
                <a:effectLst/>
              </a:rPr>
              <a:t>багатостроковий</a:t>
            </a:r>
            <a:r>
              <a:rPr lang="uk-UA" sz="2000" dirty="0" smtClean="0">
                <a:effectLst/>
              </a:rPr>
              <a:t> пошук</a:t>
            </a:r>
          </a:p>
          <a:p>
            <a:pPr lvl="1"/>
            <a:endParaRPr lang="uk-UA" sz="16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96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Властивості екземплярів </a:t>
            </a:r>
            <a:r>
              <a:rPr lang="en-US" dirty="0" err="1" smtClean="0"/>
              <a:t>RegExp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19496" cy="4312121"/>
          </a:xfrm>
        </p:spPr>
        <p:txBody>
          <a:bodyPr>
            <a:normAutofit/>
          </a:bodyPr>
          <a:lstStyle/>
          <a:p>
            <a:r>
              <a:rPr lang="en-US" sz="2000" dirty="0" smtClean="0">
                <a:effectLst/>
              </a:rPr>
              <a:t>global – </a:t>
            </a:r>
            <a:r>
              <a:rPr lang="uk-UA" sz="2000" dirty="0" smtClean="0">
                <a:effectLst/>
              </a:rPr>
              <a:t>чи використовувався глобальний флаг</a:t>
            </a:r>
          </a:p>
          <a:p>
            <a:r>
              <a:rPr lang="en-US" sz="2000" dirty="0" err="1" smtClean="0">
                <a:effectLst/>
              </a:rPr>
              <a:t>lastIndex</a:t>
            </a:r>
            <a:r>
              <a:rPr lang="uk-UA" b="1" dirty="0" smtClean="0">
                <a:effectLst/>
              </a:rPr>
              <a:t> - </a:t>
            </a:r>
            <a:r>
              <a:rPr lang="ru-RU" sz="2000" dirty="0" err="1" smtClean="0">
                <a:effectLst/>
              </a:rPr>
              <a:t>вказує</a:t>
            </a:r>
            <a:r>
              <a:rPr lang="ru-RU" sz="2000" dirty="0" smtClean="0">
                <a:effectLst/>
              </a:rPr>
              <a:t> </a:t>
            </a:r>
            <a:r>
              <a:rPr lang="ru-RU" sz="2000" dirty="0" err="1">
                <a:effectLst/>
              </a:rPr>
              <a:t>індекс</a:t>
            </a:r>
            <a:r>
              <a:rPr lang="ru-RU" sz="2000" dirty="0">
                <a:effectLst/>
              </a:rPr>
              <a:t>, з </a:t>
            </a:r>
            <a:r>
              <a:rPr lang="ru-RU" sz="2000" dirty="0" err="1">
                <a:effectLst/>
              </a:rPr>
              <a:t>якого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починати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наступний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пошук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match</a:t>
            </a:r>
            <a:r>
              <a:rPr lang="ru-RU" sz="2000" dirty="0">
                <a:effectLst/>
              </a:rPr>
              <a:t>.</a:t>
            </a:r>
            <a:r>
              <a:rPr lang="en-US" sz="2000" dirty="0" smtClean="0">
                <a:effectLst/>
              </a:rPr>
              <a:t> </a:t>
            </a:r>
            <a:endParaRPr lang="uk-UA" sz="2000" dirty="0" smtClean="0">
              <a:effectLst/>
            </a:endParaRPr>
          </a:p>
          <a:p>
            <a:r>
              <a:rPr lang="en-US" sz="2000" dirty="0">
                <a:effectLst/>
              </a:rPr>
              <a:t>s</a:t>
            </a:r>
            <a:r>
              <a:rPr lang="en-US" sz="2000" dirty="0" smtClean="0">
                <a:effectLst/>
              </a:rPr>
              <a:t>ource - </a:t>
            </a:r>
            <a:r>
              <a:rPr lang="uk-UA" sz="2000" dirty="0" smtClean="0">
                <a:effectLst/>
              </a:rPr>
              <a:t>н</a:t>
            </a:r>
            <a:r>
              <a:rPr lang="ru-RU" sz="2000" dirty="0" err="1" smtClean="0">
                <a:effectLst/>
              </a:rPr>
              <a:t>езмінне</a:t>
            </a:r>
            <a:r>
              <a:rPr lang="ru-RU" sz="2000" dirty="0" smtClean="0">
                <a:effectLst/>
              </a:rPr>
              <a:t> </a:t>
            </a:r>
            <a:r>
              <a:rPr lang="ru-RU" sz="2000" dirty="0" err="1">
                <a:effectLst/>
              </a:rPr>
              <a:t>властивість</a:t>
            </a:r>
            <a:r>
              <a:rPr lang="ru-RU" sz="2000" dirty="0">
                <a:effectLst/>
              </a:rPr>
              <a:t>, яке </a:t>
            </a:r>
            <a:r>
              <a:rPr lang="ru-RU" sz="2000" dirty="0" err="1">
                <a:effectLst/>
              </a:rPr>
              <a:t>містить</a:t>
            </a:r>
            <a:r>
              <a:rPr lang="ru-RU" sz="2000" dirty="0">
                <a:effectLst/>
              </a:rPr>
              <a:t> текст </a:t>
            </a:r>
            <a:r>
              <a:rPr lang="ru-RU" sz="2000" dirty="0" err="1">
                <a:effectLst/>
              </a:rPr>
              <a:t>пошукового</a:t>
            </a:r>
            <a:r>
              <a:rPr lang="ru-RU" sz="2000" dirty="0">
                <a:effectLst/>
              </a:rPr>
              <a:t> </a:t>
            </a:r>
            <a:r>
              <a:rPr lang="ru-RU" sz="2000" dirty="0" err="1" smtClean="0">
                <a:effectLst/>
              </a:rPr>
              <a:t>виразу</a:t>
            </a:r>
            <a:endParaRPr lang="en-US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multiline - </a:t>
            </a:r>
            <a:r>
              <a:rPr lang="uk-UA" sz="2000" dirty="0" err="1" smtClean="0">
                <a:effectLst/>
              </a:rPr>
              <a:t>ч</a:t>
            </a:r>
            <a:r>
              <a:rPr lang="ru-RU" sz="2000" dirty="0" smtClean="0">
                <a:effectLst/>
              </a:rPr>
              <a:t>и </a:t>
            </a:r>
            <a:r>
              <a:rPr lang="ru-RU" sz="2000" dirty="0" err="1">
                <a:effectLst/>
              </a:rPr>
              <a:t>слід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використовувати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пошук</a:t>
            </a:r>
            <a:r>
              <a:rPr lang="ru-RU" sz="2000" dirty="0">
                <a:effectLst/>
              </a:rPr>
              <a:t> по </a:t>
            </a:r>
            <a:r>
              <a:rPr lang="ru-RU" sz="2000" dirty="0" err="1">
                <a:effectLst/>
              </a:rPr>
              <a:t>всіх</a:t>
            </a:r>
            <a:r>
              <a:rPr lang="ru-RU" sz="2000" dirty="0">
                <a:effectLst/>
              </a:rPr>
              <a:t> рядках.</a:t>
            </a:r>
            <a:endParaRPr lang="uk-UA" sz="2000" dirty="0">
              <a:effectLst/>
            </a:endParaRPr>
          </a:p>
          <a:p>
            <a:r>
              <a:rPr lang="en-US" sz="2000" dirty="0" err="1" smtClean="0">
                <a:effectLst/>
              </a:rPr>
              <a:t>ignoreCase</a:t>
            </a:r>
            <a:r>
              <a:rPr lang="en-US" sz="2000" dirty="0" smtClean="0">
                <a:effectLst/>
              </a:rPr>
              <a:t> – x</a:t>
            </a:r>
            <a:r>
              <a:rPr lang="uk-UA" sz="2000" dirty="0" smtClean="0">
                <a:effectLst/>
              </a:rPr>
              <a:t>чи використовувався флаг  і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227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Методи екземплярів </a:t>
            </a:r>
            <a:r>
              <a:rPr lang="en-US" dirty="0" err="1" smtClean="0"/>
              <a:t>RegExp</a:t>
            </a:r>
            <a:r>
              <a:rPr lang="uk-UA" dirty="0" smtClean="0"/>
              <a:t> та </a:t>
            </a:r>
            <a:r>
              <a:rPr lang="en-US" dirty="0" smtClean="0"/>
              <a:t>String </a:t>
            </a:r>
            <a:r>
              <a:rPr lang="uk-UA" dirty="0" smtClean="0"/>
              <a:t>для пошуку з використанням шаблонів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84810" cy="4312121"/>
          </a:xfrm>
        </p:spPr>
        <p:txBody>
          <a:bodyPr>
            <a:normAutofit/>
          </a:bodyPr>
          <a:lstStyle/>
          <a:p>
            <a:r>
              <a:rPr lang="en-US" sz="2000" dirty="0" err="1">
                <a:effectLst/>
              </a:rPr>
              <a:t>str.search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reg</a:t>
            </a:r>
            <a:r>
              <a:rPr lang="en-US" sz="2000" dirty="0" smtClean="0">
                <a:effectLst/>
              </a:rPr>
              <a:t>) – </a:t>
            </a:r>
            <a:r>
              <a:rPr lang="uk-UA" sz="2000" dirty="0" smtClean="0">
                <a:effectLst/>
              </a:rPr>
              <a:t>знаходить індекс першого входження</a:t>
            </a:r>
            <a:endParaRPr lang="en-US" sz="2000" dirty="0" smtClean="0">
              <a:effectLst/>
            </a:endParaRPr>
          </a:p>
          <a:p>
            <a:r>
              <a:rPr lang="en-US" sz="2000" dirty="0" err="1">
                <a:effectLst/>
              </a:rPr>
              <a:t>str.match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reg</a:t>
            </a:r>
            <a:r>
              <a:rPr lang="en-US" sz="2000" dirty="0">
                <a:effectLst/>
              </a:rPr>
              <a:t>) </a:t>
            </a:r>
            <a:r>
              <a:rPr lang="uk-UA" sz="2000" dirty="0">
                <a:effectLst/>
              </a:rPr>
              <a:t>без </a:t>
            </a:r>
            <a:r>
              <a:rPr lang="uk-UA" sz="2000" dirty="0" err="1">
                <a:effectLst/>
              </a:rPr>
              <a:t>флага</a:t>
            </a:r>
            <a:r>
              <a:rPr lang="uk-UA" sz="2000" dirty="0">
                <a:effectLst/>
              </a:rPr>
              <a:t> </a:t>
            </a:r>
            <a:r>
              <a:rPr lang="en-US" sz="2000" dirty="0" smtClean="0">
                <a:effectLst/>
              </a:rPr>
              <a:t>g</a:t>
            </a:r>
            <a:r>
              <a:rPr lang="uk-UA" sz="2000" dirty="0" smtClean="0">
                <a:effectLst/>
              </a:rPr>
              <a:t> – повертає масив з властивостями </a:t>
            </a:r>
            <a:r>
              <a:rPr lang="en-US" sz="2000" dirty="0">
                <a:effectLst/>
              </a:rPr>
              <a:t>index </a:t>
            </a:r>
            <a:r>
              <a:rPr lang="uk-UA" sz="2000" dirty="0" smtClean="0">
                <a:effectLst/>
              </a:rPr>
              <a:t>та </a:t>
            </a:r>
            <a:r>
              <a:rPr lang="en-US" sz="2000" dirty="0" smtClean="0">
                <a:effectLst/>
              </a:rPr>
              <a:t>input</a:t>
            </a:r>
          </a:p>
          <a:p>
            <a:r>
              <a:rPr lang="en-US" sz="2000" dirty="0" err="1">
                <a:effectLst/>
              </a:rPr>
              <a:t>str.match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reg</a:t>
            </a:r>
            <a:r>
              <a:rPr lang="en-US" sz="2000" dirty="0">
                <a:effectLst/>
              </a:rPr>
              <a:t>) </a:t>
            </a:r>
            <a:r>
              <a:rPr lang="uk-UA" sz="2000" dirty="0">
                <a:effectLst/>
              </a:rPr>
              <a:t>з</a:t>
            </a:r>
            <a:r>
              <a:rPr lang="uk-UA" sz="2000" dirty="0" smtClean="0">
                <a:effectLst/>
              </a:rPr>
              <a:t> </a:t>
            </a:r>
            <a:r>
              <a:rPr lang="uk-UA" sz="2000" dirty="0" err="1">
                <a:effectLst/>
              </a:rPr>
              <a:t>флагом</a:t>
            </a:r>
            <a:r>
              <a:rPr lang="uk-UA" sz="2000" dirty="0">
                <a:effectLst/>
              </a:rPr>
              <a:t> </a:t>
            </a:r>
            <a:r>
              <a:rPr lang="en-US" sz="2000" dirty="0" smtClean="0">
                <a:effectLst/>
              </a:rPr>
              <a:t>g – </a:t>
            </a:r>
            <a:r>
              <a:rPr lang="uk-UA" sz="2000" dirty="0" smtClean="0">
                <a:effectLst/>
              </a:rPr>
              <a:t>повертає звичайний масив з усіма входженнями</a:t>
            </a:r>
            <a:endParaRPr lang="en-US" sz="2000" dirty="0" smtClean="0">
              <a:effectLst/>
            </a:endParaRPr>
          </a:p>
          <a:p>
            <a:r>
              <a:rPr lang="en-US" sz="2000" dirty="0" err="1">
                <a:effectLst/>
              </a:rPr>
              <a:t>str.split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reg|substr</a:t>
            </a:r>
            <a:r>
              <a:rPr lang="en-US" sz="2000" dirty="0">
                <a:effectLst/>
              </a:rPr>
              <a:t>, limit</a:t>
            </a:r>
            <a:r>
              <a:rPr lang="en-US" sz="2000" dirty="0" smtClean="0">
                <a:effectLst/>
              </a:rPr>
              <a:t>)</a:t>
            </a:r>
            <a:r>
              <a:rPr lang="uk-UA" sz="2000" dirty="0" smtClean="0">
                <a:effectLst/>
              </a:rPr>
              <a:t> – розбиває строку на масив по роздільнику</a:t>
            </a:r>
          </a:p>
          <a:p>
            <a:r>
              <a:rPr lang="en-US" sz="2000" dirty="0" err="1">
                <a:effectLst/>
              </a:rPr>
              <a:t>str.replace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reg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str|func</a:t>
            </a:r>
            <a:r>
              <a:rPr lang="en-US" sz="2000" dirty="0" smtClean="0">
                <a:effectLst/>
              </a:rPr>
              <a:t>)</a:t>
            </a:r>
            <a:r>
              <a:rPr lang="uk-UA" sz="2000" dirty="0" smtClean="0">
                <a:effectLst/>
              </a:rPr>
              <a:t> – замінить перше входження, якщо передати регулярний вираз з </a:t>
            </a:r>
            <a:r>
              <a:rPr lang="uk-UA" sz="2000" dirty="0" err="1" smtClean="0">
                <a:effectLst/>
              </a:rPr>
              <a:t>флагом</a:t>
            </a:r>
            <a:r>
              <a:rPr lang="uk-UA" sz="2000" dirty="0" smtClean="0">
                <a:effectLst/>
              </a:rPr>
              <a:t> </a:t>
            </a:r>
            <a:r>
              <a:rPr lang="en-US" sz="2000" dirty="0" smtClean="0">
                <a:effectLst/>
              </a:rPr>
              <a:t>g</a:t>
            </a:r>
            <a:r>
              <a:rPr lang="uk-UA" sz="2000" dirty="0" smtClean="0">
                <a:effectLst/>
              </a:rPr>
              <a:t> – замінить все</a:t>
            </a:r>
          </a:p>
          <a:p>
            <a:r>
              <a:rPr lang="en-US" sz="2000" dirty="0" err="1">
                <a:effectLst/>
              </a:rPr>
              <a:t>regexp.test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str</a:t>
            </a:r>
            <a:r>
              <a:rPr lang="en-US" sz="2000" dirty="0" smtClean="0">
                <a:effectLst/>
              </a:rPr>
              <a:t>) –</a:t>
            </a:r>
            <a:r>
              <a:rPr lang="uk-UA" sz="2000" dirty="0" smtClean="0">
                <a:effectLst/>
              </a:rPr>
              <a:t> повертає </a:t>
            </a:r>
            <a:r>
              <a:rPr lang="en-US" sz="2000" dirty="0" smtClean="0">
                <a:effectLst/>
              </a:rPr>
              <a:t>true/false</a:t>
            </a:r>
            <a:r>
              <a:rPr lang="uk-UA" sz="2000" dirty="0" smtClean="0">
                <a:effectLst/>
              </a:rPr>
              <a:t> що значить чи було входження</a:t>
            </a:r>
          </a:p>
          <a:p>
            <a:r>
              <a:rPr lang="en-US" sz="2000" dirty="0" err="1">
                <a:effectLst/>
              </a:rPr>
              <a:t>regexp.exec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str</a:t>
            </a:r>
            <a:r>
              <a:rPr lang="en-US" sz="2000" dirty="0" smtClean="0">
                <a:effectLst/>
              </a:rPr>
              <a:t>)</a:t>
            </a:r>
            <a:r>
              <a:rPr lang="uk-UA" sz="2000" dirty="0" smtClean="0">
                <a:effectLst/>
              </a:rPr>
              <a:t> – без </a:t>
            </a:r>
            <a:r>
              <a:rPr lang="uk-UA" sz="2000" dirty="0" err="1" smtClean="0">
                <a:effectLst/>
              </a:rPr>
              <a:t>флага</a:t>
            </a:r>
            <a:r>
              <a:rPr lang="uk-UA" sz="2000" dirty="0" smtClean="0">
                <a:effectLst/>
              </a:rPr>
              <a:t> </a:t>
            </a:r>
            <a:r>
              <a:rPr lang="en-US" sz="2000" dirty="0" smtClean="0">
                <a:effectLst/>
              </a:rPr>
              <a:t>g</a:t>
            </a:r>
            <a:r>
              <a:rPr lang="uk-UA" sz="2000" dirty="0" smtClean="0">
                <a:effectLst/>
              </a:rPr>
              <a:t> повертає перше входження (аналог </a:t>
            </a:r>
            <a:r>
              <a:rPr lang="en-US" sz="2000" dirty="0" err="1">
                <a:effectLst/>
              </a:rPr>
              <a:t>str.match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reg</a:t>
            </a:r>
            <a:r>
              <a:rPr lang="en-US" sz="2000" dirty="0">
                <a:effectLst/>
              </a:rPr>
              <a:t>)</a:t>
            </a:r>
            <a:r>
              <a:rPr lang="uk-UA" sz="2000" dirty="0" smtClean="0">
                <a:effectLst/>
              </a:rPr>
              <a:t>)</a:t>
            </a:r>
          </a:p>
          <a:p>
            <a:r>
              <a:rPr lang="en-US" sz="2000" dirty="0" err="1">
                <a:effectLst/>
              </a:rPr>
              <a:t>regexp.exec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str</a:t>
            </a:r>
            <a:r>
              <a:rPr lang="en-US" sz="2000" dirty="0" smtClean="0">
                <a:effectLst/>
              </a:rPr>
              <a:t>)</a:t>
            </a:r>
            <a:r>
              <a:rPr lang="uk-UA" sz="2000" dirty="0" smtClean="0">
                <a:effectLst/>
              </a:rPr>
              <a:t> – повертає перше входження і </a:t>
            </a:r>
            <a:r>
              <a:rPr lang="uk-UA" sz="2000" dirty="0" err="1" smtClean="0">
                <a:effectLst/>
              </a:rPr>
              <a:t>запам</a:t>
            </a:r>
            <a:r>
              <a:rPr lang="en-US" sz="2000" dirty="0" smtClean="0">
                <a:effectLst/>
              </a:rPr>
              <a:t>’</a:t>
            </a:r>
            <a:r>
              <a:rPr lang="uk-UA" sz="2000" dirty="0" err="1" smtClean="0">
                <a:effectLst/>
              </a:rPr>
              <a:t>ятовує</a:t>
            </a:r>
            <a:r>
              <a:rPr lang="uk-UA" sz="2000" dirty="0" smtClean="0">
                <a:effectLst/>
              </a:rPr>
              <a:t> позицію в </a:t>
            </a:r>
            <a:r>
              <a:rPr lang="en-US" sz="2000" dirty="0" err="1">
                <a:effectLst/>
              </a:rPr>
              <a:t>lastIndex</a:t>
            </a:r>
            <a:endParaRPr lang="uk-UA" sz="2000" dirty="0">
              <a:effectLst/>
            </a:endParaRPr>
          </a:p>
          <a:p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90732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1565</TotalTime>
  <Words>842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verdana</vt:lpstr>
      <vt:lpstr>Berlin</vt:lpstr>
      <vt:lpstr>JavaScript</vt:lpstr>
      <vt:lpstr>Шаблони для пошуку в строках, тип даних RegExp </vt:lpstr>
      <vt:lpstr>Синтаксис регулярних виразів</vt:lpstr>
      <vt:lpstr>Спец символи, неалфавітні символи </vt:lpstr>
      <vt:lpstr>Повтори</vt:lpstr>
      <vt:lpstr>Альтернатива, групування і посилання</vt:lpstr>
      <vt:lpstr>Флаги</vt:lpstr>
      <vt:lpstr>Властивості екземплярів RegExp</vt:lpstr>
      <vt:lpstr>Методи екземплярів RegExp та String для пошуку з використанням шаблонів</vt:lpstr>
      <vt:lpstr>Створення дат, тип даних Date</vt:lpstr>
      <vt:lpstr>Властивості та методи екземплярів Date</vt:lpstr>
      <vt:lpstr>Завдання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Andriy Zherdiy</dc:creator>
  <cp:lastModifiedBy>Andriy Zherdiy</cp:lastModifiedBy>
  <cp:revision>112</cp:revision>
  <dcterms:created xsi:type="dcterms:W3CDTF">2016-04-03T22:17:25Z</dcterms:created>
  <dcterms:modified xsi:type="dcterms:W3CDTF">2016-04-21T04:44:24Z</dcterms:modified>
</cp:coreProperties>
</file>