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76" r:id="rId3"/>
    <p:sldId id="277" r:id="rId4"/>
    <p:sldId id="279" r:id="rId5"/>
    <p:sldId id="280" r:id="rId6"/>
    <p:sldId id="281" r:id="rId7"/>
    <p:sldId id="282" r:id="rId8"/>
    <p:sldId id="283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Zherdiy" initials="AZ" lastIdx="0" clrIdx="0">
    <p:extLst>
      <p:ext uri="{19B8F6BF-5375-455C-9EA6-DF929625EA0E}">
        <p15:presenceInfo xmlns:p15="http://schemas.microsoft.com/office/powerpoint/2012/main" userId="413fc36468c059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89F4F-64E2-410C-8E19-CD6066533F46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30FE-EBE6-41FF-B154-C49DA8F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5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.com/" TargetMode="External"/><Relationship Id="rId2" Type="http://schemas.openxmlformats.org/officeDocument/2006/relationships/hyperlink" Target="https://en.wikipedia.org/wiki/John_Resi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query.page2page.ru/" TargetMode="External"/><Relationship Id="rId4" Type="http://schemas.openxmlformats.org/officeDocument/2006/relationships/hyperlink" Target="https://github.com/jquery/jquer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Основи </a:t>
            </a:r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74629" y="357922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лекція </a:t>
            </a:r>
            <a:r>
              <a:rPr lang="en-US" dirty="0" smtClean="0"/>
              <a:t>12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33419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7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Вступ в </a:t>
            </a:r>
            <a:r>
              <a:rPr lang="en-US" dirty="0" smtClean="0"/>
              <a:t>jQuery</a:t>
            </a:r>
            <a:r>
              <a:rPr lang="uk-UA" dirty="0" smtClean="0"/>
              <a:t>, можливості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55372"/>
            <a:ext cx="10109599" cy="4702628"/>
          </a:xfrm>
        </p:spPr>
        <p:txBody>
          <a:bodyPr>
            <a:normAutofit/>
          </a:bodyPr>
          <a:lstStyle/>
          <a:p>
            <a:r>
              <a:rPr lang="uk-UA" sz="2000" dirty="0" smtClean="0">
                <a:effectLst/>
              </a:rPr>
              <a:t>Автор – Джон </a:t>
            </a:r>
            <a:r>
              <a:rPr lang="uk-UA" sz="2000" dirty="0" err="1" smtClean="0">
                <a:effectLst/>
              </a:rPr>
              <a:t>Резіг</a:t>
            </a:r>
            <a:r>
              <a:rPr lang="uk-UA" sz="2000" dirty="0" smtClean="0">
                <a:effectLst/>
              </a:rPr>
              <a:t> (</a:t>
            </a:r>
            <a:r>
              <a:rPr lang="en-US" sz="2000" dirty="0" smtClean="0">
                <a:effectLst/>
                <a:hlinkClick r:id="rId2"/>
              </a:rPr>
              <a:t>https://en.wikipedia.org/wiki/John_Resig</a:t>
            </a:r>
            <a:r>
              <a:rPr lang="uk-UA" sz="2000" dirty="0" smtClean="0">
                <a:effectLst/>
              </a:rPr>
              <a:t>)</a:t>
            </a:r>
          </a:p>
          <a:p>
            <a:r>
              <a:rPr lang="uk-UA" sz="2000" dirty="0" smtClean="0">
                <a:effectLst/>
              </a:rPr>
              <a:t>Вперше представлена на конференції </a:t>
            </a:r>
            <a:r>
              <a:rPr lang="en-US" sz="2000" dirty="0" err="1" smtClean="0">
                <a:effectLst/>
              </a:rPr>
              <a:t>BarCamp</a:t>
            </a:r>
            <a:r>
              <a:rPr lang="en-US" sz="2000" dirty="0" smtClean="0">
                <a:effectLst/>
              </a:rPr>
              <a:t> </a:t>
            </a:r>
            <a:r>
              <a:rPr lang="uk-UA" sz="2000" dirty="0" smtClean="0">
                <a:effectLst/>
              </a:rPr>
              <a:t>в м. Нью-Йорк в 2006 році </a:t>
            </a:r>
          </a:p>
          <a:p>
            <a:r>
              <a:rPr lang="uk-UA" sz="2000" dirty="0" smtClean="0">
                <a:effectLst/>
              </a:rPr>
              <a:t>Мета проекту – закодувати багаторазові частини коду котрі дозволяють спростити </a:t>
            </a:r>
            <a:r>
              <a:rPr lang="en-US" sz="2000" dirty="0" smtClean="0">
                <a:effectLst/>
              </a:rPr>
              <a:t>JavaScript </a:t>
            </a:r>
            <a:r>
              <a:rPr lang="uk-UA" sz="2000" dirty="0" smtClean="0">
                <a:effectLst/>
              </a:rPr>
              <a:t>і використовувати їх так, щоб не хвилюватись про </a:t>
            </a:r>
            <a:r>
              <a:rPr lang="uk-UA" sz="2000" dirty="0" err="1" smtClean="0">
                <a:effectLst/>
              </a:rPr>
              <a:t>кросбраузерність</a:t>
            </a:r>
            <a:endParaRPr lang="uk-UA" sz="2000" dirty="0" smtClean="0">
              <a:effectLst/>
            </a:endParaRPr>
          </a:p>
          <a:p>
            <a:r>
              <a:rPr lang="uk-UA" sz="2000" dirty="0" smtClean="0">
                <a:effectLst/>
              </a:rPr>
              <a:t>Сайти </a:t>
            </a:r>
          </a:p>
          <a:p>
            <a:pPr lvl="1"/>
            <a:r>
              <a:rPr lang="en-US" sz="1600" dirty="0" smtClean="0">
                <a:effectLst/>
                <a:hlinkClick r:id="rId3"/>
              </a:rPr>
              <a:t>http://jquery.com/</a:t>
            </a:r>
            <a:endParaRPr lang="uk-UA" sz="1600" dirty="0" smtClean="0">
              <a:effectLst/>
            </a:endParaRPr>
          </a:p>
          <a:p>
            <a:pPr lvl="1"/>
            <a:r>
              <a:rPr lang="en-US" sz="1600" dirty="0" smtClean="0">
                <a:effectLst/>
                <a:hlinkClick r:id="rId4"/>
              </a:rPr>
              <a:t>https://github.com/jquery/jquery</a:t>
            </a:r>
            <a:endParaRPr lang="en-US" sz="1600" dirty="0" smtClean="0">
              <a:effectLst/>
            </a:endParaRPr>
          </a:p>
          <a:p>
            <a:pPr lvl="1"/>
            <a:r>
              <a:rPr lang="en-US" sz="1600" dirty="0" smtClean="0">
                <a:effectLst/>
                <a:hlinkClick r:id="rId5"/>
              </a:rPr>
              <a:t>http://jquery.page2page.ru/</a:t>
            </a:r>
            <a:endParaRPr lang="en-US" sz="1600" dirty="0">
              <a:effectLst/>
            </a:endParaRPr>
          </a:p>
          <a:p>
            <a:pPr lvl="1"/>
            <a:endParaRPr lang="uk-UA" sz="1600" dirty="0" smtClean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1600" dirty="0" smtClean="0">
              <a:effectLst/>
            </a:endParaRPr>
          </a:p>
          <a:p>
            <a:endParaRPr lang="uk-UA" sz="1600" dirty="0">
              <a:effectLst/>
            </a:endParaRPr>
          </a:p>
          <a:p>
            <a:endParaRPr lang="uk-UA" sz="1600" dirty="0" smtClean="0">
              <a:effectLst/>
            </a:endParaRPr>
          </a:p>
          <a:p>
            <a:endParaRPr lang="uk-UA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318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Правила роботи з бібліотекою </a:t>
            </a:r>
            <a:r>
              <a:rPr lang="en-US" dirty="0" smtClean="0"/>
              <a:t>jquery.js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55372"/>
            <a:ext cx="10109599" cy="4702628"/>
          </a:xfrm>
        </p:spPr>
        <p:txBody>
          <a:bodyPr>
            <a:normAutofit fontScale="85000" lnSpcReduction="20000"/>
          </a:bodyPr>
          <a:lstStyle/>
          <a:p>
            <a:r>
              <a:rPr lang="uk-UA" sz="2000" dirty="0" smtClean="0">
                <a:effectLst/>
              </a:rPr>
              <a:t>Як почати</a:t>
            </a:r>
          </a:p>
          <a:p>
            <a:pPr lvl="1"/>
            <a:r>
              <a:rPr lang="en-US" sz="1600" dirty="0">
                <a:effectLst/>
              </a:rPr>
              <a:t>&lt;script type="text/</a:t>
            </a:r>
            <a:r>
              <a:rPr lang="en-US" sz="1600" dirty="0" err="1">
                <a:effectLst/>
              </a:rPr>
              <a:t>javascript</a:t>
            </a:r>
            <a:r>
              <a:rPr lang="en-US" sz="1600" dirty="0">
                <a:effectLst/>
              </a:rPr>
              <a:t>" </a:t>
            </a:r>
            <a:r>
              <a:rPr lang="en-US" sz="1600" dirty="0" err="1">
                <a:effectLst/>
              </a:rPr>
              <a:t>src</a:t>
            </a:r>
            <a:r>
              <a:rPr lang="en-US" sz="1600" dirty="0">
                <a:effectLst/>
              </a:rPr>
              <a:t>="/jquery.js"&gt;&lt;/script&gt;</a:t>
            </a:r>
            <a:endParaRPr lang="en-US" sz="1600" dirty="0">
              <a:effectLst/>
            </a:endParaRPr>
          </a:p>
          <a:p>
            <a:r>
              <a:rPr lang="uk-UA" sz="2000" dirty="0" smtClean="0">
                <a:effectLst/>
              </a:rPr>
              <a:t>Перевірка чи готовий документ</a:t>
            </a:r>
          </a:p>
          <a:p>
            <a:pPr marL="457200" lvl="1" indent="0">
              <a:buNone/>
            </a:pPr>
            <a:r>
              <a:rPr lang="en-US" sz="1600" dirty="0">
                <a:effectLst/>
              </a:rPr>
              <a:t>$(document).ready(function(){</a:t>
            </a:r>
          </a:p>
          <a:p>
            <a:pPr marL="457200" lvl="1" indent="0">
              <a:buNone/>
            </a:pPr>
            <a:r>
              <a:rPr lang="en-US" sz="1600" dirty="0">
                <a:effectLst/>
              </a:rPr>
              <a:t>  //Code here  </a:t>
            </a:r>
          </a:p>
          <a:p>
            <a:pPr marL="457200" lvl="1" indent="0">
              <a:buNone/>
            </a:pPr>
            <a:r>
              <a:rPr lang="en-US" sz="1600" dirty="0" smtClean="0">
                <a:effectLst/>
              </a:rPr>
              <a:t>});</a:t>
            </a:r>
            <a:endParaRPr lang="uk-UA" sz="1600" dirty="0" smtClean="0">
              <a:effectLst/>
            </a:endParaRPr>
          </a:p>
          <a:p>
            <a:pPr marL="457200" lvl="1" indent="0">
              <a:buNone/>
            </a:pPr>
            <a:endParaRPr lang="uk-UA" sz="1600" dirty="0" smtClean="0">
              <a:effectLst/>
            </a:endParaRPr>
          </a:p>
          <a:p>
            <a:pPr marL="457200" lvl="1" indent="0">
              <a:buNone/>
            </a:pPr>
            <a:r>
              <a:rPr lang="uk-UA" sz="1600" dirty="0" smtClean="0">
                <a:effectLst/>
              </a:rPr>
              <a:t>Альтернатива</a:t>
            </a:r>
          </a:p>
          <a:p>
            <a:pPr marL="457200" lvl="1" indent="0">
              <a:buNone/>
            </a:pPr>
            <a:endParaRPr lang="uk-UA" sz="1600" dirty="0" smtClean="0">
              <a:effectLst/>
            </a:endParaRPr>
          </a:p>
          <a:p>
            <a:pPr marL="457200" lvl="1" indent="0">
              <a:buNone/>
            </a:pPr>
            <a:r>
              <a:rPr lang="en-US" sz="1600" dirty="0">
                <a:effectLst/>
              </a:rPr>
              <a:t>$(function(){</a:t>
            </a:r>
          </a:p>
          <a:p>
            <a:pPr marL="457200" lvl="1" indent="0">
              <a:buNone/>
            </a:pPr>
            <a:r>
              <a:rPr lang="en-US" sz="1600" dirty="0">
                <a:effectLst/>
              </a:rPr>
              <a:t>  //Code here</a:t>
            </a:r>
          </a:p>
          <a:p>
            <a:pPr marL="457200" lvl="1" indent="0">
              <a:buNone/>
            </a:pPr>
            <a:r>
              <a:rPr lang="en-US" sz="1600" dirty="0">
                <a:effectLst/>
              </a:rPr>
              <a:t>}); </a:t>
            </a:r>
            <a:endParaRPr lang="en-US" sz="1600" dirty="0" smtClean="0">
              <a:effectLst/>
            </a:endParaRPr>
          </a:p>
          <a:p>
            <a:r>
              <a:rPr lang="uk-UA" sz="2000" dirty="0" smtClean="0">
                <a:effectLst/>
              </a:rPr>
              <a:t>Перший </a:t>
            </a:r>
            <a:r>
              <a:rPr lang="uk-UA" sz="2000" dirty="0" err="1" smtClean="0">
                <a:effectLst/>
              </a:rPr>
              <a:t>скрипт</a:t>
            </a:r>
            <a:endParaRPr lang="uk-UA" sz="2000" dirty="0" smtClean="0">
              <a:effectLst/>
            </a:endParaRPr>
          </a:p>
          <a:p>
            <a:pPr marL="457200" lvl="1" indent="0">
              <a:buNone/>
            </a:pPr>
            <a:r>
              <a:rPr lang="en-US" sz="1600" dirty="0">
                <a:effectLst/>
              </a:rPr>
              <a:t>$(function(){</a:t>
            </a:r>
          </a:p>
          <a:p>
            <a:pPr marL="457200" lvl="1" indent="0">
              <a:buNone/>
            </a:pPr>
            <a:r>
              <a:rPr lang="en-US" sz="1600" dirty="0">
                <a:effectLst/>
              </a:rPr>
              <a:t>    </a:t>
            </a:r>
            <a:r>
              <a:rPr lang="en-US" sz="1600" dirty="0" err="1">
                <a:effectLst/>
              </a:rPr>
              <a:t>var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myQuote</a:t>
            </a:r>
            <a:r>
              <a:rPr lang="en-US" sz="1600" dirty="0">
                <a:effectLst/>
              </a:rPr>
              <a:t> = $('#</a:t>
            </a:r>
            <a:r>
              <a:rPr lang="en-US" sz="1600" dirty="0" err="1">
                <a:effectLst/>
              </a:rPr>
              <a:t>my_quote</a:t>
            </a:r>
            <a:r>
              <a:rPr lang="en-US" sz="1600" dirty="0">
                <a:effectLst/>
              </a:rPr>
              <a:t>');</a:t>
            </a:r>
          </a:p>
          <a:p>
            <a:pPr marL="457200" lvl="1" indent="0">
              <a:buNone/>
            </a:pPr>
            <a:r>
              <a:rPr lang="en-US" sz="1600" dirty="0">
                <a:effectLst/>
              </a:rPr>
              <a:t>    </a:t>
            </a:r>
            <a:r>
              <a:rPr lang="en-US" sz="1600" dirty="0" err="1">
                <a:effectLst/>
              </a:rPr>
              <a:t>myQuote.hide</a:t>
            </a:r>
            <a:r>
              <a:rPr lang="en-US" sz="1600" dirty="0">
                <a:effectLst/>
              </a:rPr>
              <a:t>();</a:t>
            </a:r>
          </a:p>
          <a:p>
            <a:pPr marL="457200" lvl="1" indent="0">
              <a:buNone/>
            </a:pPr>
            <a:r>
              <a:rPr lang="en-US" sz="1600" dirty="0">
                <a:effectLst/>
              </a:rPr>
              <a:t>    $('.button').click(function(){</a:t>
            </a:r>
          </a:p>
          <a:p>
            <a:pPr marL="457200" lvl="1" indent="0">
              <a:buNone/>
            </a:pPr>
            <a:r>
              <a:rPr lang="en-US" sz="1600" dirty="0">
                <a:effectLst/>
              </a:rPr>
              <a:t>        </a:t>
            </a:r>
            <a:r>
              <a:rPr lang="en-US" sz="1600" dirty="0" err="1">
                <a:effectLst/>
              </a:rPr>
              <a:t>myQuote.show</a:t>
            </a:r>
            <a:r>
              <a:rPr lang="en-US" sz="1600" dirty="0">
                <a:effectLst/>
              </a:rPr>
              <a:t>(500);</a:t>
            </a:r>
          </a:p>
          <a:p>
            <a:pPr marL="457200" lvl="1" indent="0">
              <a:buNone/>
            </a:pPr>
            <a:r>
              <a:rPr lang="en-US" sz="1600" dirty="0">
                <a:effectLst/>
              </a:rPr>
              <a:t>    });</a:t>
            </a:r>
          </a:p>
          <a:p>
            <a:pPr marL="457200" lvl="1" indent="0">
              <a:buNone/>
            </a:pPr>
            <a:r>
              <a:rPr lang="en-US" sz="1600" dirty="0">
                <a:effectLst/>
              </a:rPr>
              <a:t>});</a:t>
            </a:r>
            <a:endParaRPr lang="en-US" sz="16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1600" dirty="0" smtClean="0">
              <a:effectLst/>
            </a:endParaRPr>
          </a:p>
          <a:p>
            <a:endParaRPr lang="uk-UA" sz="1600" dirty="0">
              <a:effectLst/>
            </a:endParaRPr>
          </a:p>
          <a:p>
            <a:endParaRPr lang="uk-UA" sz="1600" dirty="0" smtClean="0">
              <a:effectLst/>
            </a:endParaRPr>
          </a:p>
          <a:p>
            <a:endParaRPr lang="uk-UA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246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Основи вибірок елементів з </a:t>
            </a:r>
            <a:r>
              <a:rPr lang="en-US" dirty="0" smtClean="0"/>
              <a:t>WEB-</a:t>
            </a:r>
            <a:r>
              <a:rPr lang="uk-UA" dirty="0" smtClean="0"/>
              <a:t>сторінок засобами </a:t>
            </a:r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55372"/>
            <a:ext cx="10109599" cy="4702628"/>
          </a:xfrm>
        </p:spPr>
        <p:txBody>
          <a:bodyPr>
            <a:normAutofit/>
          </a:bodyPr>
          <a:lstStyle/>
          <a:p>
            <a:r>
              <a:rPr lang="uk-UA" sz="2000" dirty="0" smtClean="0">
                <a:effectLst/>
              </a:rPr>
              <a:t>Базові селектори</a:t>
            </a:r>
            <a:endParaRPr lang="en-US" sz="2000" dirty="0" smtClean="0">
              <a:effectLst/>
            </a:endParaRPr>
          </a:p>
          <a:p>
            <a:pPr lvl="1"/>
            <a:r>
              <a:rPr lang="en-US" sz="1600" dirty="0" smtClean="0">
                <a:effectLst/>
              </a:rPr>
              <a:t>#id</a:t>
            </a:r>
          </a:p>
          <a:p>
            <a:pPr lvl="1"/>
            <a:r>
              <a:rPr lang="en-US" sz="1600" dirty="0" smtClean="0">
                <a:effectLst/>
              </a:rPr>
              <a:t>.class</a:t>
            </a:r>
          </a:p>
          <a:p>
            <a:pPr lvl="1"/>
            <a:r>
              <a:rPr lang="en-US" sz="1600" dirty="0" err="1" smtClean="0">
                <a:effectLst/>
              </a:rPr>
              <a:t>tagName</a:t>
            </a:r>
            <a:endParaRPr lang="en-US" sz="1600" dirty="0" smtClean="0">
              <a:effectLst/>
            </a:endParaRPr>
          </a:p>
          <a:p>
            <a:pPr lvl="1"/>
            <a:r>
              <a:rPr lang="en-US" sz="1600" dirty="0" smtClean="0">
                <a:effectLst/>
              </a:rPr>
              <a:t>$(</a:t>
            </a:r>
            <a:r>
              <a:rPr lang="en-US" sz="1600" dirty="0" err="1" smtClean="0">
                <a:effectLst/>
              </a:rPr>
              <a:t>domElement</a:t>
            </a:r>
            <a:r>
              <a:rPr lang="en-US" sz="1600" dirty="0" smtClean="0">
                <a:effectLst/>
              </a:rPr>
              <a:t>)</a:t>
            </a:r>
            <a:endParaRPr lang="en-US" sz="1600" dirty="0">
              <a:effectLst/>
            </a:endParaRPr>
          </a:p>
          <a:p>
            <a:r>
              <a:rPr lang="uk-UA" sz="2000" dirty="0" smtClean="0">
                <a:effectLst/>
              </a:rPr>
              <a:t>Підвищення продуктивності</a:t>
            </a:r>
          </a:p>
          <a:p>
            <a:pPr lvl="1"/>
            <a:r>
              <a:rPr lang="uk-UA" sz="1600" dirty="0" err="1" smtClean="0">
                <a:effectLst/>
              </a:rPr>
              <a:t>Кешування</a:t>
            </a:r>
            <a:r>
              <a:rPr lang="uk-UA" sz="1600" dirty="0" smtClean="0">
                <a:effectLst/>
              </a:rPr>
              <a:t> вибірки в змінну</a:t>
            </a:r>
          </a:p>
          <a:p>
            <a:pPr lvl="1"/>
            <a:r>
              <a:rPr lang="uk-UA" sz="1600" dirty="0" smtClean="0">
                <a:effectLst/>
              </a:rPr>
              <a:t>Використання </a:t>
            </a:r>
            <a:r>
              <a:rPr lang="uk-UA" sz="1600" dirty="0" err="1" smtClean="0">
                <a:effectLst/>
              </a:rPr>
              <a:t>венгерської</a:t>
            </a:r>
            <a:r>
              <a:rPr lang="uk-UA" sz="1600" dirty="0" smtClean="0">
                <a:effectLst/>
              </a:rPr>
              <a:t> нотації</a:t>
            </a:r>
          </a:p>
          <a:p>
            <a:pPr lvl="1"/>
            <a:r>
              <a:rPr lang="uk-UA" sz="1600" dirty="0" smtClean="0">
                <a:effectLst/>
              </a:rPr>
              <a:t>Конкретизація пошуку</a:t>
            </a:r>
          </a:p>
          <a:p>
            <a:pPr lvl="1"/>
            <a:r>
              <a:rPr lang="uk-UA" sz="1600" dirty="0" err="1" smtClean="0">
                <a:effectLst/>
              </a:rPr>
              <a:t>Кешування</a:t>
            </a:r>
            <a:r>
              <a:rPr lang="uk-UA" sz="1600" dirty="0" smtClean="0">
                <a:effectLst/>
              </a:rPr>
              <a:t> батьківського елемента, метод </a:t>
            </a:r>
            <a:r>
              <a:rPr lang="en-US" sz="1600" dirty="0" smtClean="0">
                <a:effectLst/>
              </a:rPr>
              <a:t>.find(selector)</a:t>
            </a:r>
          </a:p>
          <a:p>
            <a:pPr lvl="1"/>
            <a:r>
              <a:rPr lang="uk-UA" sz="1600" dirty="0">
                <a:effectLst/>
              </a:rPr>
              <a:t>Використання конкретних селекторів </a:t>
            </a:r>
          </a:p>
          <a:p>
            <a:pPr lvl="2"/>
            <a:r>
              <a:rPr lang="en-US" sz="1400" dirty="0">
                <a:effectLst/>
              </a:rPr>
              <a:t>$('.</a:t>
            </a:r>
            <a:r>
              <a:rPr lang="en-US" sz="1400" dirty="0" err="1">
                <a:effectLst/>
              </a:rPr>
              <a:t>someclass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input:radio</a:t>
            </a:r>
            <a:r>
              <a:rPr lang="en-US" sz="1400" dirty="0">
                <a:effectLst/>
              </a:rPr>
              <a:t>');</a:t>
            </a:r>
            <a:endParaRPr lang="en-US" sz="1400" b="1" dirty="0">
              <a:effectLst/>
            </a:endParaRPr>
          </a:p>
          <a:p>
            <a:pPr lvl="1"/>
            <a:r>
              <a:rPr lang="uk-UA" sz="1600" dirty="0" smtClean="0">
                <a:effectLst/>
              </a:rPr>
              <a:t>Оптимізація селекторів</a:t>
            </a:r>
          </a:p>
          <a:p>
            <a:pPr lvl="1"/>
            <a:r>
              <a:rPr lang="uk-UA" sz="1600" dirty="0" smtClean="0">
                <a:effectLst/>
              </a:rPr>
              <a:t>Суміщення </a:t>
            </a:r>
            <a:r>
              <a:rPr lang="en-US" sz="1600" dirty="0" smtClean="0">
                <a:effectLst/>
              </a:rPr>
              <a:t>jQuery </a:t>
            </a:r>
            <a:r>
              <a:rPr lang="uk-UA" sz="1600" dirty="0" smtClean="0">
                <a:effectLst/>
              </a:rPr>
              <a:t>і </a:t>
            </a:r>
            <a:r>
              <a:rPr lang="uk-UA" sz="1600" dirty="0" err="1" smtClean="0">
                <a:effectLst/>
              </a:rPr>
              <a:t>нативного</a:t>
            </a:r>
            <a:r>
              <a:rPr lang="uk-UA" sz="1600" dirty="0" smtClean="0">
                <a:effectLst/>
              </a:rPr>
              <a:t> </a:t>
            </a:r>
            <a:r>
              <a:rPr lang="en-US" sz="1600" dirty="0" smtClean="0">
                <a:effectLst/>
              </a:rPr>
              <a:t>JavaScript</a:t>
            </a:r>
            <a:endParaRPr lang="uk-UA" sz="1600" dirty="0" smtClean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1600" dirty="0" smtClean="0">
              <a:effectLst/>
            </a:endParaRPr>
          </a:p>
          <a:p>
            <a:endParaRPr lang="uk-UA" sz="1600" dirty="0">
              <a:effectLst/>
            </a:endParaRPr>
          </a:p>
          <a:p>
            <a:endParaRPr lang="uk-UA" sz="1600" dirty="0" smtClean="0">
              <a:effectLst/>
            </a:endParaRPr>
          </a:p>
          <a:p>
            <a:endParaRPr lang="uk-UA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0648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Вибір </a:t>
            </a:r>
            <a:r>
              <a:rPr lang="uk-UA" dirty="0" err="1" smtClean="0"/>
              <a:t>вложених</a:t>
            </a:r>
            <a:r>
              <a:rPr lang="uk-UA" dirty="0" smtClean="0"/>
              <a:t>, дочірніх елементів, наступних і попередніх, вибірка по значенню і наявності атрибутів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55372"/>
            <a:ext cx="10109599" cy="4702628"/>
          </a:xfrm>
        </p:spPr>
        <p:txBody>
          <a:bodyPr>
            <a:normAutofit/>
          </a:bodyPr>
          <a:lstStyle/>
          <a:p>
            <a:r>
              <a:rPr lang="en-US" sz="2000" dirty="0" smtClean="0">
                <a:effectLst/>
              </a:rPr>
              <a:t>.find(selector)</a:t>
            </a:r>
          </a:p>
          <a:p>
            <a:r>
              <a:rPr lang="en-US" sz="2000" dirty="0" smtClean="0">
                <a:effectLst/>
              </a:rPr>
              <a:t>.children()</a:t>
            </a:r>
          </a:p>
          <a:p>
            <a:r>
              <a:rPr lang="en-US" sz="2000" dirty="0" smtClean="0">
                <a:effectLst/>
              </a:rPr>
              <a:t>.next()</a:t>
            </a:r>
            <a:endParaRPr lang="en-US" sz="2000" dirty="0">
              <a:effectLst/>
            </a:endParaRPr>
          </a:p>
          <a:p>
            <a:r>
              <a:rPr lang="en-US" sz="2000" dirty="0" smtClean="0">
                <a:effectLst/>
              </a:rPr>
              <a:t>.</a:t>
            </a:r>
            <a:r>
              <a:rPr lang="en-US" sz="2000" dirty="0" err="1" smtClean="0">
                <a:effectLst/>
              </a:rPr>
              <a:t>prev</a:t>
            </a:r>
            <a:r>
              <a:rPr lang="en-US" sz="2000" dirty="0" smtClean="0">
                <a:effectLst/>
              </a:rPr>
              <a:t>()</a:t>
            </a:r>
          </a:p>
          <a:p>
            <a:r>
              <a:rPr lang="en-US" sz="2000" dirty="0" smtClean="0">
                <a:effectLst/>
              </a:rPr>
              <a:t>.parent()</a:t>
            </a:r>
          </a:p>
          <a:p>
            <a:r>
              <a:rPr lang="en-US" sz="2000" dirty="0" smtClean="0">
                <a:effectLst/>
              </a:rPr>
              <a:t>.parents()</a:t>
            </a:r>
          </a:p>
          <a:p>
            <a:r>
              <a:rPr lang="en-US" sz="2000" dirty="0" smtClean="0">
                <a:effectLst/>
              </a:rPr>
              <a:t>.</a:t>
            </a:r>
            <a:r>
              <a:rPr lang="en-US" sz="2000" dirty="0" err="1" smtClean="0">
                <a:effectLst/>
              </a:rPr>
              <a:t>parentUntil</a:t>
            </a:r>
            <a:r>
              <a:rPr lang="en-US" sz="2000" dirty="0" smtClean="0">
                <a:effectLst/>
              </a:rPr>
              <a:t>(selector)</a:t>
            </a:r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1600" dirty="0" smtClean="0">
              <a:effectLst/>
            </a:endParaRPr>
          </a:p>
          <a:p>
            <a:endParaRPr lang="uk-UA" sz="1600" dirty="0">
              <a:effectLst/>
            </a:endParaRPr>
          </a:p>
          <a:p>
            <a:endParaRPr lang="uk-UA" sz="1600" dirty="0" smtClean="0">
              <a:effectLst/>
            </a:endParaRPr>
          </a:p>
          <a:p>
            <a:endParaRPr lang="uk-UA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04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Основи фільтрації вибірок. </a:t>
            </a:r>
            <a:r>
              <a:rPr lang="uk-UA" dirty="0" smtClean="0"/>
              <a:t>Фільтри </a:t>
            </a:r>
            <a:r>
              <a:rPr lang="en-US" dirty="0" smtClean="0"/>
              <a:t>even, odd, not, has, contains, first, last, hidden, visible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55372"/>
            <a:ext cx="10109599" cy="4702628"/>
          </a:xfrm>
        </p:spPr>
        <p:txBody>
          <a:bodyPr>
            <a:normAutofit/>
          </a:bodyPr>
          <a:lstStyle/>
          <a:p>
            <a:r>
              <a:rPr lang="uk-UA" sz="2000" dirty="0" smtClean="0">
                <a:effectLst/>
              </a:rPr>
              <a:t>Фільтри </a:t>
            </a:r>
          </a:p>
          <a:p>
            <a:pPr lvl="1"/>
            <a:r>
              <a:rPr lang="en-US" sz="1600" dirty="0" smtClean="0">
                <a:effectLst/>
              </a:rPr>
              <a:t>:even – </a:t>
            </a:r>
            <a:r>
              <a:rPr lang="uk-UA" sz="1600" dirty="0" smtClean="0">
                <a:effectLst/>
              </a:rPr>
              <a:t>залишає лише парні елементи</a:t>
            </a:r>
          </a:p>
          <a:p>
            <a:pPr lvl="1"/>
            <a:r>
              <a:rPr lang="en-US" sz="1600" dirty="0" smtClean="0">
                <a:effectLst/>
              </a:rPr>
              <a:t>:odd – </a:t>
            </a:r>
            <a:r>
              <a:rPr lang="uk-UA" sz="1600" dirty="0" smtClean="0">
                <a:effectLst/>
              </a:rPr>
              <a:t>залишає непарні елементи</a:t>
            </a:r>
            <a:endParaRPr lang="en-US" sz="1600" dirty="0" smtClean="0">
              <a:effectLst/>
            </a:endParaRPr>
          </a:p>
          <a:p>
            <a:pPr lvl="1"/>
            <a:r>
              <a:rPr lang="en-US" sz="1600" dirty="0" smtClean="0">
                <a:effectLst/>
              </a:rPr>
              <a:t>:not</a:t>
            </a:r>
            <a:r>
              <a:rPr lang="uk-UA" sz="1600" dirty="0" smtClean="0">
                <a:effectLst/>
              </a:rPr>
              <a:t>(</a:t>
            </a:r>
            <a:r>
              <a:rPr lang="en-US" sz="1600" dirty="0" smtClean="0">
                <a:effectLst/>
              </a:rPr>
              <a:t>selector</a:t>
            </a:r>
            <a:r>
              <a:rPr lang="uk-UA" sz="1600" dirty="0" smtClean="0">
                <a:effectLst/>
              </a:rPr>
              <a:t>)</a:t>
            </a:r>
            <a:r>
              <a:rPr lang="en-US" sz="1600" dirty="0" smtClean="0">
                <a:effectLst/>
              </a:rPr>
              <a:t> – </a:t>
            </a:r>
            <a:r>
              <a:rPr lang="uk-UA" sz="1600" dirty="0" smtClean="0">
                <a:effectLst/>
              </a:rPr>
              <a:t>виключає з набору ті елементи, котрі відповідають селектору</a:t>
            </a:r>
            <a:endParaRPr lang="en-US" sz="1600" dirty="0" smtClean="0">
              <a:effectLst/>
            </a:endParaRPr>
          </a:p>
          <a:p>
            <a:pPr lvl="1"/>
            <a:r>
              <a:rPr lang="en-US" sz="1600" dirty="0" smtClean="0">
                <a:effectLst/>
              </a:rPr>
              <a:t>:has</a:t>
            </a:r>
            <a:r>
              <a:rPr lang="uk-UA" sz="1600" dirty="0" smtClean="0">
                <a:effectLst/>
              </a:rPr>
              <a:t>(</a:t>
            </a:r>
            <a:r>
              <a:rPr lang="en-US" sz="1600" dirty="0">
                <a:effectLst/>
              </a:rPr>
              <a:t>selector</a:t>
            </a:r>
            <a:r>
              <a:rPr lang="uk-UA" sz="1600" dirty="0">
                <a:effectLst/>
              </a:rPr>
              <a:t>)</a:t>
            </a:r>
            <a:r>
              <a:rPr lang="en-US" sz="1600" dirty="0" smtClean="0">
                <a:effectLst/>
              </a:rPr>
              <a:t> – </a:t>
            </a:r>
            <a:r>
              <a:rPr lang="uk-UA" sz="1600" dirty="0" smtClean="0">
                <a:effectLst/>
              </a:rPr>
              <a:t>залишає ті елементи котрі мають потомків котрі відповідають селектору</a:t>
            </a:r>
            <a:endParaRPr lang="en-US" sz="1600" dirty="0" smtClean="0">
              <a:effectLst/>
            </a:endParaRPr>
          </a:p>
          <a:p>
            <a:pPr lvl="1"/>
            <a:r>
              <a:rPr lang="en-US" sz="1600" dirty="0" smtClean="0">
                <a:effectLst/>
              </a:rPr>
              <a:t>:contains</a:t>
            </a:r>
            <a:r>
              <a:rPr lang="uk-UA" sz="1600" dirty="0" smtClean="0">
                <a:effectLst/>
              </a:rPr>
              <a:t>(</a:t>
            </a:r>
            <a:r>
              <a:rPr lang="en-US" sz="1600" dirty="0" smtClean="0">
                <a:effectLst/>
              </a:rPr>
              <a:t>text</a:t>
            </a:r>
            <a:r>
              <a:rPr lang="uk-UA" sz="1600" dirty="0" smtClean="0">
                <a:effectLst/>
              </a:rPr>
              <a:t>)</a:t>
            </a:r>
            <a:r>
              <a:rPr lang="en-US" sz="1600" dirty="0" smtClean="0">
                <a:effectLst/>
              </a:rPr>
              <a:t> – </a:t>
            </a:r>
            <a:r>
              <a:rPr lang="uk-UA" sz="1600" dirty="0" smtClean="0">
                <a:effectLst/>
              </a:rPr>
              <a:t>залишає ті елементи котрі містять заданий текст</a:t>
            </a:r>
            <a:r>
              <a:rPr lang="en-US" sz="1600" dirty="0" smtClean="0">
                <a:effectLst/>
              </a:rPr>
              <a:t> </a:t>
            </a:r>
          </a:p>
          <a:p>
            <a:pPr lvl="1"/>
            <a:r>
              <a:rPr lang="en-US" sz="1600" dirty="0" smtClean="0">
                <a:effectLst/>
              </a:rPr>
              <a:t>:first – </a:t>
            </a:r>
            <a:r>
              <a:rPr lang="uk-UA" sz="1600" dirty="0" smtClean="0">
                <a:effectLst/>
              </a:rPr>
              <a:t>залишає перший елемент</a:t>
            </a:r>
            <a:endParaRPr lang="en-US" sz="1600" dirty="0" smtClean="0">
              <a:effectLst/>
            </a:endParaRPr>
          </a:p>
          <a:p>
            <a:pPr lvl="1"/>
            <a:r>
              <a:rPr lang="en-US" sz="1600" dirty="0" smtClean="0">
                <a:effectLst/>
              </a:rPr>
              <a:t>:last – </a:t>
            </a:r>
            <a:r>
              <a:rPr lang="uk-UA" sz="1600" dirty="0" smtClean="0">
                <a:effectLst/>
              </a:rPr>
              <a:t>залишає останній елемент</a:t>
            </a:r>
            <a:endParaRPr lang="en-US" sz="1600" dirty="0" smtClean="0">
              <a:effectLst/>
            </a:endParaRPr>
          </a:p>
          <a:p>
            <a:pPr lvl="1"/>
            <a:r>
              <a:rPr lang="en-US" sz="1600" dirty="0" smtClean="0">
                <a:effectLst/>
              </a:rPr>
              <a:t>:hidden – </a:t>
            </a:r>
            <a:r>
              <a:rPr lang="uk-UA" sz="1600" dirty="0" smtClean="0">
                <a:effectLst/>
              </a:rPr>
              <a:t>залишає тільки невидимі елементи</a:t>
            </a:r>
            <a:endParaRPr lang="en-US" sz="1600" dirty="0" smtClean="0">
              <a:effectLst/>
            </a:endParaRPr>
          </a:p>
          <a:p>
            <a:pPr lvl="1"/>
            <a:r>
              <a:rPr lang="en-US" sz="1600" dirty="0">
                <a:effectLst/>
              </a:rPr>
              <a:t>:</a:t>
            </a:r>
            <a:r>
              <a:rPr lang="en-US" sz="1600" dirty="0" smtClean="0">
                <a:effectLst/>
              </a:rPr>
              <a:t>visible – </a:t>
            </a:r>
            <a:r>
              <a:rPr lang="uk-UA" sz="1600" dirty="0" smtClean="0">
                <a:effectLst/>
              </a:rPr>
              <a:t>залишає тільки видимі елементи</a:t>
            </a:r>
            <a:endParaRPr lang="en-US" sz="16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1600" dirty="0" smtClean="0">
              <a:effectLst/>
            </a:endParaRPr>
          </a:p>
          <a:p>
            <a:endParaRPr lang="uk-UA" sz="1600" dirty="0">
              <a:effectLst/>
            </a:endParaRPr>
          </a:p>
          <a:p>
            <a:endParaRPr lang="uk-UA" sz="1600" dirty="0" smtClean="0">
              <a:effectLst/>
            </a:endParaRPr>
          </a:p>
          <a:p>
            <a:endParaRPr lang="uk-UA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7963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Функція </a:t>
            </a:r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55372"/>
            <a:ext cx="10109599" cy="4702628"/>
          </a:xfrm>
        </p:spPr>
        <p:txBody>
          <a:bodyPr>
            <a:normAutofit/>
          </a:bodyPr>
          <a:lstStyle/>
          <a:p>
            <a:r>
              <a:rPr lang="en-US" sz="2000" dirty="0" smtClean="0">
                <a:effectLst/>
              </a:rPr>
              <a:t>$.ajax(</a:t>
            </a:r>
            <a:r>
              <a:rPr lang="en-US" sz="2000" dirty="0" err="1" smtClean="0">
                <a:effectLst/>
              </a:rPr>
              <a:t>ur</a:t>
            </a:r>
            <a:r>
              <a:rPr lang="en-US" sz="2000" dirty="0" err="1" smtClean="0">
                <a:effectLst/>
              </a:rPr>
              <a:t>l</a:t>
            </a:r>
            <a:r>
              <a:rPr lang="en-US" sz="2000" dirty="0" smtClean="0">
                <a:effectLst/>
              </a:rPr>
              <a:t>, [settings]</a:t>
            </a:r>
            <a:r>
              <a:rPr lang="en-US" sz="2000" dirty="0" smtClean="0">
                <a:effectLst/>
              </a:rPr>
              <a:t>)</a:t>
            </a:r>
          </a:p>
          <a:p>
            <a:r>
              <a:rPr lang="en-US" sz="2000" dirty="0" smtClean="0">
                <a:effectLst/>
              </a:rPr>
              <a:t>$.ajax(settings)</a:t>
            </a:r>
            <a:endParaRPr lang="en-US" sz="2000" dirty="0">
              <a:effectLst/>
            </a:endParaRPr>
          </a:p>
          <a:p>
            <a:pPr marL="457200" lvl="1" indent="0">
              <a:buNone/>
            </a:pPr>
            <a:r>
              <a:rPr lang="en-US" sz="1600" dirty="0">
                <a:effectLst/>
              </a:rPr>
              <a:t>$.ajax({</a:t>
            </a:r>
          </a:p>
          <a:p>
            <a:pPr marL="457200" lvl="1" indent="0">
              <a:buNone/>
            </a:pPr>
            <a:r>
              <a:rPr lang="en-US" sz="1600" dirty="0">
                <a:effectLst/>
              </a:rPr>
              <a:t>   url: "</a:t>
            </a:r>
            <a:r>
              <a:rPr lang="en-US" sz="1600" dirty="0" err="1">
                <a:effectLst/>
              </a:rPr>
              <a:t>page.php</a:t>
            </a:r>
            <a:r>
              <a:rPr lang="en-US" sz="1600" dirty="0">
                <a:effectLst/>
              </a:rPr>
              <a:t>",</a:t>
            </a:r>
          </a:p>
          <a:p>
            <a:pPr marL="457200" lvl="1" indent="0">
              <a:buNone/>
            </a:pPr>
            <a:r>
              <a:rPr lang="en-US" sz="1600" dirty="0">
                <a:effectLst/>
              </a:rPr>
              <a:t> </a:t>
            </a:r>
            <a:r>
              <a:rPr lang="en-US" sz="1600" dirty="0" smtClean="0">
                <a:effectLst/>
              </a:rPr>
              <a:t>  </a:t>
            </a:r>
            <a:r>
              <a:rPr lang="en-US" sz="1600" dirty="0" err="1" smtClean="0">
                <a:effectLst/>
              </a:rPr>
              <a:t>dataType</a:t>
            </a:r>
            <a:r>
              <a:rPr lang="en-US" sz="1600" dirty="0" smtClean="0">
                <a:effectLst/>
              </a:rPr>
              <a:t> : type,</a:t>
            </a:r>
          </a:p>
          <a:p>
            <a:pPr marL="457200" lvl="1" indent="0">
              <a:buNone/>
            </a:pPr>
            <a:r>
              <a:rPr lang="en-US" sz="1600" dirty="0" smtClean="0">
                <a:effectLst/>
              </a:rPr>
              <a:t>   </a:t>
            </a:r>
            <a:r>
              <a:rPr lang="en-US" sz="1600" dirty="0">
                <a:effectLst/>
              </a:rPr>
              <a:t>data: </a:t>
            </a:r>
            <a:r>
              <a:rPr lang="en-US" sz="1600" dirty="0" err="1" smtClean="0">
                <a:effectLst/>
              </a:rPr>
              <a:t>dataObject</a:t>
            </a:r>
            <a:r>
              <a:rPr lang="en-US" sz="1600" dirty="0" smtClean="0">
                <a:effectLst/>
              </a:rPr>
              <a:t>,</a:t>
            </a:r>
            <a:endParaRPr lang="en-US" sz="1600" dirty="0">
              <a:effectLst/>
            </a:endParaRPr>
          </a:p>
          <a:p>
            <a:pPr marL="457200" lvl="1" indent="0">
              <a:buNone/>
            </a:pPr>
            <a:r>
              <a:rPr lang="en-US" sz="1600" dirty="0">
                <a:effectLst/>
              </a:rPr>
              <a:t>   success: </a:t>
            </a:r>
            <a:r>
              <a:rPr lang="en-US" sz="1600" dirty="0" err="1" smtClean="0">
                <a:effectLst/>
              </a:rPr>
              <a:t>handleResponse</a:t>
            </a:r>
            <a:endParaRPr lang="en-US" sz="1600" dirty="0" smtClean="0">
              <a:effectLst/>
            </a:endParaRPr>
          </a:p>
          <a:p>
            <a:pPr marL="457200" lvl="1" indent="0">
              <a:buNone/>
            </a:pPr>
            <a:r>
              <a:rPr lang="en-US" sz="1600" dirty="0">
                <a:effectLst/>
              </a:rPr>
              <a:t> </a:t>
            </a:r>
            <a:r>
              <a:rPr lang="en-US" sz="1600" dirty="0" smtClean="0">
                <a:effectLst/>
              </a:rPr>
              <a:t>  </a:t>
            </a:r>
            <a:r>
              <a:rPr lang="en-US" sz="1600" dirty="0" err="1" smtClean="0">
                <a:effectLst/>
              </a:rPr>
              <a:t>errer</a:t>
            </a:r>
            <a:r>
              <a:rPr lang="en-US" sz="1600" dirty="0" smtClean="0">
                <a:effectLst/>
              </a:rPr>
              <a:t>: </a:t>
            </a:r>
            <a:r>
              <a:rPr lang="en-US" sz="1600" dirty="0" err="1" smtClean="0">
                <a:effectLst/>
              </a:rPr>
              <a:t>handleError</a:t>
            </a:r>
            <a:endParaRPr lang="en-US" sz="1600" dirty="0">
              <a:effectLst/>
            </a:endParaRPr>
          </a:p>
          <a:p>
            <a:pPr marL="457200" lvl="1" indent="0">
              <a:buNone/>
            </a:pPr>
            <a:r>
              <a:rPr lang="en-US" sz="1600" dirty="0">
                <a:effectLst/>
              </a:rPr>
              <a:t> });</a:t>
            </a:r>
            <a:endParaRPr lang="en-US" sz="1600" dirty="0" smtClean="0">
              <a:effectLst/>
            </a:endParaRPr>
          </a:p>
          <a:p>
            <a:r>
              <a:rPr lang="en-US" sz="2000" dirty="0">
                <a:effectLst/>
              </a:rPr>
              <a:t>$.</a:t>
            </a:r>
            <a:r>
              <a:rPr lang="en-US" sz="2000" dirty="0" err="1">
                <a:effectLst/>
              </a:rPr>
              <a:t>ajaxSetup</a:t>
            </a:r>
            <a:r>
              <a:rPr lang="en-US" sz="2000" dirty="0">
                <a:effectLst/>
              </a:rPr>
              <a:t>(options)</a:t>
            </a:r>
          </a:p>
          <a:p>
            <a:r>
              <a:rPr lang="en-US" sz="2000" dirty="0" smtClean="0">
                <a:effectLst/>
              </a:rPr>
              <a:t>$ </a:t>
            </a:r>
            <a:r>
              <a:rPr lang="en-US" sz="2000" dirty="0">
                <a:effectLst/>
              </a:rPr>
              <a:t>.get(</a:t>
            </a:r>
            <a:r>
              <a:rPr lang="en-US" sz="2000" dirty="0" err="1">
                <a:effectLst/>
              </a:rPr>
              <a:t>url</a:t>
            </a:r>
            <a:r>
              <a:rPr lang="en-US" sz="2000" dirty="0">
                <a:effectLst/>
              </a:rPr>
              <a:t>,[data],[callback],[</a:t>
            </a:r>
            <a:r>
              <a:rPr lang="en-US" sz="2000" dirty="0" err="1">
                <a:effectLst/>
              </a:rPr>
              <a:t>dataType</a:t>
            </a:r>
            <a:r>
              <a:rPr lang="en-US" sz="2000" dirty="0" smtClean="0">
                <a:effectLst/>
              </a:rPr>
              <a:t>])</a:t>
            </a:r>
          </a:p>
          <a:p>
            <a:r>
              <a:rPr lang="en-US" sz="2000" dirty="0">
                <a:effectLst/>
              </a:rPr>
              <a:t>$ </a:t>
            </a:r>
            <a:r>
              <a:rPr lang="en-US" sz="2000" dirty="0" smtClean="0">
                <a:effectLst/>
              </a:rPr>
              <a:t>.post(</a:t>
            </a:r>
            <a:r>
              <a:rPr lang="en-US" sz="2000" dirty="0" err="1" smtClean="0">
                <a:effectLst/>
              </a:rPr>
              <a:t>url</a:t>
            </a:r>
            <a:r>
              <a:rPr lang="en-US" sz="2000" dirty="0">
                <a:effectLst/>
              </a:rPr>
              <a:t>,[data],[callback],[</a:t>
            </a:r>
            <a:r>
              <a:rPr lang="en-US" sz="2000" dirty="0" err="1">
                <a:effectLst/>
              </a:rPr>
              <a:t>dataType</a:t>
            </a:r>
            <a:r>
              <a:rPr lang="en-US" sz="2000" dirty="0">
                <a:effectLst/>
              </a:rPr>
              <a:t>])</a:t>
            </a:r>
            <a:endParaRPr lang="en-US" sz="2000" dirty="0">
              <a:effectLst/>
            </a:endParaRPr>
          </a:p>
          <a:p>
            <a:r>
              <a:rPr lang="en-US" sz="2000" dirty="0">
                <a:effectLst/>
              </a:rPr>
              <a:t>$ </a:t>
            </a:r>
            <a:r>
              <a:rPr lang="en-US" sz="2000" dirty="0" smtClean="0">
                <a:effectLst/>
              </a:rPr>
              <a:t>.load(</a:t>
            </a:r>
            <a:r>
              <a:rPr lang="en-US" sz="2000" dirty="0" err="1" smtClean="0">
                <a:effectLst/>
              </a:rPr>
              <a:t>url</a:t>
            </a:r>
            <a:r>
              <a:rPr lang="en-US" sz="2000" dirty="0">
                <a:effectLst/>
              </a:rPr>
              <a:t>,[data],[callback],[</a:t>
            </a:r>
            <a:r>
              <a:rPr lang="en-US" sz="2000" dirty="0" err="1">
                <a:effectLst/>
              </a:rPr>
              <a:t>dataType</a:t>
            </a:r>
            <a:r>
              <a:rPr lang="en-US" sz="2000" dirty="0">
                <a:effectLst/>
              </a:rPr>
              <a:t>])</a:t>
            </a: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1600" dirty="0" smtClean="0">
              <a:effectLst/>
            </a:endParaRPr>
          </a:p>
          <a:p>
            <a:endParaRPr lang="uk-UA" sz="1600" dirty="0">
              <a:effectLst/>
            </a:endParaRPr>
          </a:p>
          <a:p>
            <a:endParaRPr lang="uk-UA" sz="1600" dirty="0" smtClean="0">
              <a:effectLst/>
            </a:endParaRPr>
          </a:p>
          <a:p>
            <a:endParaRPr lang="uk-UA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737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Плангіни</a:t>
            </a:r>
            <a:r>
              <a:rPr lang="uk-UA" dirty="0" smtClean="0"/>
              <a:t> </a:t>
            </a:r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24743"/>
            <a:ext cx="10109599" cy="4702628"/>
          </a:xfrm>
        </p:spPr>
        <p:txBody>
          <a:bodyPr>
            <a:normAutofit/>
          </a:bodyPr>
          <a:lstStyle/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1600" dirty="0" smtClean="0">
              <a:effectLst/>
            </a:endParaRPr>
          </a:p>
          <a:p>
            <a:endParaRPr lang="uk-UA" sz="1600" dirty="0">
              <a:effectLst/>
            </a:endParaRPr>
          </a:p>
          <a:p>
            <a:endParaRPr lang="uk-UA" sz="1600" dirty="0" smtClean="0">
              <a:effectLst/>
            </a:endParaRPr>
          </a:p>
          <a:p>
            <a:endParaRPr lang="uk-UA" sz="160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321" y="2155372"/>
            <a:ext cx="9913656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(function ($) {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var</a:t>
            </a:r>
            <a:r>
              <a:rPr lang="en-US" sz="1600" dirty="0"/>
              <a:t> methods =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init</a:t>
            </a:r>
            <a:r>
              <a:rPr lang="en-US" sz="1600" dirty="0"/>
              <a:t>: function(options) </a:t>
            </a:r>
            <a:r>
              <a:rPr lang="en-US" sz="1600" dirty="0" smtClean="0"/>
              <a:t>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/>
              <a:t>make = function() </a:t>
            </a:r>
            <a:r>
              <a:rPr lang="en-US" sz="1600" dirty="0" smtClean="0"/>
              <a:t>{};</a:t>
            </a:r>
            <a:endParaRPr lang="en-US" sz="1600" dirty="0"/>
          </a:p>
          <a:p>
            <a:r>
              <a:rPr lang="en-US" sz="1600" dirty="0"/>
              <a:t>      return </a:t>
            </a:r>
            <a:r>
              <a:rPr lang="en-US" sz="1600" dirty="0" err="1" smtClean="0"/>
              <a:t>this.each</a:t>
            </a:r>
            <a:r>
              <a:rPr lang="en-US" sz="1600" dirty="0" smtClean="0"/>
              <a:t>(make</a:t>
            </a:r>
            <a:r>
              <a:rPr lang="en-US" sz="1600" dirty="0"/>
              <a:t>);</a:t>
            </a:r>
          </a:p>
          <a:p>
            <a:r>
              <a:rPr lang="en-US" sz="1600" dirty="0"/>
              <a:t>    },</a:t>
            </a:r>
          </a:p>
          <a:p>
            <a:r>
              <a:rPr lang="en-US" sz="1600" dirty="0"/>
              <a:t>    remove: function(options) {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var</a:t>
            </a:r>
            <a:r>
              <a:rPr lang="en-US" sz="1600" dirty="0" smtClean="0"/>
              <a:t> make = function() {};</a:t>
            </a:r>
          </a:p>
          <a:p>
            <a:r>
              <a:rPr lang="en-US" sz="1600" dirty="0" smtClean="0"/>
              <a:t>      return </a:t>
            </a:r>
            <a:r>
              <a:rPr lang="en-US" sz="1600" dirty="0" err="1" smtClean="0"/>
              <a:t>this.each</a:t>
            </a:r>
            <a:r>
              <a:rPr lang="en-US" sz="1600" dirty="0" smtClean="0"/>
              <a:t>(make);</a:t>
            </a:r>
          </a:p>
          <a:p>
            <a:r>
              <a:rPr lang="en-US" sz="1600" dirty="0" smtClean="0"/>
              <a:t>    </a:t>
            </a:r>
            <a:r>
              <a:rPr lang="en-US" sz="1600" dirty="0"/>
              <a:t>}</a:t>
            </a:r>
          </a:p>
          <a:p>
            <a:r>
              <a:rPr lang="en-US" sz="1600" dirty="0"/>
              <a:t>  };</a:t>
            </a:r>
          </a:p>
          <a:p>
            <a:r>
              <a:rPr lang="en-US" sz="1600" dirty="0"/>
              <a:t>  $.</a:t>
            </a:r>
            <a:r>
              <a:rPr lang="en-US" sz="1600" dirty="0" err="1"/>
              <a:t>fn.dropdown</a:t>
            </a:r>
            <a:r>
              <a:rPr lang="en-US" sz="1600" dirty="0"/>
              <a:t> = function(method) {</a:t>
            </a:r>
          </a:p>
          <a:p>
            <a:r>
              <a:rPr lang="en-US" sz="1600" dirty="0"/>
              <a:t>    if (methods[method]) {</a:t>
            </a:r>
          </a:p>
          <a:p>
            <a:r>
              <a:rPr lang="en-US" sz="1600" dirty="0"/>
              <a:t>      return methods[method].apply(this, </a:t>
            </a:r>
            <a:r>
              <a:rPr lang="en-US" sz="1600" dirty="0" err="1"/>
              <a:t>Array.prototype.slice.call</a:t>
            </a:r>
            <a:r>
              <a:rPr lang="en-US" sz="1600" dirty="0"/>
              <a:t>(arguments, 1));</a:t>
            </a:r>
          </a:p>
          <a:p>
            <a:r>
              <a:rPr lang="en-US" sz="1600" dirty="0"/>
              <a:t>    } else if (</a:t>
            </a:r>
            <a:r>
              <a:rPr lang="en-US" sz="1600" dirty="0" err="1"/>
              <a:t>typeof</a:t>
            </a:r>
            <a:r>
              <a:rPr lang="en-US" sz="1600" dirty="0"/>
              <a:t> method === 'object' || !method) {</a:t>
            </a:r>
          </a:p>
          <a:p>
            <a:r>
              <a:rPr lang="en-US" sz="1600" dirty="0"/>
              <a:t>      return </a:t>
            </a:r>
            <a:r>
              <a:rPr lang="en-US" sz="1600" dirty="0" err="1"/>
              <a:t>methods.init.apply</a:t>
            </a:r>
            <a:r>
              <a:rPr lang="en-US" sz="1600" dirty="0"/>
              <a:t>(this, arguments);</a:t>
            </a:r>
          </a:p>
          <a:p>
            <a:r>
              <a:rPr lang="en-US" sz="1600" dirty="0"/>
              <a:t>    } else {</a:t>
            </a:r>
          </a:p>
          <a:p>
            <a:r>
              <a:rPr lang="en-US" sz="1600" dirty="0"/>
              <a:t>      return $.error('</a:t>
            </a:r>
            <a:r>
              <a:rPr lang="uk-UA" sz="1600" dirty="0"/>
              <a:t>Метод с </a:t>
            </a:r>
            <a:r>
              <a:rPr lang="uk-UA" sz="1600" dirty="0" err="1"/>
              <a:t>именем</a:t>
            </a:r>
            <a:r>
              <a:rPr lang="uk-UA" sz="1600" dirty="0"/>
              <a:t> ' + </a:t>
            </a:r>
            <a:r>
              <a:rPr lang="en-US" sz="1600" dirty="0"/>
              <a:t>method + ' </a:t>
            </a:r>
            <a:r>
              <a:rPr lang="uk-UA" sz="1600" dirty="0"/>
              <a:t>не </a:t>
            </a:r>
            <a:r>
              <a:rPr lang="uk-UA" sz="1600" dirty="0" err="1"/>
              <a:t>существует</a:t>
            </a:r>
            <a:r>
              <a:rPr lang="uk-UA" sz="1600" dirty="0"/>
              <a:t>');</a:t>
            </a:r>
          </a:p>
          <a:p>
            <a:r>
              <a:rPr lang="uk-UA" sz="1600" dirty="0"/>
              <a:t>    }</a:t>
            </a:r>
          </a:p>
          <a:p>
            <a:r>
              <a:rPr lang="uk-UA" sz="1600" dirty="0"/>
              <a:t>  };</a:t>
            </a:r>
          </a:p>
          <a:p>
            <a:r>
              <a:rPr lang="uk-UA" sz="1600" dirty="0"/>
              <a:t>})(</a:t>
            </a:r>
            <a:r>
              <a:rPr lang="en-US" sz="1600" dirty="0"/>
              <a:t>jQuery);</a:t>
            </a:r>
          </a:p>
        </p:txBody>
      </p:sp>
    </p:spTree>
    <p:extLst>
      <p:ext uri="{BB962C8B-B14F-4D97-AF65-F5344CB8AC3E}">
        <p14:creationId xmlns:p14="http://schemas.microsoft.com/office/powerpoint/2010/main" val="779207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Завдання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078542" cy="419226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3191378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16097603</TotalTime>
  <Words>436</Words>
  <Application>Microsoft Office PowerPoint</Application>
  <PresentationFormat>Widescreen</PresentationFormat>
  <Paragraphs>165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Berlin</vt:lpstr>
      <vt:lpstr>JavaScript</vt:lpstr>
      <vt:lpstr>Вступ в jQuery, можливості</vt:lpstr>
      <vt:lpstr>Правила роботи з бібліотекою jquery.js</vt:lpstr>
      <vt:lpstr>Основи вибірок елементів з WEB-сторінок засобами jQuery</vt:lpstr>
      <vt:lpstr>Вибір вложених, дочірніх елементів, наступних і попередніх, вибірка по значенню і наявності атрибутів</vt:lpstr>
      <vt:lpstr>Основи фільтрації вибірок. Фільтри even, odd, not, has, contains, first, last, hidden, visible</vt:lpstr>
      <vt:lpstr>Функція ajax</vt:lpstr>
      <vt:lpstr>Плангіни jQuery</vt:lpstr>
      <vt:lpstr>Завдання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Andriy Zherdiy</dc:creator>
  <cp:lastModifiedBy>Andriy Zherdiy</cp:lastModifiedBy>
  <cp:revision>215</cp:revision>
  <dcterms:created xsi:type="dcterms:W3CDTF">2016-04-03T22:17:25Z</dcterms:created>
  <dcterms:modified xsi:type="dcterms:W3CDTF">2016-05-29T22:17:10Z</dcterms:modified>
</cp:coreProperties>
</file>