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3/14/2024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4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8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0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8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8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4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7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0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9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2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endowoharjo.bantulkab.go.id/first/artikel/1027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id/photo/71049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67651-B8D1-4ACD-9CD9-E167D7541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19" y="895149"/>
            <a:ext cx="4729213" cy="1496006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Hakekat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kewarganegaraan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utuh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serjana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profesional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tantangan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kewarganegaraan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masa 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F0AD9-3801-47E5-A86A-90AA4EE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19" y="3773103"/>
            <a:ext cx="4558031" cy="199243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wardana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widyanto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Luthfi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alfuadi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santoso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7D3FB-869C-C68F-57C2-0E7EB1555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33" r="8902" b="1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5779-C13C-4FEA-8FB2-D5D61CA6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15" y="254501"/>
            <a:ext cx="8267296" cy="144655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Tantangan</a:t>
            </a:r>
            <a:r>
              <a:rPr lang="en-US" b="1" dirty="0"/>
              <a:t> Pendidikan </a:t>
            </a:r>
            <a:r>
              <a:rPr lang="en-US" b="1" dirty="0" err="1"/>
              <a:t>Kewarganegaraan</a:t>
            </a:r>
            <a:r>
              <a:rPr lang="en-US" b="1" dirty="0"/>
              <a:t>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D0A36-00F1-4A0F-B728-44297299D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607419"/>
            <a:ext cx="5530851" cy="4272805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/>
              <a:t>Kesenjangan</a:t>
            </a:r>
            <a:r>
              <a:rPr lang="en-US" b="1" dirty="0"/>
              <a:t> </a:t>
            </a:r>
            <a:r>
              <a:rPr lang="en-US" b="1" dirty="0" err="1"/>
              <a:t>Akses</a:t>
            </a:r>
            <a:r>
              <a:rPr lang="en-US" b="1" dirty="0"/>
              <a:t> dan </a:t>
            </a:r>
            <a:r>
              <a:rPr lang="en-US" b="1" dirty="0" err="1"/>
              <a:t>Kualitas</a:t>
            </a:r>
            <a:r>
              <a:rPr lang="en-US" dirty="0"/>
              <a:t>: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kesenjangan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dan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kewarganegaraan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dan </a:t>
            </a:r>
            <a:r>
              <a:rPr lang="en-US" dirty="0" err="1"/>
              <a:t>kalangan</a:t>
            </a:r>
            <a:r>
              <a:rPr lang="en-US" dirty="0"/>
              <a:t>. Banyak </a:t>
            </a:r>
            <a:r>
              <a:rPr lang="en-US" dirty="0" err="1"/>
              <a:t>daerah</a:t>
            </a:r>
            <a:r>
              <a:rPr lang="en-US" dirty="0"/>
              <a:t>, </a:t>
            </a:r>
            <a:r>
              <a:rPr lang="en-US" dirty="0" err="1"/>
              <a:t>terutama</a:t>
            </a:r>
            <a:r>
              <a:rPr lang="en-US" dirty="0"/>
              <a:t> di </a:t>
            </a:r>
            <a:r>
              <a:rPr lang="en-US" dirty="0" err="1"/>
              <a:t>pedesaan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terpencil</a:t>
            </a:r>
            <a:r>
              <a:rPr lang="en-US" dirty="0"/>
              <a:t>,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kewarganegaraan</a:t>
            </a:r>
            <a:r>
              <a:rPr lang="en-US" dirty="0"/>
              <a:t> yang </a:t>
            </a:r>
            <a:r>
              <a:rPr lang="en-US" dirty="0" err="1"/>
              <a:t>berkualitas</a:t>
            </a:r>
            <a:r>
              <a:rPr lang="en-US" dirty="0"/>
              <a:t>.</a:t>
            </a:r>
          </a:p>
          <a:p>
            <a:r>
              <a:rPr lang="en-US" b="1" dirty="0" err="1"/>
              <a:t>Kontroversi</a:t>
            </a:r>
            <a:r>
              <a:rPr lang="en-US" b="1" dirty="0"/>
              <a:t> </a:t>
            </a:r>
            <a:r>
              <a:rPr lang="en-US" b="1" dirty="0" err="1"/>
              <a:t>Ideologis</a:t>
            </a:r>
            <a:r>
              <a:rPr lang="en-US" b="1" dirty="0"/>
              <a:t> dan </a:t>
            </a:r>
            <a:r>
              <a:rPr lang="en-US" b="1" dirty="0" err="1"/>
              <a:t>Politis</a:t>
            </a:r>
            <a:r>
              <a:rPr lang="en-US" dirty="0"/>
              <a:t>: Pendidikan </a:t>
            </a:r>
            <a:r>
              <a:rPr lang="en-US" dirty="0" err="1"/>
              <a:t>kewarganegaraan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kali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subjek</a:t>
            </a:r>
            <a:r>
              <a:rPr lang="en-US" dirty="0"/>
              <a:t> </a:t>
            </a:r>
            <a:r>
              <a:rPr lang="en-US" dirty="0" err="1"/>
              <a:t>kontroversi</a:t>
            </a:r>
            <a:r>
              <a:rPr lang="en-US" dirty="0"/>
              <a:t> </a:t>
            </a:r>
            <a:r>
              <a:rPr lang="en-US" dirty="0" err="1"/>
              <a:t>ideologis</a:t>
            </a:r>
            <a:r>
              <a:rPr lang="en-US" dirty="0"/>
              <a:t> dan </a:t>
            </a:r>
            <a:r>
              <a:rPr lang="en-US" dirty="0" err="1"/>
              <a:t>politis</a:t>
            </a:r>
            <a:r>
              <a:rPr lang="en-US" dirty="0"/>
              <a:t>,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 dan agama. </a:t>
            </a:r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yang </a:t>
            </a:r>
            <a:r>
              <a:rPr lang="en-US" dirty="0" err="1"/>
              <a:t>inklusif</a:t>
            </a:r>
            <a:r>
              <a:rPr lang="en-US" dirty="0"/>
              <a:t> dan </a:t>
            </a:r>
            <a:r>
              <a:rPr lang="en-US" dirty="0" err="1"/>
              <a:t>netral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mengajarkan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kewarganegaraan</a:t>
            </a:r>
            <a:r>
              <a:rPr lang="en-US" dirty="0"/>
              <a:t> yang </a:t>
            </a:r>
            <a:r>
              <a:rPr lang="en-US" dirty="0" err="1"/>
              <a:t>mendasar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8EE14-E4C2-478D-A1B6-F127837B0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94" y="2173448"/>
            <a:ext cx="5443757" cy="427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3617-177D-47FC-AE45-DFC10EB2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579078"/>
            <a:ext cx="5633520" cy="144655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Mendeskripsikan</a:t>
            </a:r>
            <a:r>
              <a:rPr lang="en-US" b="1" dirty="0"/>
              <a:t> </a:t>
            </a:r>
            <a:r>
              <a:rPr lang="en-US" b="1" dirty="0" err="1"/>
              <a:t>esensi</a:t>
            </a:r>
            <a:r>
              <a:rPr lang="en-US" b="1" dirty="0"/>
              <a:t> dan </a:t>
            </a:r>
            <a:r>
              <a:rPr lang="en-US" b="1" dirty="0" err="1"/>
              <a:t>urgensi</a:t>
            </a:r>
            <a:r>
              <a:rPr lang="en-US" b="1" dirty="0"/>
              <a:t> Pendidikan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6DC69-D8D1-455C-93D5-B945129DF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25628"/>
            <a:ext cx="5530850" cy="3670661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kewarganegaraan</a:t>
            </a:r>
            <a:r>
              <a:rPr lang="en-US" dirty="0"/>
              <a:t>,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dipersiapkan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negara yang </a:t>
            </a:r>
            <a:r>
              <a:rPr lang="en-US" dirty="0" err="1"/>
              <a:t>aktif</a:t>
            </a:r>
            <a:r>
              <a:rPr lang="en-US" dirty="0"/>
              <a:t>,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, dan </a:t>
            </a:r>
            <a:r>
              <a:rPr lang="en-US" dirty="0" err="1"/>
              <a:t>berkontribusi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dan negara.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global yang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,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kewarganegaraan</a:t>
            </a:r>
            <a:r>
              <a:rPr lang="en-US" dirty="0"/>
              <a:t> </a:t>
            </a:r>
            <a:r>
              <a:rPr lang="en-US" dirty="0" err="1"/>
              <a:t>memainkan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dan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isu-isu</a:t>
            </a:r>
            <a:r>
              <a:rPr lang="en-US" dirty="0"/>
              <a:t> global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iklim</a:t>
            </a:r>
            <a:r>
              <a:rPr lang="en-US" dirty="0"/>
              <a:t>, </a:t>
            </a:r>
            <a:r>
              <a:rPr lang="en-US" dirty="0" err="1"/>
              <a:t>kemiskinan</a:t>
            </a:r>
            <a:r>
              <a:rPr lang="en-US" dirty="0"/>
              <a:t>, </a:t>
            </a:r>
            <a:r>
              <a:rPr lang="en-US" dirty="0" err="1"/>
              <a:t>perdamaian</a:t>
            </a:r>
            <a:r>
              <a:rPr lang="en-US" dirty="0"/>
              <a:t>, dan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asasi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DEB26-5D6C-49C3-B0D9-826EE74D9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922" y="2139918"/>
            <a:ext cx="5331927" cy="436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61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7C8DA-D47D-416B-8A1A-0778F6A2B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TERIMAKASIH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5391A-E2E6-4F92-8DDE-8FE1746E4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534" y="1749338"/>
            <a:ext cx="5454316" cy="33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1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3A94FF-7164-4A25-8649-6B98899B94D3}"/>
              </a:ext>
            </a:extLst>
          </p:cNvPr>
          <p:cNvSpPr/>
          <p:nvPr/>
        </p:nvSpPr>
        <p:spPr>
          <a:xfrm>
            <a:off x="462013" y="1068404"/>
            <a:ext cx="10866922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Hakekat</a:t>
            </a:r>
            <a:r>
              <a:rPr lang="en-US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Kewarganegaraan</a:t>
            </a:r>
            <a:endParaRPr lang="en-US" sz="4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3AF6F-27C1-4E1D-BC45-90E4E29BB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52674" y="2059806"/>
            <a:ext cx="5496025" cy="44853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D155C2-B238-4D71-B06C-E810EBA24EF8}"/>
              </a:ext>
            </a:extLst>
          </p:cNvPr>
          <p:cNvSpPr txBox="1"/>
          <p:nvPr/>
        </p:nvSpPr>
        <p:spPr>
          <a:xfrm>
            <a:off x="1521767" y="6858000"/>
            <a:ext cx="9148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pendowoharjo.bantulkab.go.id/first/artikel/1027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DB1978-4EB3-4D07-A9E5-2904983ECE5B}"/>
              </a:ext>
            </a:extLst>
          </p:cNvPr>
          <p:cNvSpPr/>
          <p:nvPr/>
        </p:nvSpPr>
        <p:spPr>
          <a:xfrm>
            <a:off x="359344" y="2570460"/>
            <a:ext cx="55794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Hakekat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kewarganegaraan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pemahaman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kewajiban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tanggung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"Mari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membayangkan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terlibat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kesejahteraan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93820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6581DE-9197-4B93-883F-13179A82F7D5}"/>
              </a:ext>
            </a:extLst>
          </p:cNvPr>
          <p:cNvSpPr/>
          <p:nvPr/>
        </p:nvSpPr>
        <p:spPr>
          <a:xfrm>
            <a:off x="-86628" y="920901"/>
            <a:ext cx="1282085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</a:t>
            </a:r>
            <a:r>
              <a:rPr lang="en-US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Kewarganegaraan</a:t>
            </a:r>
            <a:r>
              <a:rPr lang="en-US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Utuh</a:t>
            </a:r>
            <a:r>
              <a:rPr lang="en-US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Serjana</a:t>
            </a:r>
            <a:r>
              <a:rPr lang="en-US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4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Profesional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8C15D9-291A-4CCB-BBB6-530A89FC6F3C}"/>
              </a:ext>
            </a:extLst>
          </p:cNvPr>
          <p:cNvSpPr/>
          <p:nvPr/>
        </p:nvSpPr>
        <p:spPr>
          <a:xfrm>
            <a:off x="699436" y="266786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jurusan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kewarganegaraan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utuhnya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aktif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terlibat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menggabungkan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keahlian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kepedulian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merancang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mobile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berkolaborasi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menciptakan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dampak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keterampilan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teknisnya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memperoleh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wawasan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mendalam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kewarganegaraan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membentuk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kontribusi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berkelanjutan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66988-59AD-460D-B83C-B54C3BB31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95435" y="2367450"/>
            <a:ext cx="5149517" cy="43028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7194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628EDF-89F2-4CB5-9241-A23147F58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117" y="2691638"/>
            <a:ext cx="5505733" cy="35307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6B7006-BAAD-48B1-B881-8C3DAA06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Kewajiban</a:t>
            </a:r>
            <a:r>
              <a:rPr lang="en-US" b="1" dirty="0"/>
              <a:t> dan </a:t>
            </a:r>
            <a:r>
              <a:rPr lang="en-US" b="1" dirty="0" err="1"/>
              <a:t>Tanggung</a:t>
            </a:r>
            <a:r>
              <a:rPr lang="en-US" b="1" dirty="0"/>
              <a:t> Jawab </a:t>
            </a:r>
            <a:r>
              <a:rPr lang="en-US" b="1" dirty="0" err="1"/>
              <a:t>Kewarganegaraan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F3934-B16D-4689-B810-EE1C85E47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5505733" cy="392091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kewarganegaraan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 oleh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negara </a:t>
            </a:r>
            <a:r>
              <a:rPr lang="en-US" dirty="0" err="1"/>
              <a:t>terhadap</a:t>
            </a:r>
            <a:r>
              <a:rPr lang="en-US" dirty="0"/>
              <a:t> negara dan </a:t>
            </a:r>
            <a:r>
              <a:rPr lang="en-US" dirty="0" err="1"/>
              <a:t>masyarakat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pajak</a:t>
            </a:r>
            <a:r>
              <a:rPr lang="en-US" dirty="0"/>
              <a:t>, </a:t>
            </a:r>
            <a:r>
              <a:rPr lang="en-US" dirty="0" err="1"/>
              <a:t>mematuhi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dan </a:t>
            </a:r>
            <a:r>
              <a:rPr lang="en-US" dirty="0" err="1"/>
              <a:t>ketertiban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kewarganegaraan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kesadaran</a:t>
            </a:r>
            <a:r>
              <a:rPr lang="en-US" dirty="0"/>
              <a:t> dan </a:t>
            </a:r>
            <a:r>
              <a:rPr lang="en-US" dirty="0" err="1"/>
              <a:t>komitmen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berpartisipasi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, </a:t>
            </a:r>
            <a:r>
              <a:rPr lang="en-US" dirty="0" err="1"/>
              <a:t>politik</a:t>
            </a:r>
            <a:r>
              <a:rPr lang="en-US" dirty="0"/>
              <a:t>, dan </a:t>
            </a:r>
            <a:r>
              <a:rPr lang="en-US" dirty="0" err="1"/>
              <a:t>ekonomi</a:t>
            </a:r>
            <a:r>
              <a:rPr lang="en-US" dirty="0"/>
              <a:t> negara,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dan </a:t>
            </a:r>
            <a:r>
              <a:rPr lang="en-US" dirty="0" err="1"/>
              <a:t>kesejahteraan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971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489A68-6602-4391-9175-22464D86A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613" y="2293756"/>
            <a:ext cx="4540483" cy="36768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854E64-9CBF-4679-9DF3-4474FE5D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Diperlukannya</a:t>
            </a:r>
            <a:r>
              <a:rPr lang="en-US" dirty="0"/>
              <a:t> Pendidikan </a:t>
            </a:r>
            <a:r>
              <a:rPr lang="en-US" dirty="0" err="1"/>
              <a:t>kewarganegaraan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6FCD-840A-47C0-9630-BBC8B204F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5530850" cy="3892042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Pendidikan </a:t>
            </a:r>
            <a:r>
              <a:rPr lang="en-US" dirty="0" err="1"/>
              <a:t>kewarganegaraan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keharusan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negara yang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dan </a:t>
            </a:r>
            <a:r>
              <a:rPr lang="en-US" dirty="0" err="1"/>
              <a:t>sadar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, </a:t>
            </a:r>
            <a:r>
              <a:rPr lang="en-US" dirty="0" err="1"/>
              <a:t>kewajiban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negara dan </a:t>
            </a:r>
            <a:r>
              <a:rPr lang="en-US" dirty="0" err="1"/>
              <a:t>masyarakat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demokrasi</a:t>
            </a:r>
            <a:r>
              <a:rPr lang="en-US" dirty="0"/>
              <a:t>, </a:t>
            </a:r>
            <a:r>
              <a:rPr lang="en-US" dirty="0" err="1"/>
              <a:t>toleransi</a:t>
            </a:r>
            <a:r>
              <a:rPr lang="en-US" dirty="0"/>
              <a:t>, dan </a:t>
            </a:r>
            <a:r>
              <a:rPr lang="en-US" dirty="0" err="1"/>
              <a:t>keragaman</a:t>
            </a:r>
            <a:r>
              <a:rPr lang="en-US" dirty="0"/>
              <a:t>,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kewarganegaraan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mempromosikan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inklusif</a:t>
            </a:r>
            <a:r>
              <a:rPr lang="en-US" dirty="0"/>
              <a:t> dan </a:t>
            </a:r>
            <a:r>
              <a:rPr lang="en-US" dirty="0" err="1"/>
              <a:t>demokratis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6804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95B83B-3B0F-4328-8185-A80FE594E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77709"/>
            <a:ext cx="5598695" cy="34736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A9824B-A1FE-44A4-81DD-70DE4674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54501"/>
            <a:ext cx="11254674" cy="144655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Menggali</a:t>
            </a:r>
            <a:r>
              <a:rPr lang="en-US" b="1" dirty="0"/>
              <a:t> </a:t>
            </a:r>
            <a:r>
              <a:rPr lang="en-US" b="1" dirty="0" err="1"/>
              <a:t>sumber</a:t>
            </a:r>
            <a:r>
              <a:rPr lang="en-US" b="1" dirty="0"/>
              <a:t> </a:t>
            </a:r>
            <a:r>
              <a:rPr lang="en-US" b="1" dirty="0" err="1"/>
              <a:t>historis</a:t>
            </a:r>
            <a:r>
              <a:rPr lang="en-US" b="1" dirty="0"/>
              <a:t>,</a:t>
            </a:r>
            <a:br>
              <a:rPr lang="en-US" dirty="0"/>
            </a:br>
            <a:r>
              <a:rPr lang="en-US" b="1" dirty="0" err="1"/>
              <a:t>sosiologis</a:t>
            </a:r>
            <a:r>
              <a:rPr lang="en-US" b="1" dirty="0"/>
              <a:t>, dan </a:t>
            </a:r>
            <a:r>
              <a:rPr lang="en-US" b="1" dirty="0" err="1"/>
              <a:t>politis</a:t>
            </a:r>
            <a:r>
              <a:rPr lang="en-US" b="1" dirty="0"/>
              <a:t> </a:t>
            </a:r>
            <a:r>
              <a:rPr lang="en-US" b="1" dirty="0" err="1"/>
              <a:t>tentang</a:t>
            </a:r>
            <a:r>
              <a:rPr lang="en-US" b="1" dirty="0"/>
              <a:t> Pendidikan </a:t>
            </a:r>
            <a:r>
              <a:rPr lang="en-US" b="1" dirty="0" err="1"/>
              <a:t>Kewarganegaraan</a:t>
            </a:r>
            <a:r>
              <a:rPr lang="en-US" b="1" dirty="0"/>
              <a:t> di Indonesia</a:t>
            </a:r>
            <a:r>
              <a:rPr lang="en-US" dirty="0"/>
              <a:t>;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750FB-6D27-4012-BE17-09E3A2AFD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210374"/>
            <a:ext cx="5530850" cy="400754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historis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Sejarah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kewarganegaraan</a:t>
            </a:r>
            <a:r>
              <a:rPr lang="en-US" dirty="0"/>
              <a:t> di Indonesia </a:t>
            </a:r>
            <a:r>
              <a:rPr lang="en-US" dirty="0" err="1"/>
              <a:t>dipengaruhi</a:t>
            </a:r>
            <a:r>
              <a:rPr lang="en-US" dirty="0"/>
              <a:t> oleh masa </a:t>
            </a:r>
            <a:r>
              <a:rPr lang="en-US" dirty="0" err="1"/>
              <a:t>kolonialisme</a:t>
            </a:r>
            <a:r>
              <a:rPr lang="en-US" dirty="0"/>
              <a:t> </a:t>
            </a:r>
            <a:r>
              <a:rPr lang="en-US" dirty="0" err="1"/>
              <a:t>Belanda</a:t>
            </a:r>
            <a:r>
              <a:rPr lang="en-US" dirty="0"/>
              <a:t>,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kewarganegaraan</a:t>
            </a:r>
            <a:r>
              <a:rPr lang="en-US" dirty="0"/>
              <a:t> </a:t>
            </a:r>
            <a:r>
              <a:rPr lang="en-US" dirty="0" err="1"/>
              <a:t>sejati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perjuangan</a:t>
            </a:r>
            <a:r>
              <a:rPr lang="en-US" dirty="0"/>
              <a:t> </a:t>
            </a:r>
            <a:r>
              <a:rPr lang="en-US" dirty="0" err="1"/>
              <a:t>kemerdekaan</a:t>
            </a:r>
            <a:r>
              <a:rPr lang="en-US" dirty="0"/>
              <a:t>,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kewarganegaraan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kesadaran</a:t>
            </a:r>
            <a:r>
              <a:rPr lang="en-US" dirty="0"/>
              <a:t> </a:t>
            </a:r>
            <a:r>
              <a:rPr lang="en-US" dirty="0" err="1"/>
              <a:t>nasionalisme</a:t>
            </a:r>
            <a:r>
              <a:rPr lang="en-US" dirty="0"/>
              <a:t> dan </a:t>
            </a:r>
            <a:r>
              <a:rPr lang="en-US" dirty="0" err="1"/>
              <a:t>semangat</a:t>
            </a:r>
            <a:r>
              <a:rPr lang="en-US" dirty="0"/>
              <a:t> </a:t>
            </a:r>
            <a:r>
              <a:rPr lang="en-US" dirty="0" err="1"/>
              <a:t>patriotisme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menekankan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kemerdekaan</a:t>
            </a:r>
            <a:r>
              <a:rPr lang="en-US" dirty="0"/>
              <a:t>, </a:t>
            </a:r>
            <a:r>
              <a:rPr lang="en-US" dirty="0" err="1"/>
              <a:t>kebebasan</a:t>
            </a:r>
            <a:r>
              <a:rPr lang="en-US" dirty="0"/>
              <a:t>, dan </a:t>
            </a:r>
            <a:r>
              <a:rPr lang="en-US" dirty="0" err="1"/>
              <a:t>persatuan</a:t>
            </a:r>
            <a:r>
              <a:rPr lang="en-US" dirty="0"/>
              <a:t>. </a:t>
            </a:r>
            <a:r>
              <a:rPr lang="en-US" dirty="0" err="1"/>
              <a:t>Pasca-kemerdekaan</a:t>
            </a:r>
            <a:r>
              <a:rPr lang="en-US" dirty="0"/>
              <a:t>,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kewarganegaraan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memainkan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konsolidasi</a:t>
            </a:r>
            <a:r>
              <a:rPr lang="en-US" dirty="0"/>
              <a:t> negara,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, dan </a:t>
            </a:r>
            <a:r>
              <a:rPr lang="en-US" dirty="0" err="1"/>
              <a:t>memperkuat</a:t>
            </a:r>
            <a:r>
              <a:rPr lang="en-US" dirty="0"/>
              <a:t> rasa </a:t>
            </a:r>
            <a:r>
              <a:rPr lang="en-US" dirty="0" err="1"/>
              <a:t>persatuan</a:t>
            </a:r>
            <a:r>
              <a:rPr lang="en-US" dirty="0"/>
              <a:t> di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beragam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056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3495-3EE5-4D32-B70E-58404353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Sosiologis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8137D-E96C-4E24-91E6-0D713D8B5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5530850" cy="318858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Pendidikan </a:t>
            </a:r>
            <a:r>
              <a:rPr lang="en-US" dirty="0" err="1"/>
              <a:t>kewarganegaraan</a:t>
            </a:r>
            <a:r>
              <a:rPr lang="en-US" dirty="0"/>
              <a:t> di Indonesia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 </a:t>
            </a:r>
            <a:r>
              <a:rPr lang="en-US" dirty="0" err="1"/>
              <a:t>tantangan</a:t>
            </a:r>
            <a:r>
              <a:rPr lang="en-US" dirty="0"/>
              <a:t>, di </a:t>
            </a:r>
            <a:r>
              <a:rPr lang="en-US" dirty="0" err="1"/>
              <a:t>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refleksi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keberagaman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yang kaya di negara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kewarganegaraan</a:t>
            </a:r>
            <a:r>
              <a:rPr lang="en-US" dirty="0"/>
              <a:t>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, </a:t>
            </a:r>
            <a:r>
              <a:rPr lang="en-US" dirty="0" err="1"/>
              <a:t>menghargai</a:t>
            </a:r>
            <a:r>
              <a:rPr lang="en-US" dirty="0"/>
              <a:t>, dan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keberagaman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, agama, dan </a:t>
            </a:r>
            <a:r>
              <a:rPr lang="en-US" dirty="0" err="1"/>
              <a:t>etnis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harmonis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memperkuat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yang </a:t>
            </a:r>
            <a:r>
              <a:rPr lang="en-US" dirty="0" err="1"/>
              <a:t>inklusif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E09A8-BB5F-456A-849F-C8FB5391F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794" y="1800939"/>
            <a:ext cx="5530850" cy="422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3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8D715-00AE-4227-8134-8517B267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C5CC6-0FEA-496E-A47A-5ADFD9341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5530850" cy="318858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Pendidikan </a:t>
            </a:r>
            <a:r>
              <a:rPr lang="en-US" dirty="0" err="1"/>
              <a:t>kewarganegaraan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demokrasi</a:t>
            </a:r>
            <a:r>
              <a:rPr lang="en-US" dirty="0"/>
              <a:t> yang </a:t>
            </a:r>
            <a:r>
              <a:rPr lang="en-US" dirty="0" err="1"/>
              <a:t>kuat</a:t>
            </a:r>
            <a:r>
              <a:rPr lang="en-US" dirty="0"/>
              <a:t> di Indonesia.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kewarganegaraan</a:t>
            </a:r>
            <a:r>
              <a:rPr lang="en-US" dirty="0"/>
              <a:t>,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dipersiapkan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dan </a:t>
            </a:r>
            <a:r>
              <a:rPr lang="en-US" dirty="0" err="1"/>
              <a:t>mengaplikasikan</a:t>
            </a:r>
            <a:r>
              <a:rPr lang="en-US" dirty="0"/>
              <a:t> </a:t>
            </a:r>
            <a:r>
              <a:rPr lang="en-US" dirty="0" err="1"/>
              <a:t>prinsip-prinsip</a:t>
            </a:r>
            <a:r>
              <a:rPr lang="en-US" dirty="0"/>
              <a:t> </a:t>
            </a:r>
            <a:r>
              <a:rPr lang="en-US" dirty="0" err="1"/>
              <a:t>demokrasi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proses </a:t>
            </a:r>
            <a:r>
              <a:rPr lang="en-US" dirty="0" err="1"/>
              <a:t>politik</a:t>
            </a:r>
            <a:r>
              <a:rPr lang="en-US" dirty="0"/>
              <a:t>,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, dan </a:t>
            </a:r>
            <a:r>
              <a:rPr lang="en-US" dirty="0" err="1"/>
              <a:t>partisipasi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 yang </a:t>
            </a:r>
            <a:r>
              <a:rPr lang="en-US" dirty="0" err="1"/>
              <a:t>demokratis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CD962-AAC4-44B9-A959-8135468F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406" y="1401288"/>
            <a:ext cx="5530850" cy="490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14AA-DCC4-49F4-95D7-015C9F94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365760"/>
            <a:ext cx="10783036" cy="2285511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Membangun</a:t>
            </a:r>
            <a:r>
              <a:rPr lang="en-US" b="1" dirty="0"/>
              <a:t> </a:t>
            </a:r>
            <a:r>
              <a:rPr lang="en-US" b="1" dirty="0" err="1"/>
              <a:t>argumen</a:t>
            </a:r>
            <a:r>
              <a:rPr lang="en-US" b="1" dirty="0"/>
              <a:t> </a:t>
            </a:r>
            <a:r>
              <a:rPr lang="en-US" b="1" dirty="0" err="1"/>
              <a:t>tentang</a:t>
            </a:r>
            <a:r>
              <a:rPr lang="en-US" b="1" dirty="0"/>
              <a:t> </a:t>
            </a:r>
            <a:r>
              <a:rPr lang="en-US" b="1" dirty="0" err="1"/>
              <a:t>dinamika</a:t>
            </a:r>
            <a:r>
              <a:rPr lang="en-US" b="1" dirty="0"/>
              <a:t> dan </a:t>
            </a:r>
            <a:r>
              <a:rPr lang="en-US" b="1" dirty="0" err="1"/>
              <a:t>tantangan</a:t>
            </a:r>
            <a:r>
              <a:rPr lang="en-US" b="1" dirty="0"/>
              <a:t> Pendidikan</a:t>
            </a:r>
            <a:br>
              <a:rPr lang="en-US" dirty="0"/>
            </a:br>
            <a:r>
              <a:rPr lang="en-US" b="1" dirty="0" err="1"/>
              <a:t>Kewarganegaraan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180A0-C7CF-446A-A34F-E20901CD1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5530850" cy="380060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err="1"/>
              <a:t>Dinamika</a:t>
            </a:r>
            <a:r>
              <a:rPr lang="en-US" b="1" dirty="0"/>
              <a:t> Pendidikan </a:t>
            </a:r>
            <a:r>
              <a:rPr lang="en-US" b="1" dirty="0" err="1"/>
              <a:t>Kewarganegaraan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dan </a:t>
            </a:r>
            <a:r>
              <a:rPr lang="en-US" dirty="0" err="1"/>
              <a:t>politik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memengaruhi</a:t>
            </a:r>
            <a:r>
              <a:rPr lang="en-US" dirty="0"/>
              <a:t> </a:t>
            </a:r>
            <a:r>
              <a:rPr lang="en-US" dirty="0" err="1"/>
              <a:t>dinamika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kewarganegaraan</a:t>
            </a:r>
            <a:r>
              <a:rPr lang="en-US" dirty="0"/>
              <a:t>.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, </a:t>
            </a:r>
            <a:r>
              <a:rPr lang="en-US" dirty="0" err="1"/>
              <a:t>pergeseran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, dan </a:t>
            </a:r>
            <a:r>
              <a:rPr lang="en-US" dirty="0" err="1"/>
              <a:t>dinamika</a:t>
            </a:r>
            <a:r>
              <a:rPr lang="en-US" dirty="0"/>
              <a:t> </a:t>
            </a:r>
            <a:r>
              <a:rPr lang="en-US" dirty="0" err="1"/>
              <a:t>demokrasi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kurikulum</a:t>
            </a:r>
            <a:r>
              <a:rPr lang="en-US" dirty="0"/>
              <a:t>,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pengajaran</a:t>
            </a:r>
            <a:r>
              <a:rPr lang="en-US" dirty="0"/>
              <a:t>, dan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kewarganegaraan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E3AB4-19F6-4316-BD16-037645D5D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1541"/>
            <a:ext cx="5608320" cy="520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78033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RegularSeedLeftStep">
      <a:dk1>
        <a:srgbClr val="000000"/>
      </a:dk1>
      <a:lt1>
        <a:srgbClr val="FFFFFF"/>
      </a:lt1>
      <a:dk2>
        <a:srgbClr val="1B3025"/>
      </a:dk2>
      <a:lt2>
        <a:srgbClr val="F3F0F1"/>
      </a:lt2>
      <a:accent1>
        <a:srgbClr val="20B786"/>
      </a:accent1>
      <a:accent2>
        <a:srgbClr val="14BB3F"/>
      </a:accent2>
      <a:accent3>
        <a:srgbClr val="39BA21"/>
      </a:accent3>
      <a:accent4>
        <a:srgbClr val="6FB213"/>
      </a:accent4>
      <a:accent5>
        <a:srgbClr val="A4A51D"/>
      </a:accent5>
      <a:accent6>
        <a:srgbClr val="D58817"/>
      </a:accent6>
      <a:hlink>
        <a:srgbClr val="C34C73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665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Seaford Display</vt:lpstr>
      <vt:lpstr>System Font Regular</vt:lpstr>
      <vt:lpstr>Tenorite</vt:lpstr>
      <vt:lpstr>Times New Roman</vt:lpstr>
      <vt:lpstr>Wingdings</vt:lpstr>
      <vt:lpstr>MadridVTI</vt:lpstr>
      <vt:lpstr>Hakekat kewarganegaraan dalam mengembangkan kemampuan utuh serjana/profesional tantangan pendidikan kewarganegaraan untuk masa depan bangsa​</vt:lpstr>
      <vt:lpstr>PowerPoint Presentation</vt:lpstr>
      <vt:lpstr>PowerPoint Presentation</vt:lpstr>
      <vt:lpstr>Kewajiban dan Tanggung Jawab Kewarganegaraan</vt:lpstr>
      <vt:lpstr>Alasan Diperlukannya Pendidikan kewarganegaraan</vt:lpstr>
      <vt:lpstr>Menggali sumber historis, sosiologis, dan politis tentang Pendidikan Kewarganegaraan di Indonesia; </vt:lpstr>
      <vt:lpstr>Sumber Sosiologis</vt:lpstr>
      <vt:lpstr>Sumber Politik </vt:lpstr>
      <vt:lpstr>Membangun argumen tentang dinamika dan tantangan Pendidikan Kewarganegaraan </vt:lpstr>
      <vt:lpstr>Tantangan Pendidikan Kewarganegaraan: </vt:lpstr>
      <vt:lpstr>Mendeskripsikan esensi dan urgensi Pendidikan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Hakekat kewarganegaraan dalam mengembangkan kemampuan utuh serjana/profesional tantangan pendidikan kewarganegaraan untuk masa depan bangsa</dc:title>
  <dc:creator>2057201002186 ANDRY WARDANA</dc:creator>
  <cp:lastModifiedBy>2057201002186 ANDRY WARDANA</cp:lastModifiedBy>
  <cp:revision>10</cp:revision>
  <dcterms:created xsi:type="dcterms:W3CDTF">2024-03-11T23:26:01Z</dcterms:created>
  <dcterms:modified xsi:type="dcterms:W3CDTF">2024-03-14T01:50:13Z</dcterms:modified>
</cp:coreProperties>
</file>