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6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82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7202" y="0"/>
            <a:ext cx="14630400" cy="8229600"/>
          </a:xfrm>
          <a:prstGeom prst="rect">
            <a:avLst/>
          </a:prstGeom>
          <a:solidFill>
            <a:srgbClr val="0C0C0C"/>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662708"/>
            <a:ext cx="7477601" cy="2499598"/>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Overpass" pitchFamily="34" charset="0"/>
                <a:ea typeface="Overpass" pitchFamily="34" charset="-122"/>
                <a:cs typeface="Overpass" pitchFamily="34" charset="-120"/>
              </a:rPr>
              <a:t>Aplikasi Chatbot Peraturan Daerah Kotawaringin Timur</a:t>
            </a:r>
            <a:endParaRPr lang="en-US" sz="5249" dirty="0"/>
          </a:p>
        </p:txBody>
      </p:sp>
      <p:sp>
        <p:nvSpPr>
          <p:cNvPr id="9" name="Text 4"/>
          <p:cNvSpPr/>
          <p:nvPr/>
        </p:nvSpPr>
        <p:spPr>
          <a:xfrm>
            <a:off x="1299686" y="6172557"/>
            <a:ext cx="2017038"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768435"/>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Metode </a:t>
            </a:r>
            <a:endParaRPr lang="en-US" sz="4374" dirty="0"/>
          </a:p>
        </p:txBody>
      </p:sp>
      <p:sp>
        <p:nvSpPr>
          <p:cNvPr id="5" name="Text 2"/>
          <p:cNvSpPr/>
          <p:nvPr/>
        </p:nvSpPr>
        <p:spPr>
          <a:xfrm>
            <a:off x="2348389" y="2907149"/>
            <a:ext cx="9933503" cy="3554016"/>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Metode Large Language Model (LLM) adalah suatu pendekatan dalam pengembangan program komputer yang menggunakan model bahasa berukuran besar. Bayangkan ini sebagai "otak" komputer yang sangat besar, yang telah belajar dari berbagai teks dan informasi untuk dapat memahami dan merespons bahasa manusia dengan tingkat kompleksitas yang tinggi. Dengan memanfaatkan model seperti GPT-3.5, program yang dibangun dengan metode ini dapat dengan mudah memproses dan menghasilkan teks, serta merespons pertanyaan atau perintah dalam bahasa manusia. Ini memungkinkan interaksi yang lebih alami dan fleksibel, mirip dengan cara manusia berkomunikasi. Meskipun memiliki kekuatan dalam pemahaman bahasa, penting untuk diingat bahwa penggunaan metode Large Language Model juga memerlukan pertimbangan etika dan keamanan agar dapat memberikan manfaat positif dalam pengembangan aplikasi atau sistem.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770215"/>
            <a:ext cx="4844177"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Tujuan dan Manfaat</a:t>
            </a:r>
            <a:endParaRPr lang="en-US" sz="4374" dirty="0"/>
          </a:p>
        </p:txBody>
      </p:sp>
      <p:sp>
        <p:nvSpPr>
          <p:cNvPr id="6" name="Shape 2"/>
          <p:cNvSpPr/>
          <p:nvPr/>
        </p:nvSpPr>
        <p:spPr>
          <a:xfrm>
            <a:off x="833199" y="2006084"/>
            <a:ext cx="499943" cy="499943"/>
          </a:xfrm>
          <a:prstGeom prst="roundRect">
            <a:avLst>
              <a:gd name="adj" fmla="val 20000"/>
            </a:avLst>
          </a:prstGeom>
          <a:solidFill>
            <a:srgbClr val="7E023C"/>
          </a:solidFill>
          <a:ln w="7620">
            <a:solidFill>
              <a:srgbClr val="971B55"/>
            </a:solidFill>
            <a:prstDash val="solid"/>
          </a:ln>
        </p:spPr>
      </p:sp>
      <p:sp>
        <p:nvSpPr>
          <p:cNvPr id="7" name="Text 3"/>
          <p:cNvSpPr/>
          <p:nvPr/>
        </p:nvSpPr>
        <p:spPr>
          <a:xfrm>
            <a:off x="1016437" y="2047756"/>
            <a:ext cx="13335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Overpass" pitchFamily="34" charset="0"/>
                <a:ea typeface="Overpass" pitchFamily="34" charset="-122"/>
                <a:cs typeface="Overpass" pitchFamily="34" charset="-120"/>
              </a:rPr>
              <a:t>1</a:t>
            </a:r>
            <a:endParaRPr lang="en-US" sz="2624" dirty="0"/>
          </a:p>
        </p:txBody>
      </p:sp>
      <p:sp>
        <p:nvSpPr>
          <p:cNvPr id="8" name="Text 4"/>
          <p:cNvSpPr/>
          <p:nvPr/>
        </p:nvSpPr>
        <p:spPr>
          <a:xfrm>
            <a:off x="1555313" y="2047756"/>
            <a:ext cx="2666286" cy="416481"/>
          </a:xfrm>
          <a:prstGeom prst="rect">
            <a:avLst/>
          </a:prstGeom>
          <a:noFill/>
          <a:ln/>
        </p:spPr>
        <p:txBody>
          <a:bodyPr wrap="none" rtlCol="0" anchor="t"/>
          <a:lstStyle/>
          <a:p>
            <a:pPr marL="0" indent="0">
              <a:lnSpc>
                <a:spcPts val="3281"/>
              </a:lnSpc>
              <a:buNone/>
            </a:pPr>
            <a:r>
              <a:rPr lang="en-US" sz="2624" b="1" kern="0" spc="-79" dirty="0">
                <a:solidFill>
                  <a:srgbClr val="E5E0DF"/>
                </a:solidFill>
                <a:latin typeface="Overpass" pitchFamily="34" charset="0"/>
                <a:ea typeface="Overpass" pitchFamily="34" charset="-122"/>
                <a:cs typeface="Overpass" pitchFamily="34" charset="-120"/>
              </a:rPr>
              <a:t>Aksesibilitas</a:t>
            </a:r>
            <a:endParaRPr lang="en-US" sz="2624" dirty="0"/>
          </a:p>
        </p:txBody>
      </p:sp>
      <p:sp>
        <p:nvSpPr>
          <p:cNvPr id="9" name="Text 5"/>
          <p:cNvSpPr/>
          <p:nvPr/>
        </p:nvSpPr>
        <p:spPr>
          <a:xfrm>
            <a:off x="1555313" y="2597468"/>
            <a:ext cx="3820001" cy="3198614"/>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Aplikasi ini juga bertujuan untuk meningkatkan aksesibilitas informasi peraturan daerah. Masyarakat tidak perlu lagi mencari informasi secara manual atau menghubungi pihak terkait untuk mendapatkan informasi tersebut. Mereka dapat dengan mudah mengakses informasi melalui aplikasi chatbot ini.</a:t>
            </a:r>
            <a:endParaRPr lang="en-US" sz="1750" dirty="0"/>
          </a:p>
        </p:txBody>
      </p:sp>
      <p:sp>
        <p:nvSpPr>
          <p:cNvPr id="10" name="Shape 6"/>
          <p:cNvSpPr/>
          <p:nvPr/>
        </p:nvSpPr>
        <p:spPr>
          <a:xfrm>
            <a:off x="5597485" y="1971437"/>
            <a:ext cx="499943" cy="499943"/>
          </a:xfrm>
          <a:prstGeom prst="roundRect">
            <a:avLst>
              <a:gd name="adj" fmla="val 20000"/>
            </a:avLst>
          </a:prstGeom>
          <a:solidFill>
            <a:srgbClr val="F9D933"/>
          </a:solidFill>
          <a:ln w="7620">
            <a:solidFill>
              <a:srgbClr val="DFBF19"/>
            </a:solidFill>
            <a:prstDash val="solid"/>
          </a:ln>
        </p:spPr>
      </p:sp>
      <p:sp>
        <p:nvSpPr>
          <p:cNvPr id="11" name="Text 7"/>
          <p:cNvSpPr/>
          <p:nvPr/>
        </p:nvSpPr>
        <p:spPr>
          <a:xfrm>
            <a:off x="5745480" y="2013109"/>
            <a:ext cx="203835"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Overpass" pitchFamily="34" charset="0"/>
                <a:ea typeface="Overpass" pitchFamily="34" charset="-122"/>
                <a:cs typeface="Overpass" pitchFamily="34" charset="-120"/>
              </a:rPr>
              <a:t>2</a:t>
            </a:r>
            <a:endParaRPr lang="en-US" sz="2624" dirty="0"/>
          </a:p>
        </p:txBody>
      </p:sp>
      <p:sp>
        <p:nvSpPr>
          <p:cNvPr id="12" name="Text 8"/>
          <p:cNvSpPr/>
          <p:nvPr/>
        </p:nvSpPr>
        <p:spPr>
          <a:xfrm>
            <a:off x="6319599" y="2047756"/>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Effisiensi</a:t>
            </a:r>
            <a:endParaRPr lang="en-US" sz="2187" dirty="0"/>
          </a:p>
        </p:txBody>
      </p:sp>
      <p:sp>
        <p:nvSpPr>
          <p:cNvPr id="13" name="Text 9"/>
          <p:cNvSpPr/>
          <p:nvPr/>
        </p:nvSpPr>
        <p:spPr>
          <a:xfrm>
            <a:off x="6319599" y="2528173"/>
            <a:ext cx="3820001" cy="1777008"/>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Mengurangi waktu pencarian informasi, memastikan keakuratan informasi, dan memberikan layanan yang responsif kepada pengguna aplikasi.</a:t>
            </a:r>
            <a:endParaRPr lang="en-US" sz="1750" dirty="0"/>
          </a:p>
        </p:txBody>
      </p:sp>
      <p:sp>
        <p:nvSpPr>
          <p:cNvPr id="14" name="Shape 10"/>
          <p:cNvSpPr/>
          <p:nvPr/>
        </p:nvSpPr>
        <p:spPr>
          <a:xfrm>
            <a:off x="833199" y="6191845"/>
            <a:ext cx="499943" cy="499943"/>
          </a:xfrm>
          <a:prstGeom prst="roundRect">
            <a:avLst>
              <a:gd name="adj" fmla="val 20000"/>
            </a:avLst>
          </a:prstGeom>
          <a:solidFill>
            <a:srgbClr val="F2F2F2"/>
          </a:solidFill>
          <a:ln w="7620">
            <a:solidFill>
              <a:srgbClr val="D8D8D8"/>
            </a:solidFill>
            <a:prstDash val="solid"/>
          </a:ln>
        </p:spPr>
      </p:sp>
      <p:sp>
        <p:nvSpPr>
          <p:cNvPr id="15" name="Text 11"/>
          <p:cNvSpPr/>
          <p:nvPr/>
        </p:nvSpPr>
        <p:spPr>
          <a:xfrm>
            <a:off x="983218" y="6233517"/>
            <a:ext cx="199906" cy="416481"/>
          </a:xfrm>
          <a:prstGeom prst="rect">
            <a:avLst/>
          </a:prstGeom>
          <a:noFill/>
          <a:ln/>
        </p:spPr>
        <p:txBody>
          <a:bodyPr wrap="none" rtlCol="0" anchor="t"/>
          <a:lstStyle/>
          <a:p>
            <a:pPr marL="0" indent="0" algn="ctr">
              <a:lnSpc>
                <a:spcPts val="3281"/>
              </a:lnSpc>
              <a:buNone/>
            </a:pPr>
            <a:r>
              <a:rPr lang="en-US" sz="2624" b="1" dirty="0">
                <a:solidFill>
                  <a:srgbClr val="272525"/>
                </a:solidFill>
                <a:latin typeface="Overpass" pitchFamily="34" charset="0"/>
                <a:ea typeface="Overpass" pitchFamily="34" charset="-122"/>
                <a:cs typeface="Overpass" pitchFamily="34" charset="-120"/>
              </a:rPr>
              <a:t>3</a:t>
            </a:r>
            <a:endParaRPr lang="en-US" sz="2624" dirty="0"/>
          </a:p>
        </p:txBody>
      </p:sp>
      <p:sp>
        <p:nvSpPr>
          <p:cNvPr id="16" name="Text 12"/>
          <p:cNvSpPr/>
          <p:nvPr/>
        </p:nvSpPr>
        <p:spPr>
          <a:xfrm>
            <a:off x="1555313" y="6268164"/>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Overpass" pitchFamily="34" charset="0"/>
                <a:ea typeface="Overpass" pitchFamily="34" charset="-122"/>
                <a:cs typeface="Overpass" pitchFamily="34" charset="-120"/>
              </a:rPr>
              <a:t>Adopsi Teknologi</a:t>
            </a:r>
            <a:endParaRPr lang="en-US" sz="2187" dirty="0"/>
          </a:p>
        </p:txBody>
      </p:sp>
      <p:sp>
        <p:nvSpPr>
          <p:cNvPr id="17" name="Text 13"/>
          <p:cNvSpPr/>
          <p:nvPr/>
        </p:nvSpPr>
        <p:spPr>
          <a:xfrm>
            <a:off x="1555313" y="6748582"/>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Overpass" pitchFamily="34" charset="0"/>
                <a:ea typeface="Overpass" pitchFamily="34" charset="-122"/>
                <a:cs typeface="Overpass" pitchFamily="34" charset="-120"/>
              </a:rPr>
              <a:t>Mendorong adopsi teknologi informasi di bidang peraturan daerah untuk mendukung pelayanan publik yang lebih efisien dan inovatif.</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575"/>
            <a:ext cx="14630400" cy="8232815"/>
          </a:xfrm>
          <a:prstGeom prst="rect">
            <a:avLst/>
          </a:prstGeom>
          <a:solidFill>
            <a:srgbClr val="CCCCCC"/>
          </a:solidFill>
          <a:ln/>
        </p:spPr>
      </p:sp>
      <p:sp>
        <p:nvSpPr>
          <p:cNvPr id="4" name="Text 1"/>
          <p:cNvSpPr/>
          <p:nvPr/>
        </p:nvSpPr>
        <p:spPr>
          <a:xfrm>
            <a:off x="2384941" y="606504"/>
            <a:ext cx="6723578" cy="689134"/>
          </a:xfrm>
          <a:prstGeom prst="rect">
            <a:avLst/>
          </a:prstGeom>
          <a:noFill/>
          <a:ln/>
        </p:spPr>
        <p:txBody>
          <a:bodyPr wrap="none" rtlCol="0" anchor="t"/>
          <a:lstStyle/>
          <a:p>
            <a:pPr marL="0" indent="0">
              <a:lnSpc>
                <a:spcPts val="5427"/>
              </a:lnSpc>
              <a:buNone/>
            </a:pPr>
            <a:r>
              <a:rPr lang="en-US" sz="4342" b="1" u="sng" kern="0" spc="-130" dirty="0">
                <a:solidFill>
                  <a:srgbClr val="000000"/>
                </a:solidFill>
                <a:latin typeface="Overpass" pitchFamily="34" charset="0"/>
                <a:ea typeface="Overpass" pitchFamily="34" charset="-122"/>
                <a:cs typeface="Overpass" pitchFamily="34" charset="-120"/>
              </a:rPr>
              <a:t>Keuntungan dan Tantangan</a:t>
            </a:r>
            <a:endParaRPr lang="en-US" sz="4342" dirty="0"/>
          </a:p>
        </p:txBody>
      </p:sp>
      <p:sp>
        <p:nvSpPr>
          <p:cNvPr id="5" name="Text 2"/>
          <p:cNvSpPr/>
          <p:nvPr/>
        </p:nvSpPr>
        <p:spPr>
          <a:xfrm>
            <a:off x="2384941" y="1846898"/>
            <a:ext cx="2205633" cy="344686"/>
          </a:xfrm>
          <a:prstGeom prst="rect">
            <a:avLst/>
          </a:prstGeom>
          <a:noFill/>
          <a:ln/>
        </p:spPr>
        <p:txBody>
          <a:bodyPr wrap="none" rtlCol="0" anchor="t"/>
          <a:lstStyle/>
          <a:p>
            <a:pPr marL="0" indent="0">
              <a:lnSpc>
                <a:spcPts val="2714"/>
              </a:lnSpc>
              <a:buNone/>
            </a:pPr>
            <a:r>
              <a:rPr lang="en-US" sz="2171" b="1" kern="0" spc="-65" dirty="0">
                <a:solidFill>
                  <a:srgbClr val="000000"/>
                </a:solidFill>
                <a:latin typeface="Overpass" pitchFamily="34" charset="0"/>
                <a:ea typeface="Overpass" pitchFamily="34" charset="-122"/>
                <a:cs typeface="Overpass" pitchFamily="34" charset="-120"/>
              </a:rPr>
              <a:t>Keuntungan</a:t>
            </a:r>
            <a:endParaRPr lang="en-US" sz="2171" dirty="0"/>
          </a:p>
        </p:txBody>
      </p:sp>
      <p:sp>
        <p:nvSpPr>
          <p:cNvPr id="6" name="Text 3"/>
          <p:cNvSpPr/>
          <p:nvPr/>
        </p:nvSpPr>
        <p:spPr>
          <a:xfrm>
            <a:off x="2737842" y="2439710"/>
            <a:ext cx="4308277" cy="1191220"/>
          </a:xfrm>
          <a:prstGeom prst="rect">
            <a:avLst/>
          </a:prstGeom>
          <a:noFill/>
          <a:ln/>
        </p:spPr>
        <p:txBody>
          <a:bodyPr wrap="square" rtlCol="0" anchor="t"/>
          <a:lstStyle/>
          <a:p>
            <a:pPr marL="342900" indent="-342900" algn="l">
              <a:lnSpc>
                <a:spcPts val="3126"/>
              </a:lnSpc>
              <a:buSzPct val="100000"/>
              <a:buChar char="•"/>
            </a:pPr>
            <a:r>
              <a:rPr lang="en-US" sz="1737" dirty="0">
                <a:solidFill>
                  <a:srgbClr val="272525"/>
                </a:solidFill>
                <a:latin typeface="Overpass" pitchFamily="34" charset="0"/>
                <a:ea typeface="Overpass" pitchFamily="34" charset="-122"/>
                <a:cs typeface="Overpass" pitchFamily="34" charset="-120"/>
              </a:rPr>
              <a:t>Meningkatkan efisiensi dalam memberikan informasi peraturan daerah kepada masyarakat.</a:t>
            </a:r>
            <a:endParaRPr lang="en-US" sz="1737" dirty="0"/>
          </a:p>
        </p:txBody>
      </p:sp>
      <p:sp>
        <p:nvSpPr>
          <p:cNvPr id="7" name="Text 4"/>
          <p:cNvSpPr/>
          <p:nvPr/>
        </p:nvSpPr>
        <p:spPr>
          <a:xfrm>
            <a:off x="2737842" y="3719155"/>
            <a:ext cx="4308277" cy="794147"/>
          </a:xfrm>
          <a:prstGeom prst="rect">
            <a:avLst/>
          </a:prstGeom>
          <a:noFill/>
          <a:ln/>
        </p:spPr>
        <p:txBody>
          <a:bodyPr wrap="square" rtlCol="0" anchor="t"/>
          <a:lstStyle/>
          <a:p>
            <a:pPr marL="342900" indent="-342900" algn="l">
              <a:lnSpc>
                <a:spcPts val="3126"/>
              </a:lnSpc>
              <a:buSzPct val="100000"/>
              <a:buChar char="•"/>
            </a:pPr>
            <a:r>
              <a:rPr lang="en-US" sz="1737" dirty="0">
                <a:solidFill>
                  <a:srgbClr val="272525"/>
                </a:solidFill>
                <a:latin typeface="Overpass" pitchFamily="34" charset="0"/>
                <a:ea typeface="Overpass" pitchFamily="34" charset="-122"/>
                <a:cs typeface="Overpass" pitchFamily="34" charset="-120"/>
              </a:rPr>
              <a:t>Mempercepat proses pencarian informasi yang dibutuhkan oleh masyarakat.</a:t>
            </a:r>
            <a:endParaRPr lang="en-US" sz="1737" dirty="0"/>
          </a:p>
        </p:txBody>
      </p:sp>
      <p:sp>
        <p:nvSpPr>
          <p:cNvPr id="8" name="Text 5"/>
          <p:cNvSpPr/>
          <p:nvPr/>
        </p:nvSpPr>
        <p:spPr>
          <a:xfrm>
            <a:off x="2737842" y="4893469"/>
            <a:ext cx="4308277" cy="1191220"/>
          </a:xfrm>
          <a:prstGeom prst="rect">
            <a:avLst/>
          </a:prstGeom>
          <a:noFill/>
          <a:ln/>
        </p:spPr>
        <p:txBody>
          <a:bodyPr wrap="square" rtlCol="0" anchor="t"/>
          <a:lstStyle/>
          <a:p>
            <a:pPr marL="342900" indent="-342900" algn="l">
              <a:lnSpc>
                <a:spcPts val="3126"/>
              </a:lnSpc>
              <a:buSzPct val="100000"/>
              <a:buChar char="•"/>
            </a:pPr>
            <a:r>
              <a:rPr lang="en-US" sz="1737" dirty="0">
                <a:solidFill>
                  <a:srgbClr val="272525"/>
                </a:solidFill>
                <a:latin typeface="Overpass" pitchFamily="34" charset="0"/>
                <a:ea typeface="Overpass" pitchFamily="34" charset="-122"/>
                <a:cs typeface="Overpass" pitchFamily="34" charset="-120"/>
              </a:rPr>
              <a:t>Mengurangi beban kerja petugas dalam memberikan penjelasan peraturan daerah secara manual.</a:t>
            </a:r>
            <a:endParaRPr lang="en-US" sz="1737" dirty="0"/>
          </a:p>
        </p:txBody>
      </p:sp>
      <p:sp>
        <p:nvSpPr>
          <p:cNvPr id="9" name="Text 6"/>
          <p:cNvSpPr/>
          <p:nvPr/>
        </p:nvSpPr>
        <p:spPr>
          <a:xfrm>
            <a:off x="2703176" y="6058936"/>
            <a:ext cx="4308277" cy="1191220"/>
          </a:xfrm>
          <a:prstGeom prst="rect">
            <a:avLst/>
          </a:prstGeom>
          <a:noFill/>
          <a:ln/>
        </p:spPr>
        <p:txBody>
          <a:bodyPr wrap="square" rtlCol="0" anchor="t"/>
          <a:lstStyle/>
          <a:p>
            <a:pPr marL="342900" indent="-342900" algn="l">
              <a:lnSpc>
                <a:spcPts val="3126"/>
              </a:lnSpc>
              <a:buSzPct val="100000"/>
              <a:buChar char="•"/>
            </a:pPr>
            <a:r>
              <a:rPr lang="en-US" sz="1737" dirty="0">
                <a:solidFill>
                  <a:srgbClr val="272525"/>
                </a:solidFill>
                <a:latin typeface="Overpass" pitchFamily="34" charset="0"/>
                <a:ea typeface="Overpass" pitchFamily="34" charset="-122"/>
                <a:cs typeface="Overpass" pitchFamily="34" charset="-120"/>
              </a:rPr>
              <a:t>Meningkatkan kualitas pelayanan publik dengan memberikan jawaban yang akurat dan cepat.</a:t>
            </a:r>
            <a:endParaRPr lang="en-US" sz="1737" dirty="0"/>
          </a:p>
        </p:txBody>
      </p:sp>
      <p:sp>
        <p:nvSpPr>
          <p:cNvPr id="10" name="Text 7"/>
          <p:cNvSpPr/>
          <p:nvPr/>
        </p:nvSpPr>
        <p:spPr>
          <a:xfrm>
            <a:off x="7591901" y="1846898"/>
            <a:ext cx="2646759" cy="413504"/>
          </a:xfrm>
          <a:prstGeom prst="rect">
            <a:avLst/>
          </a:prstGeom>
          <a:noFill/>
          <a:ln/>
        </p:spPr>
        <p:txBody>
          <a:bodyPr wrap="none" rtlCol="0" anchor="t"/>
          <a:lstStyle/>
          <a:p>
            <a:pPr marL="0" indent="0">
              <a:lnSpc>
                <a:spcPts val="3256"/>
              </a:lnSpc>
              <a:buNone/>
            </a:pPr>
            <a:r>
              <a:rPr lang="en-US" sz="2605" b="1" kern="0" spc="-78" dirty="0">
                <a:solidFill>
                  <a:srgbClr val="000000"/>
                </a:solidFill>
                <a:latin typeface="Overpass" pitchFamily="34" charset="0"/>
                <a:ea typeface="Overpass" pitchFamily="34" charset="-122"/>
                <a:cs typeface="Overpass" pitchFamily="34" charset="-120"/>
              </a:rPr>
              <a:t>Tantangan</a:t>
            </a:r>
            <a:endParaRPr lang="en-US" sz="2605" dirty="0"/>
          </a:p>
        </p:txBody>
      </p:sp>
      <p:sp>
        <p:nvSpPr>
          <p:cNvPr id="11" name="Text 8"/>
          <p:cNvSpPr/>
          <p:nvPr/>
        </p:nvSpPr>
        <p:spPr>
          <a:xfrm>
            <a:off x="7944802" y="2508528"/>
            <a:ext cx="4308277" cy="1191220"/>
          </a:xfrm>
          <a:prstGeom prst="rect">
            <a:avLst/>
          </a:prstGeom>
          <a:noFill/>
          <a:ln/>
        </p:spPr>
        <p:txBody>
          <a:bodyPr wrap="square" rtlCol="0" anchor="t"/>
          <a:lstStyle/>
          <a:p>
            <a:pPr marL="342900" indent="-342900" algn="l">
              <a:lnSpc>
                <a:spcPts val="3126"/>
              </a:lnSpc>
              <a:buSzPct val="100000"/>
              <a:buChar char="•"/>
            </a:pPr>
            <a:r>
              <a:rPr lang="en-US" sz="1737" dirty="0">
                <a:solidFill>
                  <a:srgbClr val="272525"/>
                </a:solidFill>
                <a:latin typeface="Overpass" pitchFamily="34" charset="0"/>
                <a:ea typeface="Overpass" pitchFamily="34" charset="-122"/>
                <a:cs typeface="Overpass" pitchFamily="34" charset="-120"/>
              </a:rPr>
              <a:t>Membutuhkan pengembangan teknologi yang canggih untuk mengoptimalkan kinerja aplikasi chatbot.</a:t>
            </a:r>
            <a:endParaRPr lang="en-US" sz="1737" dirty="0"/>
          </a:p>
        </p:txBody>
      </p:sp>
      <p:sp>
        <p:nvSpPr>
          <p:cNvPr id="13" name="Text 10"/>
          <p:cNvSpPr/>
          <p:nvPr/>
        </p:nvSpPr>
        <p:spPr>
          <a:xfrm>
            <a:off x="7978769" y="3790299"/>
            <a:ext cx="4308277" cy="1191220"/>
          </a:xfrm>
          <a:prstGeom prst="rect">
            <a:avLst/>
          </a:prstGeom>
          <a:noFill/>
          <a:ln/>
        </p:spPr>
        <p:txBody>
          <a:bodyPr wrap="square" rtlCol="0" anchor="t"/>
          <a:lstStyle/>
          <a:p>
            <a:pPr marL="342900" indent="-342900" algn="l">
              <a:lnSpc>
                <a:spcPts val="3126"/>
              </a:lnSpc>
              <a:buSzPct val="100000"/>
              <a:buChar char="•"/>
            </a:pPr>
            <a:r>
              <a:rPr lang="en-US" sz="1737" dirty="0">
                <a:solidFill>
                  <a:srgbClr val="272525"/>
                </a:solidFill>
                <a:latin typeface="Overpass" pitchFamily="34" charset="0"/>
                <a:ea typeface="Overpass" pitchFamily="34" charset="-122"/>
                <a:cs typeface="Overpass" pitchFamily="34" charset="-120"/>
              </a:rPr>
              <a:t>Memerlukan data yang akurat dan terpercaya untuk memberikan jawaban yang tepat </a:t>
            </a:r>
            <a:r>
              <a:rPr lang="en-US" sz="1737" dirty="0" err="1">
                <a:solidFill>
                  <a:srgbClr val="272525"/>
                </a:solidFill>
                <a:latin typeface="Overpass" pitchFamily="34" charset="0"/>
                <a:ea typeface="Overpass" pitchFamily="34" charset="-122"/>
                <a:cs typeface="Overpass" pitchFamily="34" charset="-120"/>
              </a:rPr>
              <a:t>kepada</a:t>
            </a:r>
            <a:r>
              <a:rPr lang="en-US" sz="1737" dirty="0">
                <a:solidFill>
                  <a:srgbClr val="272525"/>
                </a:solidFill>
                <a:latin typeface="Overpass" pitchFamily="34" charset="0"/>
                <a:ea typeface="Overpass" pitchFamily="34" charset="-122"/>
                <a:cs typeface="Overpass" pitchFamily="34" charset="-120"/>
              </a:rPr>
              <a:t> </a:t>
            </a:r>
            <a:r>
              <a:rPr lang="en-US" sz="1737" dirty="0" err="1">
                <a:solidFill>
                  <a:srgbClr val="272525"/>
                </a:solidFill>
                <a:latin typeface="Overpass" pitchFamily="34" charset="0"/>
                <a:ea typeface="Overpass" pitchFamily="34" charset="-122"/>
                <a:cs typeface="Overpass" pitchFamily="34" charset="-120"/>
              </a:rPr>
              <a:t>pengguna</a:t>
            </a:r>
            <a:r>
              <a:rPr lang="en-US" sz="1737" dirty="0">
                <a:solidFill>
                  <a:srgbClr val="272525"/>
                </a:solidFill>
                <a:latin typeface="Overpass" pitchFamily="34" charset="0"/>
                <a:ea typeface="Overpass" pitchFamily="34" charset="-122"/>
                <a:cs typeface="Overpass" pitchFamily="34" charset="-120"/>
              </a:rPr>
              <a:t>.</a:t>
            </a:r>
            <a:endParaRPr lang="en-US" sz="173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5196"/>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10972800" y="0"/>
            <a:ext cx="3657600" cy="8235196"/>
          </a:xfrm>
          <a:prstGeom prst="rect">
            <a:avLst/>
          </a:prstGeom>
        </p:spPr>
      </p:pic>
      <p:sp>
        <p:nvSpPr>
          <p:cNvPr id="5" name="Text 1"/>
          <p:cNvSpPr/>
          <p:nvPr/>
        </p:nvSpPr>
        <p:spPr>
          <a:xfrm>
            <a:off x="1188244" y="528757"/>
            <a:ext cx="3845719" cy="600908"/>
          </a:xfrm>
          <a:prstGeom prst="rect">
            <a:avLst/>
          </a:prstGeom>
          <a:noFill/>
          <a:ln/>
        </p:spPr>
        <p:txBody>
          <a:bodyPr wrap="none" rtlCol="0" anchor="t"/>
          <a:lstStyle/>
          <a:p>
            <a:pPr marL="0" indent="0">
              <a:lnSpc>
                <a:spcPts val="4731"/>
              </a:lnSpc>
              <a:buNone/>
            </a:pPr>
            <a:r>
              <a:rPr lang="en-US" sz="3785" b="1" kern="0" spc="-114" dirty="0">
                <a:solidFill>
                  <a:srgbClr val="FFFFFF"/>
                </a:solidFill>
                <a:latin typeface="Overpass" pitchFamily="34" charset="0"/>
                <a:ea typeface="Overpass" pitchFamily="34" charset="-122"/>
                <a:cs typeface="Overpass" pitchFamily="34" charset="-120"/>
              </a:rPr>
              <a:t>Kesimpulan</a:t>
            </a:r>
            <a:endParaRPr lang="en-US" sz="3785" dirty="0"/>
          </a:p>
        </p:txBody>
      </p:sp>
      <p:sp>
        <p:nvSpPr>
          <p:cNvPr id="6" name="Shape 2"/>
          <p:cNvSpPr/>
          <p:nvPr/>
        </p:nvSpPr>
        <p:spPr>
          <a:xfrm>
            <a:off x="1188244" y="1418034"/>
            <a:ext cx="8596313" cy="6533774"/>
          </a:xfrm>
          <a:prstGeom prst="roundRect">
            <a:avLst>
              <a:gd name="adj" fmla="val 1376"/>
            </a:avLst>
          </a:prstGeom>
          <a:solidFill>
            <a:srgbClr val="7E023C"/>
          </a:solidFill>
          <a:ln w="7620">
            <a:solidFill>
              <a:srgbClr val="971B55"/>
            </a:solidFill>
            <a:prstDash val="solid"/>
          </a:ln>
        </p:spPr>
      </p:sp>
      <p:sp>
        <p:nvSpPr>
          <p:cNvPr id="8" name="Text 4"/>
          <p:cNvSpPr/>
          <p:nvPr/>
        </p:nvSpPr>
        <p:spPr>
          <a:xfrm>
            <a:off x="1388150" y="2213967"/>
            <a:ext cx="8196501" cy="615315"/>
          </a:xfrm>
          <a:prstGeom prst="rect">
            <a:avLst/>
          </a:prstGeom>
          <a:noFill/>
          <a:ln/>
        </p:spPr>
        <p:txBody>
          <a:bodyPr wrap="square" rtlCol="0" anchor="t"/>
          <a:lstStyle/>
          <a:p>
            <a:pPr marL="0" indent="0">
              <a:lnSpc>
                <a:spcPts val="2423"/>
              </a:lnSpc>
              <a:buNone/>
            </a:pPr>
            <a:r>
              <a:rPr lang="en-US" sz="1514" dirty="0">
                <a:solidFill>
                  <a:srgbClr val="E5E0DF"/>
                </a:solidFill>
                <a:latin typeface="Overpass" pitchFamily="34" charset="0"/>
                <a:ea typeface="Overpass" pitchFamily="34" charset="-122"/>
                <a:cs typeface="Overpass" pitchFamily="34" charset="-120"/>
              </a:rPr>
              <a:t>Setelah melakukan analisis terhadap Aplikasi Chatbot Peraturan Daerah Kotawaringin Timur, dapat disimpulkan beberapa hal sebagai berikut:</a:t>
            </a:r>
            <a:endParaRPr lang="en-US" sz="1514" dirty="0"/>
          </a:p>
        </p:txBody>
      </p:sp>
      <p:sp>
        <p:nvSpPr>
          <p:cNvPr id="9" name="Text 5"/>
          <p:cNvSpPr/>
          <p:nvPr/>
        </p:nvSpPr>
        <p:spPr>
          <a:xfrm>
            <a:off x="1695807" y="3045500"/>
            <a:ext cx="7888843" cy="1038344"/>
          </a:xfrm>
          <a:prstGeom prst="rect">
            <a:avLst/>
          </a:prstGeom>
          <a:noFill/>
          <a:ln/>
        </p:spPr>
        <p:txBody>
          <a:bodyPr wrap="square" rtlCol="0" anchor="t"/>
          <a:lstStyle/>
          <a:p>
            <a:pPr marL="342900" indent="-342900" algn="l">
              <a:lnSpc>
                <a:spcPts val="2725"/>
              </a:lnSpc>
              <a:buSzPct val="100000"/>
              <a:buFont typeface="+mj-lt"/>
              <a:buAutoNum type="arabicPeriod"/>
            </a:pPr>
            <a:r>
              <a:rPr lang="en-US" sz="1514" dirty="0">
                <a:solidFill>
                  <a:srgbClr val="E5E0DF"/>
                </a:solidFill>
                <a:latin typeface="Overpass" pitchFamily="34" charset="0"/>
                <a:ea typeface="Overpass" pitchFamily="34" charset="-122"/>
                <a:cs typeface="Overpass" pitchFamily="34" charset="-120"/>
              </a:rPr>
              <a:t>Aplikasi Chatbot Peraturan Daerah Kotawaringin Timur merupakan solusi inovatif dalam memberikan akses yang mudah dan cepat kepada masyarakat untuk mendapatkan informasi mengenai peraturan daerah.</a:t>
            </a:r>
            <a:endParaRPr lang="en-US" sz="1514" dirty="0"/>
          </a:p>
        </p:txBody>
      </p:sp>
      <p:sp>
        <p:nvSpPr>
          <p:cNvPr id="10" name="Text 6"/>
          <p:cNvSpPr/>
          <p:nvPr/>
        </p:nvSpPr>
        <p:spPr>
          <a:xfrm>
            <a:off x="1695807" y="4160758"/>
            <a:ext cx="7888843" cy="692229"/>
          </a:xfrm>
          <a:prstGeom prst="rect">
            <a:avLst/>
          </a:prstGeom>
          <a:noFill/>
          <a:ln/>
        </p:spPr>
        <p:txBody>
          <a:bodyPr wrap="square" rtlCol="0" anchor="t"/>
          <a:lstStyle/>
          <a:p>
            <a:pPr marL="342900" indent="-342900" algn="l">
              <a:lnSpc>
                <a:spcPts val="2725"/>
              </a:lnSpc>
              <a:buSzPct val="100000"/>
              <a:buFont typeface="+mj-lt"/>
              <a:buAutoNum type="arabicPeriod" startAt="2"/>
            </a:pPr>
            <a:r>
              <a:rPr lang="en-US" sz="1514" dirty="0">
                <a:solidFill>
                  <a:srgbClr val="E5E0DF"/>
                </a:solidFill>
                <a:latin typeface="Overpass" pitchFamily="34" charset="0"/>
                <a:ea typeface="Overpass" pitchFamily="34" charset="-122"/>
                <a:cs typeface="Overpass" pitchFamily="34" charset="-120"/>
              </a:rPr>
              <a:t>Aplikasi ini dapat membantu masyarakat dalam memahami dan mematuhi peraturan daerah dengan lebih baik.</a:t>
            </a:r>
            <a:endParaRPr lang="en-US" sz="1514" dirty="0"/>
          </a:p>
        </p:txBody>
      </p:sp>
      <p:sp>
        <p:nvSpPr>
          <p:cNvPr id="11" name="Text 7"/>
          <p:cNvSpPr/>
          <p:nvPr/>
        </p:nvSpPr>
        <p:spPr>
          <a:xfrm>
            <a:off x="1695807" y="4929902"/>
            <a:ext cx="7888843" cy="692229"/>
          </a:xfrm>
          <a:prstGeom prst="rect">
            <a:avLst/>
          </a:prstGeom>
          <a:noFill/>
          <a:ln/>
        </p:spPr>
        <p:txBody>
          <a:bodyPr wrap="square" rtlCol="0" anchor="t"/>
          <a:lstStyle/>
          <a:p>
            <a:pPr marL="342900" indent="-342900" algn="l">
              <a:lnSpc>
                <a:spcPts val="2725"/>
              </a:lnSpc>
              <a:buSzPct val="100000"/>
              <a:buFont typeface="+mj-lt"/>
              <a:buAutoNum type="arabicPeriod" startAt="3"/>
            </a:pPr>
            <a:r>
              <a:rPr lang="en-US" sz="1514" dirty="0">
                <a:solidFill>
                  <a:srgbClr val="E5E0DF"/>
                </a:solidFill>
                <a:latin typeface="Overpass" pitchFamily="34" charset="0"/>
                <a:ea typeface="Overpass" pitchFamily="34" charset="-122"/>
                <a:cs typeface="Overpass" pitchFamily="34" charset="-120"/>
              </a:rPr>
              <a:t>Keberadaan Aplikasi Chatbot Peraturan Daerah Kotawaringin Timur diharapkan dapat meningkatkan transparansi dan akuntabilitas dalam penerapan peraturan daerah.</a:t>
            </a:r>
            <a:endParaRPr lang="en-US" sz="1514" dirty="0"/>
          </a:p>
        </p:txBody>
      </p:sp>
      <p:sp>
        <p:nvSpPr>
          <p:cNvPr id="12" name="Text 8"/>
          <p:cNvSpPr/>
          <p:nvPr/>
        </p:nvSpPr>
        <p:spPr>
          <a:xfrm>
            <a:off x="1695807" y="5699046"/>
            <a:ext cx="7888843" cy="1038344"/>
          </a:xfrm>
          <a:prstGeom prst="rect">
            <a:avLst/>
          </a:prstGeom>
          <a:noFill/>
          <a:ln/>
        </p:spPr>
        <p:txBody>
          <a:bodyPr wrap="square" rtlCol="0" anchor="t"/>
          <a:lstStyle/>
          <a:p>
            <a:pPr marL="342900" indent="-342900" algn="l">
              <a:lnSpc>
                <a:spcPts val="2725"/>
              </a:lnSpc>
              <a:buSzPct val="100000"/>
              <a:buFont typeface="+mj-lt"/>
              <a:buAutoNum type="arabicPeriod" startAt="4"/>
            </a:pPr>
            <a:r>
              <a:rPr lang="en-US" sz="1514" dirty="0">
                <a:solidFill>
                  <a:srgbClr val="E5E0DF"/>
                </a:solidFill>
                <a:latin typeface="Overpass" pitchFamily="34" charset="0"/>
                <a:ea typeface="Overpass" pitchFamily="34" charset="-122"/>
                <a:cs typeface="Overpass" pitchFamily="34" charset="-120"/>
              </a:rPr>
              <a:t>Dalam pengembangan Aplikasi Chatbot Peraturan Daerah Kotawaringin Timur, perlu dilakukan evaluasi dan pembaruan secara berkala guna memastikan kualitas dan kehandalan aplikasi.</a:t>
            </a:r>
            <a:endParaRPr lang="en-US" sz="1514" dirty="0"/>
          </a:p>
        </p:txBody>
      </p:sp>
      <p:sp>
        <p:nvSpPr>
          <p:cNvPr id="13" name="Text 9"/>
          <p:cNvSpPr/>
          <p:nvPr/>
        </p:nvSpPr>
        <p:spPr>
          <a:xfrm>
            <a:off x="1695807" y="6814304"/>
            <a:ext cx="7888843" cy="692229"/>
          </a:xfrm>
          <a:prstGeom prst="rect">
            <a:avLst/>
          </a:prstGeom>
          <a:noFill/>
          <a:ln/>
        </p:spPr>
        <p:txBody>
          <a:bodyPr wrap="square" rtlCol="0" anchor="t"/>
          <a:lstStyle/>
          <a:p>
            <a:pPr marL="342900" indent="-342900" algn="l">
              <a:lnSpc>
                <a:spcPts val="2725"/>
              </a:lnSpc>
              <a:buSzPct val="100000"/>
              <a:buFont typeface="+mj-lt"/>
              <a:buAutoNum type="arabicPeriod" startAt="5"/>
            </a:pPr>
            <a:r>
              <a:rPr lang="en-US" sz="1514" dirty="0">
                <a:solidFill>
                  <a:srgbClr val="E5E0DF"/>
                </a:solidFill>
                <a:latin typeface="Overpass" pitchFamily="34" charset="0"/>
                <a:ea typeface="Overpass" pitchFamily="34" charset="-122"/>
                <a:cs typeface="Overpass" pitchFamily="34" charset="-120"/>
              </a:rPr>
              <a:t>Dengan adanya Aplikasi Chatbot Peraturan Daerah Kotawaringin Timur, diharapkan dapat memberikan manfaat yang signifikan bagi masyarakat Kotawaringin Timur.</a:t>
            </a:r>
            <a:endParaRPr lang="en-US" sz="151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2348389" y="1320998"/>
            <a:ext cx="9933503" cy="55874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421</Words>
  <Application>Microsoft Office PowerPoint</Application>
  <PresentationFormat>Custom</PresentationFormat>
  <Paragraphs>35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Overpass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2057201002186 ANDRY WARDANA</cp:lastModifiedBy>
  <cp:revision>4</cp:revision>
  <dcterms:created xsi:type="dcterms:W3CDTF">2024-02-11T15:05:19Z</dcterms:created>
  <dcterms:modified xsi:type="dcterms:W3CDTF">2024-02-12T04:03:40Z</dcterms:modified>
</cp:coreProperties>
</file>