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  <p:sldId id="263" r:id="rId9"/>
  </p:sldIdLst>
  <p:sldSz cx="9144000" cy="6858000" type="screen4x3"/>
  <p:notesSz cx="6562725" cy="86868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3" d="100"/>
          <a:sy n="83" d="100"/>
        </p:scale>
        <p:origin x="14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Arkusz_programu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Zbior</a:t>
            </a:r>
            <a:r>
              <a:rPr lang="pl-PL" baseline="0"/>
              <a:t> rozmyty Wynagrodzenie </a:t>
            </a:r>
            <a:endParaRPr lang="pl-PL"/>
          </a:p>
        </c:rich>
      </c:tx>
      <c:layout>
        <c:manualLayout>
          <c:xMode val="edge"/>
          <c:yMode val="edge"/>
          <c:x val="0.27601793943625202"/>
          <c:y val="3.98966248083705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7.9367264892328176E-2"/>
          <c:y val="0.11388837112866609"/>
          <c:w val="0.91085283824732988"/>
          <c:h val="0.8043793090449104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Arkusz1!$B$2:$B$31</c:f>
              <c:numCache>
                <c:formatCode>General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6.6666666666666652E-2</c:v>
                </c:pt>
                <c:pt idx="11">
                  <c:v>0.13333333333333341</c:v>
                </c:pt>
                <c:pt idx="12">
                  <c:v>0.20000000000000007</c:v>
                </c:pt>
                <c:pt idx="13">
                  <c:v>0.26666666666666672</c:v>
                </c:pt>
                <c:pt idx="14">
                  <c:v>0.33333333333333337</c:v>
                </c:pt>
                <c:pt idx="15">
                  <c:v>0.4</c:v>
                </c:pt>
                <c:pt idx="16">
                  <c:v>0.46666666666666667</c:v>
                </c:pt>
                <c:pt idx="17">
                  <c:v>0.53333333333333333</c:v>
                </c:pt>
                <c:pt idx="18">
                  <c:v>0.6</c:v>
                </c:pt>
                <c:pt idx="19">
                  <c:v>0.66666666666666663</c:v>
                </c:pt>
                <c:pt idx="20">
                  <c:v>0.73333333333333328</c:v>
                </c:pt>
                <c:pt idx="21">
                  <c:v>0.79999999999999993</c:v>
                </c:pt>
                <c:pt idx="22">
                  <c:v>0.86666666666666659</c:v>
                </c:pt>
                <c:pt idx="23">
                  <c:v>0.93333333333333346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E45-4A83-9732-7621B68D89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284320"/>
        <c:axId val="124286400"/>
      </c:lineChart>
      <c:catAx>
        <c:axId val="1242843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24286400"/>
        <c:crosses val="autoZero"/>
        <c:auto val="1"/>
        <c:lblAlgn val="ctr"/>
        <c:lblOffset val="100"/>
        <c:noMultiLvlLbl val="0"/>
      </c:catAx>
      <c:valAx>
        <c:axId val="12428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24284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52" name="Picture 12" descr="pasek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2425"/>
            <a:ext cx="1655763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655763" y="1628775"/>
            <a:ext cx="7524750" cy="5229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73250" y="2130425"/>
            <a:ext cx="7089775" cy="20193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pl-PL" altLang="pl-PL" noProof="0" smtClean="0"/>
              <a:t>Kliknij, aby edytować styl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73250" y="5697538"/>
            <a:ext cx="7089775" cy="900112"/>
          </a:xfrm>
        </p:spPr>
        <p:txBody>
          <a:bodyPr anchor="b"/>
          <a:lstStyle>
            <a:lvl1pPr marL="0" indent="0" algn="ctr">
              <a:buFontTx/>
              <a:buNone/>
              <a:defRPr sz="2000">
                <a:solidFill>
                  <a:srgbClr val="FFD3A1"/>
                </a:solidFill>
              </a:defRPr>
            </a:lvl1pPr>
          </a:lstStyle>
          <a:p>
            <a:pPr lvl="0"/>
            <a:r>
              <a:rPr lang="pl-PL" altLang="pl-PL" noProof="0" smtClean="0"/>
              <a:t>Kliknij, aby edytować styl wzorca podtytułu</a:t>
            </a:r>
          </a:p>
        </p:txBody>
      </p:sp>
      <p:pic>
        <p:nvPicPr>
          <p:cNvPr id="35856" name="Picture 16" descr="logo pl duz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463"/>
            <a:ext cx="7742238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3627149"/>
      </p:ext>
    </p:extLst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931025" y="630238"/>
            <a:ext cx="2105025" cy="611187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11188" y="630238"/>
            <a:ext cx="6167437" cy="6111875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5037457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271212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774479891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11188" y="1881188"/>
            <a:ext cx="4135437" cy="4860925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899025" y="1881188"/>
            <a:ext cx="4137025" cy="4860925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459207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0712569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006601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338629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016213963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401762309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03238" y="481013"/>
            <a:ext cx="8640762" cy="1292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 flipH="1">
            <a:off x="0" y="1773238"/>
            <a:ext cx="503238" cy="5084762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630238"/>
            <a:ext cx="8424862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 wzorca tytułu</a:t>
            </a:r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881188"/>
            <a:ext cx="8424862" cy="486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pic>
        <p:nvPicPr>
          <p:cNvPr id="9234" name="Picture 18" descr="logo pl mal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19050"/>
            <a:ext cx="2341563" cy="5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l-PL" altLang="pl-PL" dirty="0" smtClean="0"/>
              <a:t>Test doboru podobieństwa</a:t>
            </a:r>
            <a:endParaRPr lang="pl-PL" altLang="pl-PL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altLang="pl-PL" smtClean="0"/>
              <a:t>Andrzej Dąbrowski</a:t>
            </a:r>
            <a:endParaRPr lang="pl-PL" alt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 smtClean="0"/>
              <a:t>Zadania programu</a:t>
            </a:r>
            <a:endParaRPr lang="pl-PL" altLang="pl-PL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altLang="pl-PL" dirty="0" smtClean="0"/>
              <a:t>Stworzenie zestawu pytań</a:t>
            </a:r>
          </a:p>
          <a:p>
            <a:r>
              <a:rPr lang="pl-PL" altLang="pl-PL" dirty="0" smtClean="0"/>
              <a:t>Zbieranie informacji od</a:t>
            </a:r>
          </a:p>
          <a:p>
            <a:pPr lvl="1"/>
            <a:r>
              <a:rPr lang="pl-PL" altLang="pl-PL" dirty="0" smtClean="0"/>
              <a:t>Studentów</a:t>
            </a:r>
          </a:p>
          <a:p>
            <a:pPr lvl="1"/>
            <a:r>
              <a:rPr lang="pl-PL" altLang="pl-PL" dirty="0" smtClean="0"/>
              <a:t>Pracodawców</a:t>
            </a:r>
          </a:p>
          <a:p>
            <a:r>
              <a:rPr lang="pl-PL" altLang="pl-PL" dirty="0" smtClean="0"/>
              <a:t>Analizowanie odpowiedzi</a:t>
            </a:r>
          </a:p>
          <a:p>
            <a:pPr lvl="1"/>
            <a:r>
              <a:rPr lang="pl-PL" altLang="pl-PL" dirty="0" smtClean="0"/>
              <a:t>Wynik w % dający informacje o dopasowaniu firmy do studenta</a:t>
            </a:r>
          </a:p>
          <a:p>
            <a:pPr lvl="1"/>
            <a:endParaRPr lang="pl-PL" altLang="pl-PL" dirty="0" smtClean="0"/>
          </a:p>
          <a:p>
            <a:pPr lvl="1"/>
            <a:endParaRPr lang="pl-PL" altLang="pl-PL" dirty="0"/>
          </a:p>
          <a:p>
            <a:pPr>
              <a:buFontTx/>
              <a:buNone/>
            </a:pPr>
            <a:endParaRPr lang="pl-PL" altLang="pl-PL" dirty="0"/>
          </a:p>
          <a:p>
            <a:endParaRPr lang="pl-PL" altLang="pl-PL" dirty="0"/>
          </a:p>
        </p:txBody>
      </p:sp>
    </p:spTree>
    <p:extLst>
      <p:ext uri="{BB962C8B-B14F-4D97-AF65-F5344CB8AC3E}">
        <p14:creationId xmlns:p14="http://schemas.microsoft.com/office/powerpoint/2010/main" val="136634307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 smtClean="0"/>
              <a:t>Zbiór Rozmyty</a:t>
            </a:r>
            <a:endParaRPr lang="pl-PL" altLang="pl-PL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pl-PL" altLang="pl-PL" dirty="0"/>
          </a:p>
          <a:p>
            <a:endParaRPr lang="pl-PL" altLang="pl-PL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821798"/>
              </p:ext>
            </p:extLst>
          </p:nvPr>
        </p:nvGraphicFramePr>
        <p:xfrm>
          <a:off x="1475656" y="1881188"/>
          <a:ext cx="6984777" cy="413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59">
                  <a:extLst>
                    <a:ext uri="{9D8B030D-6E8A-4147-A177-3AD203B41FA5}">
                      <a16:colId xmlns:a16="http://schemas.microsoft.com/office/drawing/2014/main" val="192077458"/>
                    </a:ext>
                  </a:extLst>
                </a:gridCol>
                <a:gridCol w="2136237">
                  <a:extLst>
                    <a:ext uri="{9D8B030D-6E8A-4147-A177-3AD203B41FA5}">
                      <a16:colId xmlns:a16="http://schemas.microsoft.com/office/drawing/2014/main" val="3364364846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val="642472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Własność</a:t>
                      </a:r>
                      <a:endParaRPr lang="pl-P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l-PL" dirty="0" smtClean="0"/>
                        <a:t>Zbiór rozmyty</a:t>
                      </a:r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700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Opis</a:t>
                      </a:r>
                      <a:endParaRPr lang="pl-P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l-PL" dirty="0" smtClean="0"/>
                        <a:t>Odpowiedzi</a:t>
                      </a:r>
                      <a:r>
                        <a:rPr lang="pl-PL" baseline="0" dirty="0" smtClean="0"/>
                        <a:t> w postaci pojedynczej wartości lub listy wzorów pozwala na poznanie odpowiedzi z trudno definiowanego zbioru</a:t>
                      </a:r>
                    </a:p>
                    <a:p>
                      <a:r>
                        <a:rPr lang="pl-PL" baseline="0" dirty="0" smtClean="0"/>
                        <a:t>Oś y może być tylko w zakresie [0 1]</a:t>
                      </a:r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Odpowiedź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Firmy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Studenta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50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Pojedyncza wartość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Lista</a:t>
                      </a:r>
                      <a:r>
                        <a:rPr lang="pl-PL" baseline="0" dirty="0" smtClean="0"/>
                        <a:t> równań i zakresów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502950"/>
                  </a:ext>
                </a:extLst>
              </a:tr>
              <a:tr h="129460">
                <a:tc>
                  <a:txBody>
                    <a:bodyPr/>
                    <a:lstStyle/>
                    <a:p>
                      <a:r>
                        <a:rPr lang="pl-PL" dirty="0" smtClean="0"/>
                        <a:t>Przykład Wynagrodzenie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13</a:t>
                      </a:r>
                      <a:r>
                        <a:rPr lang="pl-PL" baseline="0" dirty="0" smtClean="0"/>
                        <a:t> /h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0 -10     0</a:t>
                      </a:r>
                    </a:p>
                    <a:p>
                      <a:r>
                        <a:rPr lang="pl-PL" dirty="0" smtClean="0"/>
                        <a:t>10-25 </a:t>
                      </a:r>
                      <a:r>
                        <a:rPr lang="pl-PL" baseline="0" dirty="0" smtClean="0"/>
                        <a:t>   </a:t>
                      </a:r>
                      <a:r>
                        <a:rPr lang="pl-PL" dirty="0" smtClean="0"/>
                        <a:t>1/15*x-2/3</a:t>
                      </a:r>
                    </a:p>
                    <a:p>
                      <a:r>
                        <a:rPr lang="pl-PL" dirty="0" smtClean="0"/>
                        <a:t>25-100  1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45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Odp</a:t>
                      </a:r>
                      <a:r>
                        <a:rPr lang="pl-PL" dirty="0" smtClean="0"/>
                        <a:t> 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0,2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12075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 smtClean="0"/>
              <a:t>Zbiór Rozmyty</a:t>
            </a:r>
            <a:endParaRPr lang="pl-PL" alt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0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41559" y="2276872"/>
                <a:ext cx="3096270" cy="1728192"/>
              </a:xfrm>
            </p:spPr>
            <p:txBody>
              <a:bodyPr/>
              <a:lstStyle/>
              <a:p>
                <a:pPr algn="ctr">
                  <a:buFontTx/>
                  <a:buNone/>
                </a:pPr>
                <a:r>
                  <a:rPr lang="pl-PL" altLang="pl-PL" sz="1400" b="1" i="1" dirty="0" smtClean="0">
                    <a:ea typeface="Cambria Math" panose="02040503050406030204" pitchFamily="18" charset="0"/>
                  </a:rPr>
                  <a:t>Wzory</a:t>
                </a:r>
              </a:p>
              <a:p>
                <a:pPr algn="ctr">
                  <a:buFontTx/>
                  <a:buNone/>
                </a:pPr>
                <a:endParaRPr lang="pl-PL" altLang="pl-PL" sz="1400" b="1" i="1" dirty="0" smtClean="0">
                  <a:ea typeface="Cambria Math" panose="02040503050406030204" pitchFamily="18" charset="0"/>
                </a:endParaRPr>
              </a:p>
              <a:p>
                <a:pPr algn="ctr">
                  <a:buFontTx/>
                  <a:buNone/>
                </a:pPr>
                <a:r>
                  <a:rPr lang="pl-PL" altLang="pl-PL" sz="1400" b="1" i="1" dirty="0" smtClean="0">
                    <a:ea typeface="Cambria Math" panose="02040503050406030204" pitchFamily="18" charset="0"/>
                  </a:rPr>
                  <a:t>&lt;0 10&gt; 0</a:t>
                </a:r>
              </a:p>
              <a:p>
                <a:pPr algn="ctr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pl-PL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pl-PL" altLang="pl-PL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r>
                        <a:rPr lang="pl-PL" altLang="pl-PL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l-PL" altLang="pl-PL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𝟐𝟓</m:t>
                      </m:r>
                      <m:r>
                        <a:rPr lang="pl-PL" altLang="pl-PL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</m:t>
                      </m:r>
                      <m:f>
                        <m:fPr>
                          <m:ctrlPr>
                            <a:rPr lang="pl-PL" altLang="pl-PL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altLang="pl-PL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pl-PL" altLang="pl-PL" sz="1400" b="1" i="1" smtClean="0">
                              <a:latin typeface="Cambria Math" panose="02040503050406030204" pitchFamily="18" charset="0"/>
                            </a:rPr>
                            <m:t>𝟏𝟓</m:t>
                          </m:r>
                        </m:den>
                      </m:f>
                      <m:r>
                        <a:rPr lang="pl-PL" altLang="pl-PL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l-PL" altLang="pl-PL" sz="14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l-PL" altLang="pl-PL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altLang="pl-PL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pl-PL" altLang="pl-PL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pl-PL" altLang="pl-PL" sz="1400" b="1" dirty="0" smtClean="0"/>
              </a:p>
              <a:p>
                <a:pPr algn="ctr">
                  <a:buFontTx/>
                  <a:buNone/>
                </a:pPr>
                <a:r>
                  <a:rPr lang="pl-PL" altLang="pl-PL" sz="1400" b="1" dirty="0" smtClean="0"/>
                  <a:t>&lt;25 100&gt; 1</a:t>
                </a:r>
                <a:endParaRPr lang="pl-PL" altLang="pl-PL" sz="1400" b="1" dirty="0"/>
              </a:p>
              <a:p>
                <a:endParaRPr lang="pl-PL" altLang="pl-PL" dirty="0"/>
              </a:p>
            </p:txBody>
          </p:sp>
        </mc:Choice>
        <mc:Fallback xmlns="">
          <p:sp>
            <p:nvSpPr>
              <p:cNvPr id="1300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41559" y="2276872"/>
                <a:ext cx="3096270" cy="1728192"/>
              </a:xfrm>
              <a:blipFill>
                <a:blip r:embed="rId2"/>
                <a:stretch>
                  <a:fillRect t="-106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wal 5"/>
          <p:cNvSpPr/>
          <p:nvPr/>
        </p:nvSpPr>
        <p:spPr>
          <a:xfrm>
            <a:off x="3308529" y="5445224"/>
            <a:ext cx="183351" cy="371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8" name="Wykres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8131150"/>
              </p:ext>
            </p:extLst>
          </p:nvPr>
        </p:nvGraphicFramePr>
        <p:xfrm>
          <a:off x="899592" y="1997075"/>
          <a:ext cx="5454352" cy="3819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Łącznik prosty 8"/>
          <p:cNvCxnSpPr/>
          <p:nvPr/>
        </p:nvCxnSpPr>
        <p:spPr>
          <a:xfrm>
            <a:off x="3400204" y="5013176"/>
            <a:ext cx="0" cy="4320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13"/>
          <p:cNvCxnSpPr/>
          <p:nvPr/>
        </p:nvCxnSpPr>
        <p:spPr>
          <a:xfrm>
            <a:off x="1331640" y="5013176"/>
            <a:ext cx="206856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90153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 smtClean="0"/>
              <a:t>Zbiór IO</a:t>
            </a:r>
            <a:endParaRPr lang="pl-PL" altLang="pl-PL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pl-PL" altLang="pl-PL" dirty="0"/>
          </a:p>
          <a:p>
            <a:endParaRPr lang="pl-PL" alt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9126640"/>
                  </p:ext>
                </p:extLst>
              </p:nvPr>
            </p:nvGraphicFramePr>
            <p:xfrm>
              <a:off x="611188" y="1881188"/>
              <a:ext cx="8137275" cy="4241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6596">
                      <a:extLst>
                        <a:ext uri="{9D8B030D-6E8A-4147-A177-3AD203B41FA5}">
                          <a16:colId xmlns:a16="http://schemas.microsoft.com/office/drawing/2014/main" val="192077458"/>
                        </a:ext>
                      </a:extLst>
                    </a:gridCol>
                    <a:gridCol w="3024336">
                      <a:extLst>
                        <a:ext uri="{9D8B030D-6E8A-4147-A177-3AD203B41FA5}">
                          <a16:colId xmlns:a16="http://schemas.microsoft.com/office/drawing/2014/main" val="3364364846"/>
                        </a:ext>
                      </a:extLst>
                    </a:gridCol>
                    <a:gridCol w="3096343">
                      <a:extLst>
                        <a:ext uri="{9D8B030D-6E8A-4147-A177-3AD203B41FA5}">
                          <a16:colId xmlns:a16="http://schemas.microsoft.com/office/drawing/2014/main" val="6424720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Własność</a:t>
                          </a:r>
                          <a:endParaRPr lang="pl-PL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pl-PL" dirty="0" smtClean="0"/>
                            <a:t>Zbiór IO</a:t>
                          </a:r>
                          <a:endParaRPr lang="pl-P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9700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Opis</a:t>
                          </a:r>
                          <a:endParaRPr lang="pl-PL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pl-PL" dirty="0" smtClean="0"/>
                            <a:t>Odpowiedzi</a:t>
                          </a:r>
                          <a:r>
                            <a:rPr lang="pl-PL" baseline="0" dirty="0" smtClean="0"/>
                            <a:t> w postaci 0 i 1 na to czy dany element jest czy go nie ma </a:t>
                          </a:r>
                        </a:p>
                        <a:p>
                          <a:r>
                            <a:rPr lang="pl-PL" baseline="0" dirty="0" smtClean="0"/>
                            <a:t>Wynik podobieństwa jest obliczany za pomocą miary podobieństwa dice2</a:t>
                          </a:r>
                          <a:endParaRPr lang="pl-P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0449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Odpowiedź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Firmy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Studenta</a:t>
                          </a:r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95022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Wartości</a:t>
                          </a:r>
                          <a:r>
                            <a:rPr lang="pl-PL" baseline="0" dirty="0" smtClean="0"/>
                            <a:t> 0,1 na to czy dany element jest czy go nie ma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Wartości</a:t>
                          </a:r>
                          <a:r>
                            <a:rPr lang="pl-PL" baseline="0" dirty="0" smtClean="0"/>
                            <a:t> 0,1 na to czy dany element jest czy go nie ma</a:t>
                          </a:r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8502950"/>
                      </a:ext>
                    </a:extLst>
                  </a:tr>
                  <a:tr h="129460"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Przykład </a:t>
                          </a:r>
                        </a:p>
                        <a:p>
                          <a:r>
                            <a:rPr lang="pl-PL" dirty="0" smtClean="0"/>
                            <a:t>Pakiet dodatkowy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err="1" smtClean="0"/>
                            <a:t>Multisport</a:t>
                          </a:r>
                          <a:r>
                            <a:rPr lang="pl-PL" dirty="0" smtClean="0"/>
                            <a:t> 1</a:t>
                          </a:r>
                        </a:p>
                        <a:p>
                          <a:r>
                            <a:rPr lang="pl-PL" dirty="0" smtClean="0"/>
                            <a:t>Dopłaty</a:t>
                          </a:r>
                          <a:r>
                            <a:rPr lang="pl-PL" baseline="0" dirty="0" smtClean="0"/>
                            <a:t> do posiłków 0</a:t>
                          </a:r>
                        </a:p>
                        <a:p>
                          <a:r>
                            <a:rPr lang="pl-PL" baseline="0" dirty="0" smtClean="0"/>
                            <a:t>Ubezpieczenie zdrowotne 1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err="1" smtClean="0"/>
                            <a:t>Multisport</a:t>
                          </a:r>
                          <a:r>
                            <a:rPr lang="pl-PL" dirty="0" smtClean="0"/>
                            <a:t> 1</a:t>
                          </a:r>
                        </a:p>
                        <a:p>
                          <a:r>
                            <a:rPr lang="pl-PL" dirty="0" smtClean="0"/>
                            <a:t>Dopłaty</a:t>
                          </a:r>
                          <a:r>
                            <a:rPr lang="pl-PL" baseline="0" dirty="0" smtClean="0"/>
                            <a:t> do posiłków 0</a:t>
                          </a:r>
                        </a:p>
                        <a:p>
                          <a:r>
                            <a:rPr lang="pl-PL" baseline="0" dirty="0" smtClean="0"/>
                            <a:t>Ubezpieczenie zdrowotne 0</a:t>
                          </a:r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3450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l-PL" dirty="0" err="1" smtClean="0"/>
                            <a:t>Odp</a:t>
                          </a:r>
                          <a:r>
                            <a:rPr lang="pl-PL" dirty="0" smtClean="0"/>
                            <a:t> </a:t>
                          </a:r>
                          <a:endParaRPr lang="pl-PL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pl-PL" dirty="0" smtClean="0"/>
                            <a:t>Dice</a:t>
                          </a:r>
                          <a:r>
                            <a:rPr lang="pl-PL" baseline="0" dirty="0" smtClean="0"/>
                            <a:t>2=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pl-PL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b="0" i="1" baseline="0" smtClean="0">
                                      <a:latin typeface="Cambria Math" panose="02040503050406030204" pitchFamily="18" charset="0"/>
                                    </a:rPr>
                                    <m:t>2∗</m:t>
                                  </m:r>
                                  <m:r>
                                    <a:rPr lang="pl-PL" b="0" i="1" baseline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pl-PL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∩</m:t>
                                  </m:r>
                                  <m:r>
                                    <a:rPr lang="pl-PL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num>
                                <m:den>
                                  <m:r>
                                    <a:rPr lang="pl-PL" b="0" i="1" baseline="0" smtClean="0">
                                      <a:latin typeface="Cambria Math" panose="02040503050406030204" pitchFamily="18" charset="0"/>
                                    </a:rPr>
                                    <m:t>2∗</m:t>
                                  </m:r>
                                  <m:r>
                                    <a:rPr lang="pl-PL" b="0" i="1" baseline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pl-PL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∩</m:t>
                                  </m:r>
                                  <m:r>
                                    <a:rPr lang="pl-PL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pl-PL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l-PL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pl-PL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l-PL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pl-PL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l-PL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pl-PL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l-PL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  <m:r>
                                <a:rPr lang="pl-PL" b="0" i="1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l-PL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b="0" i="1" baseline="0" smtClean="0">
                                      <a:latin typeface="Cambria Math" panose="02040503050406030204" pitchFamily="18" charset="0"/>
                                    </a:rPr>
                                    <m:t>2∗1</m:t>
                                  </m:r>
                                </m:num>
                                <m:den>
                                  <m:r>
                                    <a:rPr lang="pl-PL" b="0" i="1" baseline="0" smtClean="0">
                                      <a:latin typeface="Cambria Math" panose="02040503050406030204" pitchFamily="18" charset="0"/>
                                    </a:rPr>
                                    <m:t>2∗1+2+2</m:t>
                                  </m:r>
                                </m:den>
                              </m:f>
                              <m:r>
                                <a:rPr lang="pl-PL" b="0" i="1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l-PL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pl-PL" b="0" i="1" baseline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pl-PL" b="0" i="1" baseline="0" smtClean="0">
                                  <a:latin typeface="Cambria Math" panose="02040503050406030204" pitchFamily="18" charset="0"/>
                                </a:rPr>
                                <m:t>=0.33</m:t>
                              </m:r>
                            </m:oMath>
                          </a14:m>
                          <a:endParaRPr lang="pl-PL" dirty="0"/>
                        </a:p>
                        <a:p>
                          <a:endParaRPr lang="pl-P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41207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9126640"/>
                  </p:ext>
                </p:extLst>
              </p:nvPr>
            </p:nvGraphicFramePr>
            <p:xfrm>
              <a:off x="611188" y="1881188"/>
              <a:ext cx="8137275" cy="4241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6596">
                      <a:extLst>
                        <a:ext uri="{9D8B030D-6E8A-4147-A177-3AD203B41FA5}">
                          <a16:colId xmlns:a16="http://schemas.microsoft.com/office/drawing/2014/main" val="192077458"/>
                        </a:ext>
                      </a:extLst>
                    </a:gridCol>
                    <a:gridCol w="3024336">
                      <a:extLst>
                        <a:ext uri="{9D8B030D-6E8A-4147-A177-3AD203B41FA5}">
                          <a16:colId xmlns:a16="http://schemas.microsoft.com/office/drawing/2014/main" val="3364364846"/>
                        </a:ext>
                      </a:extLst>
                    </a:gridCol>
                    <a:gridCol w="3096343">
                      <a:extLst>
                        <a:ext uri="{9D8B030D-6E8A-4147-A177-3AD203B41FA5}">
                          <a16:colId xmlns:a16="http://schemas.microsoft.com/office/drawing/2014/main" val="6424720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Własność</a:t>
                          </a:r>
                          <a:endParaRPr lang="pl-PL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pl-PL" dirty="0" smtClean="0"/>
                            <a:t>Zbiór </a:t>
                          </a:r>
                          <a:r>
                            <a:rPr lang="pl-PL" dirty="0" smtClean="0"/>
                            <a:t>IO</a:t>
                          </a:r>
                          <a:endParaRPr lang="pl-P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9700195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Opis</a:t>
                          </a:r>
                          <a:endParaRPr lang="pl-PL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pl-PL" dirty="0" smtClean="0"/>
                            <a:t>Odpowiedzi</a:t>
                          </a:r>
                          <a:r>
                            <a:rPr lang="pl-PL" baseline="0" dirty="0" smtClean="0"/>
                            <a:t> w postaci </a:t>
                          </a:r>
                          <a:r>
                            <a:rPr lang="pl-PL" baseline="0" dirty="0" smtClean="0"/>
                            <a:t>0 i 1 na to czy dany element jest czy go nie ma </a:t>
                          </a:r>
                        </a:p>
                        <a:p>
                          <a:r>
                            <a:rPr lang="pl-PL" baseline="0" dirty="0" smtClean="0"/>
                            <a:t>Wynik podobieństwa jest obliczany za pomocą miary podobieństwa dice2</a:t>
                          </a:r>
                          <a:endParaRPr lang="pl-P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0449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Odpowiedź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Firmy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Studenta</a:t>
                          </a:r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950229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Wartości</a:t>
                          </a:r>
                          <a:r>
                            <a:rPr lang="pl-PL" baseline="0" dirty="0" smtClean="0"/>
                            <a:t> 0,1 na to czy dany element jest czy go nie ma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Wartości</a:t>
                          </a:r>
                          <a:r>
                            <a:rPr lang="pl-PL" baseline="0" dirty="0" smtClean="0"/>
                            <a:t> 0,1 na to czy dany element jest czy go nie ma</a:t>
                          </a:r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850295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Przykład </a:t>
                          </a:r>
                        </a:p>
                        <a:p>
                          <a:r>
                            <a:rPr lang="pl-PL" dirty="0" smtClean="0"/>
                            <a:t>Pakiet dodatkowy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err="1" smtClean="0"/>
                            <a:t>Multisport</a:t>
                          </a:r>
                          <a:r>
                            <a:rPr lang="pl-PL" dirty="0" smtClean="0"/>
                            <a:t> 1</a:t>
                          </a:r>
                        </a:p>
                        <a:p>
                          <a:r>
                            <a:rPr lang="pl-PL" dirty="0" smtClean="0"/>
                            <a:t>Dopłaty</a:t>
                          </a:r>
                          <a:r>
                            <a:rPr lang="pl-PL" baseline="0" dirty="0" smtClean="0"/>
                            <a:t> do posiłków 0</a:t>
                          </a:r>
                        </a:p>
                        <a:p>
                          <a:r>
                            <a:rPr lang="pl-PL" baseline="0" dirty="0" smtClean="0"/>
                            <a:t>Ubezpieczenie zdrowotne 1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err="1" smtClean="0"/>
                            <a:t>Multisport</a:t>
                          </a:r>
                          <a:r>
                            <a:rPr lang="pl-PL" dirty="0" smtClean="0"/>
                            <a:t> 1</a:t>
                          </a:r>
                        </a:p>
                        <a:p>
                          <a:r>
                            <a:rPr lang="pl-PL" dirty="0" smtClean="0"/>
                            <a:t>Dopłaty</a:t>
                          </a:r>
                          <a:r>
                            <a:rPr lang="pl-PL" baseline="0" dirty="0" smtClean="0"/>
                            <a:t> do posiłków 0</a:t>
                          </a:r>
                        </a:p>
                        <a:p>
                          <a:r>
                            <a:rPr lang="pl-PL" baseline="0" dirty="0" smtClean="0"/>
                            <a:t>Ubezpieczenie zdrowotne 0</a:t>
                          </a:r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3450187"/>
                      </a:ext>
                    </a:extLst>
                  </a:tr>
                  <a:tr h="756920">
                    <a:tc>
                      <a:txBody>
                        <a:bodyPr/>
                        <a:lstStyle/>
                        <a:p>
                          <a:r>
                            <a:rPr lang="pl-PL" dirty="0" err="1" smtClean="0"/>
                            <a:t>Odp</a:t>
                          </a:r>
                          <a:r>
                            <a:rPr lang="pl-PL" dirty="0" smtClean="0"/>
                            <a:t> </a:t>
                          </a:r>
                          <a:endParaRPr lang="pl-PL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2"/>
                          <a:stretch>
                            <a:fillRect l="-33035" t="-466935" r="-398" b="-161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412075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56473535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 smtClean="0"/>
              <a:t>Zbiór z priorytetem</a:t>
            </a:r>
            <a:endParaRPr lang="pl-PL" altLang="pl-PL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pl-PL" altLang="pl-PL" dirty="0"/>
          </a:p>
          <a:p>
            <a:endParaRPr lang="pl-PL" alt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7545913"/>
                  </p:ext>
                </p:extLst>
              </p:nvPr>
            </p:nvGraphicFramePr>
            <p:xfrm>
              <a:off x="611188" y="1881188"/>
              <a:ext cx="8469985" cy="467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61274">
                      <a:extLst>
                        <a:ext uri="{9D8B030D-6E8A-4147-A177-3AD203B41FA5}">
                          <a16:colId xmlns:a16="http://schemas.microsoft.com/office/drawing/2014/main" val="192077458"/>
                        </a:ext>
                      </a:extLst>
                    </a:gridCol>
                    <a:gridCol w="3312368">
                      <a:extLst>
                        <a:ext uri="{9D8B030D-6E8A-4147-A177-3AD203B41FA5}">
                          <a16:colId xmlns:a16="http://schemas.microsoft.com/office/drawing/2014/main" val="3364364846"/>
                        </a:ext>
                      </a:extLst>
                    </a:gridCol>
                    <a:gridCol w="3096343">
                      <a:extLst>
                        <a:ext uri="{9D8B030D-6E8A-4147-A177-3AD203B41FA5}">
                          <a16:colId xmlns:a16="http://schemas.microsoft.com/office/drawing/2014/main" val="6424720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Własność</a:t>
                          </a:r>
                          <a:endParaRPr lang="pl-PL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pl-PL" dirty="0" smtClean="0"/>
                            <a:t>Zbiór z</a:t>
                          </a:r>
                          <a:r>
                            <a:rPr lang="pl-PL" baseline="0" dirty="0" smtClean="0"/>
                            <a:t> priorytetem</a:t>
                          </a:r>
                          <a:endParaRPr lang="pl-P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9700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Opis</a:t>
                          </a:r>
                          <a:endParaRPr lang="pl-PL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pl-PL" dirty="0" smtClean="0"/>
                            <a:t>Odpowiedzi</a:t>
                          </a:r>
                          <a:r>
                            <a:rPr lang="pl-PL" baseline="0" dirty="0" smtClean="0"/>
                            <a:t> w postaci podanego zakresy na to czy dany element jest czy go nie ma </a:t>
                          </a:r>
                        </a:p>
                        <a:p>
                          <a:r>
                            <a:rPr lang="pl-PL" baseline="0" dirty="0" smtClean="0"/>
                            <a:t>Wynik podobieństwa jest obliczany za pomocą różnicy symetrycznej </a:t>
                          </a:r>
                          <a:endParaRPr lang="pl-P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0449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Odpowiedź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Firmy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Studenta</a:t>
                          </a:r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95022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Wartości</a:t>
                          </a:r>
                          <a:r>
                            <a:rPr lang="pl-PL" baseline="0" dirty="0" smtClean="0"/>
                            <a:t> 0-5 na to czy dany element jak bardzo jest ważny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Wartości</a:t>
                          </a:r>
                          <a:r>
                            <a:rPr lang="pl-PL" baseline="0" dirty="0" smtClean="0"/>
                            <a:t> 0-5 na to czy dany element jak bardzo jest ważny</a:t>
                          </a:r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8502950"/>
                      </a:ext>
                    </a:extLst>
                  </a:tr>
                  <a:tr h="129460"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Przykład </a:t>
                          </a:r>
                        </a:p>
                        <a:p>
                          <a:r>
                            <a:rPr lang="pl-PL" dirty="0" smtClean="0"/>
                            <a:t>Umiejętności</a:t>
                          </a:r>
                        </a:p>
                        <a:p>
                          <a:r>
                            <a:rPr lang="pl-PL" dirty="0" err="1" smtClean="0"/>
                            <a:t>Miekkie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Praca w zespole 4</a:t>
                          </a:r>
                        </a:p>
                        <a:p>
                          <a:r>
                            <a:rPr lang="pl-PL" dirty="0" smtClean="0"/>
                            <a:t>Zdolności</a:t>
                          </a:r>
                          <a:r>
                            <a:rPr lang="pl-PL" baseline="0" dirty="0" smtClean="0"/>
                            <a:t> manualne 5</a:t>
                          </a:r>
                        </a:p>
                        <a:p>
                          <a:r>
                            <a:rPr lang="pl-PL" baseline="0" dirty="0" smtClean="0"/>
                            <a:t>Cierpliwość 4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Praca w zespole 5</a:t>
                          </a:r>
                        </a:p>
                        <a:p>
                          <a:r>
                            <a:rPr lang="pl-PL" dirty="0" smtClean="0"/>
                            <a:t>Zdolności</a:t>
                          </a:r>
                          <a:r>
                            <a:rPr lang="pl-PL" baseline="0" dirty="0" smtClean="0"/>
                            <a:t> manualne 4</a:t>
                          </a:r>
                        </a:p>
                        <a:p>
                          <a:r>
                            <a:rPr lang="pl-PL" baseline="0" dirty="0" smtClean="0"/>
                            <a:t>Cierpliwość 1</a:t>
                          </a:r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3450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l-PL" dirty="0" err="1" smtClean="0"/>
                            <a:t>Odp</a:t>
                          </a:r>
                          <a:r>
                            <a:rPr lang="pl-PL" dirty="0" smtClean="0"/>
                            <a:t> </a:t>
                          </a:r>
                          <a:endParaRPr lang="pl-PL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÷</m:t>
                                </m:r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</m:t>
                                </m:r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pl-PL" dirty="0" smtClean="0"/>
                        </a:p>
                        <a:p>
                          <a:pPr algn="ctr"/>
                          <a:r>
                            <a:rPr lang="pl-PL" dirty="0" smtClean="0"/>
                            <a:t>1-5/15=0.66</a:t>
                          </a:r>
                          <a:endParaRPr lang="pl-PL" dirty="0"/>
                        </a:p>
                        <a:p>
                          <a:endParaRPr lang="pl-P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41207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7545913"/>
                  </p:ext>
                </p:extLst>
              </p:nvPr>
            </p:nvGraphicFramePr>
            <p:xfrm>
              <a:off x="611188" y="1881188"/>
              <a:ext cx="8469985" cy="467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61274">
                      <a:extLst>
                        <a:ext uri="{9D8B030D-6E8A-4147-A177-3AD203B41FA5}">
                          <a16:colId xmlns:a16="http://schemas.microsoft.com/office/drawing/2014/main" val="192077458"/>
                        </a:ext>
                      </a:extLst>
                    </a:gridCol>
                    <a:gridCol w="3312368">
                      <a:extLst>
                        <a:ext uri="{9D8B030D-6E8A-4147-A177-3AD203B41FA5}">
                          <a16:colId xmlns:a16="http://schemas.microsoft.com/office/drawing/2014/main" val="3364364846"/>
                        </a:ext>
                      </a:extLst>
                    </a:gridCol>
                    <a:gridCol w="3096343">
                      <a:extLst>
                        <a:ext uri="{9D8B030D-6E8A-4147-A177-3AD203B41FA5}">
                          <a16:colId xmlns:a16="http://schemas.microsoft.com/office/drawing/2014/main" val="6424720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Własność</a:t>
                          </a:r>
                          <a:endParaRPr lang="pl-PL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pl-PL" dirty="0" smtClean="0"/>
                            <a:t>Zbiór z</a:t>
                          </a:r>
                          <a:r>
                            <a:rPr lang="pl-PL" baseline="0" dirty="0" smtClean="0"/>
                            <a:t> priorytetem</a:t>
                          </a:r>
                          <a:endParaRPr lang="pl-P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9700195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Opis</a:t>
                          </a:r>
                          <a:endParaRPr lang="pl-PL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pl-PL" dirty="0" smtClean="0"/>
                            <a:t>Odpowiedzi</a:t>
                          </a:r>
                          <a:r>
                            <a:rPr lang="pl-PL" baseline="0" dirty="0" smtClean="0"/>
                            <a:t> w postaci podanego zakresy na to czy dany element jest czy go nie ma </a:t>
                          </a:r>
                        </a:p>
                        <a:p>
                          <a:r>
                            <a:rPr lang="pl-PL" baseline="0" dirty="0" smtClean="0"/>
                            <a:t>Wynik podobieństwa jest obliczany za pomocą różnicy symetrycznej </a:t>
                          </a:r>
                          <a:endParaRPr lang="pl-P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0449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Odpowiedź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Firmy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Studenta</a:t>
                          </a:r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9502293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Wartości</a:t>
                          </a:r>
                          <a:r>
                            <a:rPr lang="pl-PL" baseline="0" dirty="0" smtClean="0"/>
                            <a:t> 0-5 na to czy dany element jak bardzo jest ważny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Wartości</a:t>
                          </a:r>
                          <a:r>
                            <a:rPr lang="pl-PL" baseline="0" dirty="0" smtClean="0"/>
                            <a:t> 0-5 na to czy dany element jak bardzo jest ważny</a:t>
                          </a:r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850295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Przykład </a:t>
                          </a:r>
                        </a:p>
                        <a:p>
                          <a:r>
                            <a:rPr lang="pl-PL" dirty="0" smtClean="0"/>
                            <a:t>Umiejętności</a:t>
                          </a:r>
                        </a:p>
                        <a:p>
                          <a:r>
                            <a:rPr lang="pl-PL" dirty="0" err="1" smtClean="0"/>
                            <a:t>Miekkie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Praca w zespole 4</a:t>
                          </a:r>
                        </a:p>
                        <a:p>
                          <a:r>
                            <a:rPr lang="pl-PL" dirty="0" smtClean="0"/>
                            <a:t>Zdolności</a:t>
                          </a:r>
                          <a:r>
                            <a:rPr lang="pl-PL" baseline="0" dirty="0" smtClean="0"/>
                            <a:t> manualne 5</a:t>
                          </a:r>
                        </a:p>
                        <a:p>
                          <a:r>
                            <a:rPr lang="pl-PL" baseline="0" dirty="0" smtClean="0"/>
                            <a:t>Cierpliwość 4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 smtClean="0"/>
                            <a:t>Praca w zespole 5</a:t>
                          </a:r>
                        </a:p>
                        <a:p>
                          <a:r>
                            <a:rPr lang="pl-PL" dirty="0" smtClean="0"/>
                            <a:t>Zdolności</a:t>
                          </a:r>
                          <a:r>
                            <a:rPr lang="pl-PL" baseline="0" dirty="0" smtClean="0"/>
                            <a:t> manualne 4</a:t>
                          </a:r>
                        </a:p>
                        <a:p>
                          <a:r>
                            <a:rPr lang="pl-PL" baseline="0" dirty="0" smtClean="0"/>
                            <a:t>Cierpliwość 1</a:t>
                          </a:r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3450187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pl-PL" dirty="0" err="1" smtClean="0"/>
                            <a:t>Odp</a:t>
                          </a:r>
                          <a:r>
                            <a:rPr lang="pl-PL" dirty="0" smtClean="0"/>
                            <a:t> </a:t>
                          </a:r>
                          <a:endParaRPr lang="pl-PL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2"/>
                          <a:stretch>
                            <a:fillRect l="-32224" t="-416000" r="-380" b="-1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412075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2518966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 smtClean="0"/>
              <a:t>Przykładowy test </a:t>
            </a:r>
            <a:endParaRPr lang="pl-PL" altLang="pl-PL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pl-PL" altLang="pl-PL" dirty="0"/>
          </a:p>
          <a:p>
            <a:endParaRPr lang="pl-PL" altLang="pl-PL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517818"/>
              </p:ext>
            </p:extLst>
          </p:nvPr>
        </p:nvGraphicFramePr>
        <p:xfrm>
          <a:off x="755576" y="1988840"/>
          <a:ext cx="7848873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91">
                  <a:extLst>
                    <a:ext uri="{9D8B030D-6E8A-4147-A177-3AD203B41FA5}">
                      <a16:colId xmlns:a16="http://schemas.microsoft.com/office/drawing/2014/main" val="836748691"/>
                    </a:ext>
                  </a:extLst>
                </a:gridCol>
                <a:gridCol w="2208245">
                  <a:extLst>
                    <a:ext uri="{9D8B030D-6E8A-4147-A177-3AD203B41FA5}">
                      <a16:colId xmlns:a16="http://schemas.microsoft.com/office/drawing/2014/main" val="1098309395"/>
                    </a:ext>
                  </a:extLst>
                </a:gridCol>
                <a:gridCol w="3024337">
                  <a:extLst>
                    <a:ext uri="{9D8B030D-6E8A-4147-A177-3AD203B41FA5}">
                      <a16:colId xmlns:a16="http://schemas.microsoft.com/office/drawing/2014/main" val="3694775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Pytanie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Rodzaj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Elementy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5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Wynagrodzenie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Zbiór rozmyty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642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średnia wieku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Zbiór rozmyty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17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Czas pracy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Zbiór rozmyty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245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Umiejętności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Zbiór z priorytetem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Komunikacyjne,</a:t>
                      </a:r>
                    </a:p>
                    <a:p>
                      <a:r>
                        <a:rPr lang="pl-P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Praca</a:t>
                      </a:r>
                      <a:r>
                        <a:rPr lang="pl-P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 zespole, </a:t>
                      </a:r>
                    </a:p>
                    <a:p>
                      <a:r>
                        <a:rPr lang="pl-P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Radzenie</a:t>
                      </a:r>
                      <a:r>
                        <a:rPr lang="pl-P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ze stresem,</a:t>
                      </a:r>
                    </a:p>
                    <a:p>
                      <a:r>
                        <a:rPr lang="pl-P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Analityczne</a:t>
                      </a:r>
                      <a:r>
                        <a:rPr lang="pl-P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myślenie,</a:t>
                      </a:r>
                      <a:r>
                        <a:rPr lang="pl-P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Praca</a:t>
                      </a:r>
                      <a:r>
                        <a:rPr lang="pl-P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monotonna, zdolności</a:t>
                      </a:r>
                      <a:r>
                        <a:rPr lang="pl-P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programistyczne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326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Pakiet dodatkowy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Zbiór</a:t>
                      </a:r>
                      <a:r>
                        <a:rPr lang="pl-PL" baseline="0" dirty="0" smtClean="0"/>
                        <a:t> IO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Multisport</a:t>
                      </a:r>
                      <a:r>
                        <a:rPr lang="pl-P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r>
                        <a:rPr lang="pl-P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Opieka</a:t>
                      </a:r>
                      <a:r>
                        <a:rPr lang="pl-P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medyczna, </a:t>
                      </a:r>
                    </a:p>
                    <a:p>
                      <a:r>
                        <a:rPr lang="pl-P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Dopłaty</a:t>
                      </a:r>
                      <a:r>
                        <a:rPr lang="pl-P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</a:t>
                      </a:r>
                      <a:r>
                        <a:rPr lang="pl-P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posiłków, służbowy</a:t>
                      </a:r>
                      <a:r>
                        <a:rPr lang="pl-P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samochód,</a:t>
                      </a:r>
                    </a:p>
                    <a:p>
                      <a:r>
                        <a:rPr lang="pl-P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Służbowe</a:t>
                      </a:r>
                      <a:r>
                        <a:rPr lang="pl-PL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wyjazdy</a:t>
                      </a:r>
                      <a:endParaRPr lang="pl-PL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629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8373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 smtClean="0"/>
              <a:t>Przyszłość</a:t>
            </a:r>
            <a:endParaRPr lang="pl-PL" altLang="pl-PL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altLang="pl-PL" dirty="0" smtClean="0"/>
              <a:t>Wersja graficzna projektu</a:t>
            </a:r>
          </a:p>
          <a:p>
            <a:r>
              <a:rPr lang="pl-PL" altLang="pl-PL" dirty="0" smtClean="0"/>
              <a:t>Dodawanie pytań automatycznie</a:t>
            </a:r>
          </a:p>
          <a:p>
            <a:r>
              <a:rPr lang="pl-PL" altLang="pl-PL" dirty="0" smtClean="0"/>
              <a:t>Wykorzystanie na Akademickich Targach Pracy, Gali Pracodawców jako pomoc w nawiązaniu relacji</a:t>
            </a:r>
          </a:p>
          <a:p>
            <a:r>
              <a:rPr lang="pl-PL" altLang="pl-PL" smtClean="0"/>
              <a:t>inne</a:t>
            </a:r>
            <a:endParaRPr lang="pl-PL" altLang="pl-PL" dirty="0"/>
          </a:p>
        </p:txBody>
      </p:sp>
    </p:spTree>
    <p:extLst>
      <p:ext uri="{BB962C8B-B14F-4D97-AF65-F5344CB8AC3E}">
        <p14:creationId xmlns:p14="http://schemas.microsoft.com/office/powerpoint/2010/main" val="3059258359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ojekt domyślny">
  <a:themeElements>
    <a:clrScheme name="1_Projekt domyślny 1">
      <a:dk1>
        <a:srgbClr val="000000"/>
      </a:dk1>
      <a:lt1>
        <a:srgbClr val="FFFFFF"/>
      </a:lt1>
      <a:dk2>
        <a:srgbClr val="FFEBD5"/>
      </a:dk2>
      <a:lt2>
        <a:srgbClr val="78120A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szablon1-PL</Template>
  <TotalTime>237</TotalTime>
  <Words>356</Words>
  <Application>Microsoft Office PowerPoint</Application>
  <PresentationFormat>Pokaz na ekranie (4:3)</PresentationFormat>
  <Paragraphs>107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Cambria Math</vt:lpstr>
      <vt:lpstr>Trebuchet MS</vt:lpstr>
      <vt:lpstr>1_Projekt domyślny</vt:lpstr>
      <vt:lpstr>Test doboru podobieństwa</vt:lpstr>
      <vt:lpstr>Zadania programu</vt:lpstr>
      <vt:lpstr>Zbiór Rozmyty</vt:lpstr>
      <vt:lpstr>Zbiór Rozmyty</vt:lpstr>
      <vt:lpstr>Zbiór IO</vt:lpstr>
      <vt:lpstr>Zbiór z priorytetem</vt:lpstr>
      <vt:lpstr>Przykładowy test </vt:lpstr>
      <vt:lpstr>Przyszłość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doboru podobieństwa</dc:title>
  <dc:creator>BiuroKarier</dc:creator>
  <cp:lastModifiedBy>BiuroKarier</cp:lastModifiedBy>
  <cp:revision>17</cp:revision>
  <dcterms:created xsi:type="dcterms:W3CDTF">2016-05-26T09:30:50Z</dcterms:created>
  <dcterms:modified xsi:type="dcterms:W3CDTF">2016-06-03T10:35:11Z</dcterms:modified>
</cp:coreProperties>
</file>