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Obraz 3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1" name="Obraz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Obraz 8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3" name="Obraz 8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1181880" cy="5831280"/>
          </a:xfrm>
          <a:custGeom>
            <a:avLst/>
            <a:gdLst/>
            <a:ahLst/>
            <a:cxnLst/>
            <a:rect l="0" t="0" r="r" b="b"/>
            <a:pathLst>
              <a:path w="677" h="3334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835560" cy="5096520"/>
          </a:xfrm>
          <a:custGeom>
            <a:avLst/>
            <a:gdLst/>
            <a:ahLst/>
            <a:cxnLst/>
            <a:rect l="0" t="0" r="r" b="b"/>
            <a:pathLst>
              <a:path w="479" h="2914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242040"/>
            <a:ext cx="998280" cy="1316520"/>
          </a:xfrm>
          <a:custGeom>
            <a:avLst/>
            <a:gdLst/>
            <a:ahLst/>
            <a:cxnLst/>
            <a:rect l="0" t="0" r="r" b="b"/>
            <a:pathLst>
              <a:path w="572" h="754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837760"/>
            <a:ext cx="1638720" cy="1720800"/>
          </a:xfrm>
          <a:custGeom>
            <a:avLst/>
            <a:gdLst/>
            <a:ahLst/>
            <a:cxnLst/>
            <a:rect l="0" t="0" r="r" b="b"/>
            <a:pathLst>
              <a:path w="938" h="985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5795640"/>
            <a:ext cx="2349360" cy="1762920"/>
          </a:xfrm>
          <a:custGeom>
            <a:avLst/>
            <a:gdLst/>
            <a:ahLst/>
            <a:cxnLst/>
            <a:rect l="0" t="0" r="r" b="b"/>
            <a:pathLst>
              <a:path w="1344" h="1009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376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5906160"/>
            <a:ext cx="1518120" cy="1652760"/>
          </a:xfrm>
          <a:custGeom>
            <a:avLst/>
            <a:gdLst/>
            <a:ahLst/>
            <a:cxnLst/>
            <a:rect l="0" t="0" r="r" b="b"/>
            <a:pathLst>
              <a:path w="869" h="946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181880" cy="5831280"/>
          </a:xfrm>
          <a:custGeom>
            <a:avLst/>
            <a:gdLst/>
            <a:ahLst/>
            <a:cxnLst/>
            <a:rect l="0" t="0" r="r" b="b"/>
            <a:pathLst>
              <a:path w="677" h="3334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835560" cy="5096520"/>
          </a:xfrm>
          <a:custGeom>
            <a:avLst/>
            <a:gdLst/>
            <a:ahLst/>
            <a:cxnLst/>
            <a:rect l="0" t="0" r="r" b="b"/>
            <a:pathLst>
              <a:path w="479" h="2914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0" y="6242040"/>
            <a:ext cx="998280" cy="1316520"/>
          </a:xfrm>
          <a:custGeom>
            <a:avLst/>
            <a:gdLst/>
            <a:ahLst/>
            <a:cxnLst/>
            <a:rect l="0" t="0" r="r" b="b"/>
            <a:pathLst>
              <a:path w="572" h="754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0" y="5837760"/>
            <a:ext cx="1638720" cy="1720800"/>
          </a:xfrm>
          <a:custGeom>
            <a:avLst/>
            <a:gdLst/>
            <a:ahLst/>
            <a:cxnLst/>
            <a:rect l="0" t="0" r="r" b="b"/>
            <a:pathLst>
              <a:path w="938" h="985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0" y="5795640"/>
            <a:ext cx="2349360" cy="1762920"/>
          </a:xfrm>
          <a:custGeom>
            <a:avLst/>
            <a:gdLst/>
            <a:ahLst/>
            <a:cxnLst/>
            <a:rect l="0" t="0" r="r" b="b"/>
            <a:pathLst>
              <a:path w="1344" h="1009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3760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0" y="5906160"/>
            <a:ext cx="1518120" cy="1652760"/>
          </a:xfrm>
          <a:custGeom>
            <a:avLst/>
            <a:gdLst/>
            <a:ahLst/>
            <a:cxnLst/>
            <a:rect l="0" t="0" r="r" b="b"/>
            <a:pathLst>
              <a:path w="869" h="946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08080"/>
            <a:ext cx="9070560" cy="31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l-PL" sz="4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Model układu sterującego dla świateł zewnętrznych w samochodzie</a:t>
            </a:r>
            <a:endParaRPr dirty="0"/>
          </a:p>
          <a:p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792000" y="4584600"/>
            <a:ext cx="8782560" cy="26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pl-PL" sz="2000" strike="noStrike" dirty="0">
                <a:solidFill>
                  <a:srgbClr val="000000"/>
                </a:solidFill>
                <a:latin typeface="Cambria Math"/>
                <a:ea typeface="Cambria Math"/>
              </a:rPr>
              <a:t>Laboratorium Automatyki Pojazdowej  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Aleksander Pasiut (kierownik zespołu)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Andrzej </a:t>
            </a:r>
            <a:r>
              <a:rPr lang="pl-PL" sz="2400" strike="noStrike" dirty="0" err="1">
                <a:solidFill>
                  <a:srgbClr val="000000"/>
                </a:solidFill>
                <a:latin typeface="Cambria Math"/>
                <a:ea typeface="Cambria Math"/>
              </a:rPr>
              <a:t>Brodzicki</a:t>
            </a: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                        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Michał </a:t>
            </a:r>
            <a:r>
              <a:rPr lang="pl-PL" sz="2400" strike="noStrike" dirty="0" err="1">
                <a:solidFill>
                  <a:srgbClr val="000000"/>
                </a:solidFill>
                <a:latin typeface="Cambria Math"/>
                <a:ea typeface="Cambria Math"/>
              </a:rPr>
              <a:t>Trojnarski</a:t>
            </a: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						    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000000"/>
                </a:solidFill>
                <a:latin typeface="Cambria Math"/>
                <a:ea typeface="Cambria Math"/>
              </a:rPr>
              <a:t>Mateusz Wąsala							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Cambria Math"/>
                <a:ea typeface="Cambria Math"/>
              </a:rPr>
              <a:t>Cel projektu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7000" y="1769040"/>
            <a:ext cx="8737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Wdrożenie podejścia modelowego (model-</a:t>
            </a: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design) w projektowaniu elektronicznych systemów sterowania stosowanych w branży motoryzacyjnej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Stworzenie modelu symulacyjnego świateł zewnętrznych w samochodzie (</a:t>
            </a: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Przeprowadzenie testów funkcjonalności z uwzględnieniem sytuacji wyjątkowych i awaryjnych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Cambria Math"/>
                <a:ea typeface="Cambria Math"/>
              </a:rPr>
              <a:t>Środowisko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38163" lvl="3">
              <a:lnSpc>
                <a:spcPct val="100000"/>
              </a:lnSpc>
              <a:buSzPct val="45000"/>
              <a:tabLst>
                <a:tab pos="1436688" algn="l"/>
              </a:tabLst>
            </a:pP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			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pl-PL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				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CustomShape 3"/>
          <p:cNvSpPr/>
          <p:nvPr/>
        </p:nvSpPr>
        <p:spPr>
          <a:xfrm rot="5400000">
            <a:off x="1235068" y="2459674"/>
            <a:ext cx="849240" cy="730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 rot="5400000">
            <a:off x="2108236" y="3779044"/>
            <a:ext cx="849240" cy="730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5"/>
          <p:cNvSpPr txBox="1"/>
          <p:nvPr/>
        </p:nvSpPr>
        <p:spPr>
          <a:xfrm>
            <a:off x="1559570" y="2743249"/>
            <a:ext cx="7198560" cy="105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budowa modeli i przeprowadzanie symulacji            </a:t>
            </a:r>
            <a:r>
              <a:rPr lang="pl-PL" strike="noStrike" dirty="0">
                <a:solidFill>
                  <a:srgbClr val="000000"/>
                </a:solidFill>
                <a:latin typeface="Arial"/>
                <a:ea typeface="Cambria Math"/>
              </a:rPr>
              <a:t>komputerowych</a:t>
            </a:r>
            <a:endParaRPr dirty="0"/>
          </a:p>
        </p:txBody>
      </p:sp>
      <p:sp>
        <p:nvSpPr>
          <p:cNvPr id="93" name="TextShape 6"/>
          <p:cNvSpPr txBox="1"/>
          <p:nvPr/>
        </p:nvSpPr>
        <p:spPr>
          <a:xfrm>
            <a:off x="2281883" y="4064027"/>
            <a:ext cx="7900743" cy="105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strike="noStrike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24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graficzna reprezentacja i symulacja układów decyzyjnych(logicznych)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Cambria Math"/>
                <a:ea typeface="Cambria Math"/>
              </a:rPr>
              <a:t>Koncepcja modelu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504000" y="1440000"/>
            <a:ext cx="1942920" cy="13669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Interaktywny 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interfejs 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graficzny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648000" y="3312000"/>
            <a:ext cx="1582920" cy="11509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Konwersja na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dane liczbowe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1152000" y="2808000"/>
            <a:ext cx="503280" cy="503280"/>
          </a:xfrm>
          <a:prstGeom prst="downArrow">
            <a:avLst>
              <a:gd name="adj1" fmla="val 0"/>
              <a:gd name="adj2" fmla="val 100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232000" y="3312000"/>
            <a:ext cx="575280" cy="214920"/>
          </a:xfrm>
          <a:prstGeom prst="rightArrow">
            <a:avLst>
              <a:gd name="adj1" fmla="val 16200"/>
              <a:gd name="adj2" fmla="val 16683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808000" y="3312000"/>
            <a:ext cx="502920" cy="115092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Mux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3816000" y="3312000"/>
            <a:ext cx="4030920" cy="345492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Logika stanów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świateł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3312000" y="3744000"/>
            <a:ext cx="503280" cy="286920"/>
          </a:xfrm>
          <a:prstGeom prst="rightArrow">
            <a:avLst>
              <a:gd name="adj1" fmla="val 16200"/>
              <a:gd name="adj2" fmla="val 1251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3899520" y="2144880"/>
            <a:ext cx="1294920" cy="64692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Bateria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4392000" y="2808000"/>
            <a:ext cx="286920" cy="503280"/>
          </a:xfrm>
          <a:prstGeom prst="downArrow">
            <a:avLst>
              <a:gd name="adj1" fmla="val 16200"/>
              <a:gd name="adj2" fmla="val 1251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4248000" y="3744000"/>
            <a:ext cx="1150920" cy="8629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4608000" y="5472000"/>
            <a:ext cx="1078920" cy="7909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6408000" y="3816000"/>
            <a:ext cx="1222920" cy="93492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7848000" y="3816000"/>
            <a:ext cx="575280" cy="214920"/>
          </a:xfrm>
          <a:prstGeom prst="rightArrow">
            <a:avLst>
              <a:gd name="adj1" fmla="val 16200"/>
              <a:gd name="adj2" fmla="val 133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8424000" y="3384000"/>
            <a:ext cx="1078920" cy="31669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Wyjścia</a:t>
            </a:r>
            <a:endParaRPr/>
          </a:p>
        </p:txBody>
      </p:sp>
      <p:sp>
        <p:nvSpPr>
          <p:cNvPr id="110" name="CustomShape 17"/>
          <p:cNvSpPr/>
          <p:nvPr/>
        </p:nvSpPr>
        <p:spPr>
          <a:xfrm>
            <a:off x="8352000" y="1697040"/>
            <a:ext cx="1222560" cy="132588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Aktualny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stan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1500" strike="noStrike">
                <a:solidFill>
                  <a:srgbClr val="FFFFFF"/>
                </a:solidFill>
                <a:latin typeface="Lucida Console"/>
                <a:ea typeface="DejaVu Sans"/>
              </a:rPr>
              <a:t>świateł</a:t>
            </a:r>
            <a:endParaRPr/>
          </a:p>
        </p:txBody>
      </p:sp>
      <p:sp>
        <p:nvSpPr>
          <p:cNvPr id="111" name="CustomShape 18"/>
          <p:cNvSpPr/>
          <p:nvPr/>
        </p:nvSpPr>
        <p:spPr>
          <a:xfrm>
            <a:off x="8280000" y="792000"/>
            <a:ext cx="358920" cy="35892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9"/>
          <p:cNvSpPr/>
          <p:nvPr/>
        </p:nvSpPr>
        <p:spPr>
          <a:xfrm>
            <a:off x="9288000" y="1224000"/>
            <a:ext cx="358920" cy="35892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0"/>
          <p:cNvSpPr/>
          <p:nvPr/>
        </p:nvSpPr>
        <p:spPr>
          <a:xfrm>
            <a:off x="8280000" y="1224000"/>
            <a:ext cx="358920" cy="35892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1"/>
          <p:cNvSpPr/>
          <p:nvPr/>
        </p:nvSpPr>
        <p:spPr>
          <a:xfrm>
            <a:off x="9288000" y="792000"/>
            <a:ext cx="358920" cy="35892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2"/>
          <p:cNvSpPr/>
          <p:nvPr/>
        </p:nvSpPr>
        <p:spPr>
          <a:xfrm>
            <a:off x="2232360" y="3600360"/>
            <a:ext cx="575280" cy="214920"/>
          </a:xfrm>
          <a:prstGeom prst="rightArrow">
            <a:avLst>
              <a:gd name="adj1" fmla="val 16200"/>
              <a:gd name="adj2" fmla="val 16683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3"/>
          <p:cNvSpPr/>
          <p:nvPr/>
        </p:nvSpPr>
        <p:spPr>
          <a:xfrm>
            <a:off x="2232000" y="3888360"/>
            <a:ext cx="575280" cy="214920"/>
          </a:xfrm>
          <a:prstGeom prst="rightArrow">
            <a:avLst>
              <a:gd name="adj1" fmla="val 16200"/>
              <a:gd name="adj2" fmla="val 16683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4"/>
          <p:cNvSpPr/>
          <p:nvPr/>
        </p:nvSpPr>
        <p:spPr>
          <a:xfrm>
            <a:off x="2232000" y="4176000"/>
            <a:ext cx="575280" cy="214920"/>
          </a:xfrm>
          <a:prstGeom prst="rightArrow">
            <a:avLst>
              <a:gd name="adj1" fmla="val 16200"/>
              <a:gd name="adj2" fmla="val 16683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5"/>
          <p:cNvSpPr/>
          <p:nvPr/>
        </p:nvSpPr>
        <p:spPr>
          <a:xfrm>
            <a:off x="7848000" y="4320000"/>
            <a:ext cx="575280" cy="214920"/>
          </a:xfrm>
          <a:prstGeom prst="rightArrow">
            <a:avLst>
              <a:gd name="adj1" fmla="val 16200"/>
              <a:gd name="adj2" fmla="val 133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6"/>
          <p:cNvSpPr/>
          <p:nvPr/>
        </p:nvSpPr>
        <p:spPr>
          <a:xfrm>
            <a:off x="7847640" y="4824360"/>
            <a:ext cx="575280" cy="214920"/>
          </a:xfrm>
          <a:prstGeom prst="rightArrow">
            <a:avLst>
              <a:gd name="adj1" fmla="val 16200"/>
              <a:gd name="adj2" fmla="val 133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7"/>
          <p:cNvSpPr/>
          <p:nvPr/>
        </p:nvSpPr>
        <p:spPr>
          <a:xfrm>
            <a:off x="7848000" y="5328360"/>
            <a:ext cx="575280" cy="214920"/>
          </a:xfrm>
          <a:prstGeom prst="rightArrow">
            <a:avLst>
              <a:gd name="adj1" fmla="val 16200"/>
              <a:gd name="adj2" fmla="val 133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8"/>
          <p:cNvSpPr/>
          <p:nvPr/>
        </p:nvSpPr>
        <p:spPr>
          <a:xfrm>
            <a:off x="7848000" y="5904000"/>
            <a:ext cx="575280" cy="214920"/>
          </a:xfrm>
          <a:prstGeom prst="rightArrow">
            <a:avLst>
              <a:gd name="adj1" fmla="val 16200"/>
              <a:gd name="adj2" fmla="val 133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9"/>
          <p:cNvSpPr/>
          <p:nvPr/>
        </p:nvSpPr>
        <p:spPr>
          <a:xfrm flipH="1">
            <a:off x="8350560" y="3023280"/>
            <a:ext cx="287280" cy="360360"/>
          </a:xfrm>
          <a:prstGeom prst="upArrow">
            <a:avLst>
              <a:gd name="adj1" fmla="val 8170"/>
              <a:gd name="adj2" fmla="val 100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0"/>
          <p:cNvSpPr/>
          <p:nvPr/>
        </p:nvSpPr>
        <p:spPr>
          <a:xfrm flipH="1" flipV="1">
            <a:off x="5399280" y="4175640"/>
            <a:ext cx="1008720" cy="108000"/>
          </a:xfrm>
          <a:prstGeom prst="curvedConnector3">
            <a:avLst>
              <a:gd name="adj1" fmla="val 5971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1"/>
          <p:cNvSpPr/>
          <p:nvPr/>
        </p:nvSpPr>
        <p:spPr>
          <a:xfrm flipH="1">
            <a:off x="8638200" y="3023280"/>
            <a:ext cx="287280" cy="360360"/>
          </a:xfrm>
          <a:prstGeom prst="upArrow">
            <a:avLst>
              <a:gd name="adj1" fmla="val 8170"/>
              <a:gd name="adj2" fmla="val 100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2"/>
          <p:cNvSpPr/>
          <p:nvPr/>
        </p:nvSpPr>
        <p:spPr>
          <a:xfrm flipH="1">
            <a:off x="8925840" y="3020899"/>
            <a:ext cx="286560" cy="360360"/>
          </a:xfrm>
          <a:prstGeom prst="upArrow">
            <a:avLst>
              <a:gd name="adj1" fmla="val 8170"/>
              <a:gd name="adj2" fmla="val 100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3"/>
          <p:cNvSpPr/>
          <p:nvPr/>
        </p:nvSpPr>
        <p:spPr>
          <a:xfrm flipH="1">
            <a:off x="9213480" y="3020899"/>
            <a:ext cx="288360" cy="360360"/>
          </a:xfrm>
          <a:prstGeom prst="upArrow">
            <a:avLst>
              <a:gd name="adj1" fmla="val 8170"/>
              <a:gd name="adj2" fmla="val 100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7" name="Line 34"/>
          <p:cNvCxnSpPr>
            <a:stCxn id="105" idx="2"/>
            <a:endCxn id="106" idx="1"/>
          </p:cNvCxnSpPr>
          <p:nvPr/>
        </p:nvCxnSpPr>
        <p:spPr>
          <a:xfrm flipH="1">
            <a:off x="4608000" y="4606920"/>
            <a:ext cx="215640" cy="1260720"/>
          </a:xfrm>
          <a:prstGeom prst="curvedConnector3">
            <a:avLst>
              <a:gd name="adj1" fmla="val 239303"/>
            </a:avLst>
          </a:prstGeom>
          <a:ln>
            <a:solidFill>
              <a:schemeClr val="bg1">
                <a:lumMod val="85000"/>
              </a:schemeClr>
            </a:solidFill>
          </a:ln>
        </p:spPr>
      </p:cxnSp>
      <p:cxnSp>
        <p:nvCxnSpPr>
          <p:cNvPr id="128" name="Line 35"/>
          <p:cNvCxnSpPr>
            <a:stCxn id="106" idx="3"/>
            <a:endCxn id="107" idx="2"/>
          </p:cNvCxnSpPr>
          <p:nvPr/>
        </p:nvCxnSpPr>
        <p:spPr>
          <a:xfrm flipV="1">
            <a:off x="5686920" y="4750920"/>
            <a:ext cx="1332720" cy="1116720"/>
          </a:xfrm>
          <a:prstGeom prst="curvedConnector3">
            <a:avLst>
              <a:gd name="adj1" fmla="val 81855"/>
            </a:avLst>
          </a:prstGeom>
          <a:ln>
            <a:solidFill>
              <a:schemeClr val="bg1">
                <a:lumMod val="85000"/>
              </a:schemeClr>
            </a:solidFill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Cambria Math"/>
                <a:ea typeface="Cambria Math"/>
              </a:rPr>
              <a:t>Przykład przeprowadzanych testów</a:t>
            </a:r>
            <a:endParaRPr/>
          </a:p>
        </p:txBody>
      </p:sp>
      <p:graphicFrame>
        <p:nvGraphicFramePr>
          <p:cNvPr id="130" name="Table 2"/>
          <p:cNvGraphicFramePr/>
          <p:nvPr>
            <p:extLst>
              <p:ext uri="{D42A27DB-BD31-4B8C-83A1-F6EECF244321}">
                <p14:modId xmlns:p14="http://schemas.microsoft.com/office/powerpoint/2010/main" val="2513705133"/>
              </p:ext>
            </p:extLst>
          </p:nvPr>
        </p:nvGraphicFramePr>
        <p:xfrm>
          <a:off x="1021964" y="1327021"/>
          <a:ext cx="8432279" cy="5971850"/>
        </p:xfrm>
        <a:graphic>
          <a:graphicData uri="http://schemas.openxmlformats.org/drawingml/2006/table">
            <a:tbl>
              <a:tblPr/>
              <a:tblGrid>
                <a:gridCol w="168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9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which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value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affects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description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expected result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819">
                <a:tc>
                  <a:txBody>
                    <a:bodyPr/>
                    <a:lstStyle/>
                    <a:p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voltmeter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operational voltage: 4 random values from range (0;6) u (18;+inf)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inactive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20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854">
                <a:tc>
                  <a:txBody>
                    <a:bodyPr/>
                    <a:lstStyle/>
                    <a:p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switch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lights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license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plate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light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switch: on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key positions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park lights switch values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lights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active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license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plate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light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active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active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20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888"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-turn switch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 lights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position: run/crank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-left or right turn switch: on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switch: off</a:t>
                      </a:r>
                      <a:endParaRPr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left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or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right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light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active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strike="noStrik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respectively</a:t>
                      </a:r>
                      <a:r>
                        <a:rPr lang="pl-PL" sz="16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2000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-1821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Arial"/>
                <a:ea typeface="DejaVu Sans"/>
              </a:rPr>
              <a:t>Podział pracy i terminy zadań</a:t>
            </a:r>
            <a:endParaRPr/>
          </a:p>
        </p:txBody>
      </p:sp>
      <p:graphicFrame>
        <p:nvGraphicFramePr>
          <p:cNvPr id="132" name="Table 2"/>
          <p:cNvGraphicFramePr/>
          <p:nvPr>
            <p:extLst>
              <p:ext uri="{D42A27DB-BD31-4B8C-83A1-F6EECF244321}">
                <p14:modId xmlns:p14="http://schemas.microsoft.com/office/powerpoint/2010/main" val="2095955602"/>
              </p:ext>
            </p:extLst>
          </p:nvPr>
        </p:nvGraphicFramePr>
        <p:xfrm>
          <a:off x="1284301" y="731555"/>
          <a:ext cx="8290259" cy="6828120"/>
        </p:xfrm>
        <a:graphic>
          <a:graphicData uri="http://schemas.openxmlformats.org/drawingml/2006/table">
            <a:tbl>
              <a:tblPr/>
              <a:tblGrid>
                <a:gridCol w="207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Deadline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Kto?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Zrobione?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Zaprojektowanie i zrealizowanie w MATLABie modelu układu sterującego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raportu testów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Przeprowadzenie wstępnych testów: sprawdzenie ogólnych funkcjonalności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Rozmowa z klientem w celu uzupełnienia wymagań i rozstrzygnięcia niejasności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7080">
                <a:tc>
                  <a:txBody>
                    <a:bodyPr/>
                    <a:lstStyle/>
                    <a:p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Szczegółowa analiza modelu, badanie obsługi błędów i sytuacji wyjątkowych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Poprawa wykrytych błędów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5640">
                <a:tc>
                  <a:txBody>
                    <a:bodyPr/>
                    <a:lstStyle/>
                    <a:p>
                      <a:r>
                        <a:rPr lang="pl-PL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 strike="no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50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prezentacji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trike="noStrik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>
                <a:solidFill>
                  <a:srgbClr val="000000"/>
                </a:solidFill>
                <a:latin typeface="Cambria Math"/>
                <a:ea typeface="Cambria Math"/>
              </a:rPr>
              <a:t>Wnioski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389505" y="1785368"/>
            <a:ext cx="869112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Funkcjonalność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Analiza problemu, ograniczenia, pomysły rozwiązania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Projekt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Tworzenie raportu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Testowanie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pl-PL" sz="3200" strike="noStrik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Etap końcowy – równoległe testy i poprawki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363</Words>
  <Application>Microsoft Office PowerPoint</Application>
  <PresentationFormat>Niestandardowy</PresentationFormat>
  <Paragraphs>119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DejaVu Sans</vt:lpstr>
      <vt:lpstr>Lucida Console</vt:lpstr>
      <vt:lpstr>StarSymbol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Mateusz Wasala</cp:lastModifiedBy>
  <cp:revision>5</cp:revision>
  <dcterms:modified xsi:type="dcterms:W3CDTF">2016-05-08T20:30:32Z</dcterms:modified>
</cp:coreProperties>
</file>