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B0830B-121A-4EDE-8C54-D202AEBFFBA7}" type="slidenum">
              <a:rPr lang="pl-PL" sz="1400">
                <a:latin typeface="Times New Roman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0808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Model układu sterującego dla świateł zewnętrznych w samochodzie</a:t>
            </a:r>
            <a:r>
              <a:rPr lang="pl-PL" sz="4400">
                <a:latin typeface="Arial"/>
              </a:rPr>
              <a:t>
</a:t>
            </a:r>
            <a:r>
              <a:rPr lang="pl-PL" sz="4400">
                <a:latin typeface="Arial"/>
              </a:rPr>
              <a:t>
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792000" y="4584600"/>
            <a:ext cx="8783640" cy="260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endParaRPr/>
          </a:p>
          <a:p>
            <a:pPr algn="r"/>
            <a:r>
              <a:rPr lang="pl-PL" sz="2000">
                <a:solidFill>
                  <a:srgbClr val="000000"/>
                </a:solidFill>
                <a:latin typeface="Arial"/>
              </a:rPr>
              <a:t>Laboratorium Automatyki Pojazdowej  </a:t>
            </a:r>
            <a:endParaRPr/>
          </a:p>
          <a:p>
            <a:pPr algn="r"/>
            <a:endParaRPr/>
          </a:p>
          <a:p>
            <a:pPr algn="r"/>
            <a:endParaRPr/>
          </a:p>
          <a:p>
            <a:r>
              <a:rPr lang="pl-PL" sz="2400">
                <a:latin typeface="Arial"/>
              </a:rPr>
              <a:t>Aleksander Pasiut (kierownik zespołu)</a:t>
            </a:r>
            <a:endParaRPr/>
          </a:p>
          <a:p>
            <a:r>
              <a:rPr lang="pl-PL" sz="2400">
                <a:latin typeface="Arial"/>
              </a:rPr>
              <a:t>Andrzej Brodzicki                                 </a:t>
            </a:r>
            <a:endParaRPr/>
          </a:p>
          <a:p>
            <a:r>
              <a:rPr lang="pl-PL" sz="2400">
                <a:latin typeface="Arial"/>
              </a:rPr>
              <a:t>Michał Trojnarski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    </a:t>
            </a:r>
            <a:endParaRPr/>
          </a:p>
          <a:p>
            <a:r>
              <a:rPr lang="pl-PL" sz="2400">
                <a:latin typeface="Arial"/>
              </a:rPr>
              <a:t>Mateusz Wąsala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r>
              <a:rPr lang="pl-PL" sz="2400">
                <a:latin typeface="Arial"/>
              </a:rPr>
              <a:t>	</a:t>
            </a:r>
            <a:endParaRPr/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Cel projektu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600">
                <a:solidFill>
                  <a:srgbClr val="000000"/>
                </a:solidFill>
                <a:latin typeface="Arial"/>
              </a:rPr>
              <a:t>Wdrożenie podejścia modelowego (model-based design) w projektowaniu elektronicznych systemów sterowania stosowanych w branży motoryzacyjnej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600">
                <a:solidFill>
                  <a:srgbClr val="000000"/>
                </a:solidFill>
                <a:latin typeface="Arial"/>
              </a:rPr>
              <a:t>Stworzenie modelu symulacyjnego świateł zewnętrznych w samochodzie (Matlab, Simulink, Stateflow)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600">
                <a:solidFill>
                  <a:srgbClr val="000000"/>
                </a:solidFill>
                <a:latin typeface="Arial"/>
              </a:rPr>
              <a:t>Przeprowadzenie testów funkcjonalności z uwzględnieniem sytuacji wyjątkowych i awaryjnych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Środowisko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l-PL" sz="3200">
                <a:latin typeface="Arial Black"/>
              </a:rPr>
              <a:t>Matlab</a:t>
            </a:r>
            <a:endParaRPr/>
          </a:p>
          <a:p>
            <a:r>
              <a:rPr lang="pl-PL" sz="3200">
                <a:latin typeface="Arial"/>
              </a:rPr>
              <a:t>              </a:t>
            </a:r>
            <a:endParaRPr/>
          </a:p>
          <a:p>
            <a:r>
              <a:rPr lang="pl-PL" sz="3200">
                <a:latin typeface="Arial"/>
              </a:rPr>
              <a:t>             </a:t>
            </a:r>
            <a:r>
              <a:rPr lang="pl-PL" sz="3200">
                <a:latin typeface="Arial Black"/>
              </a:rPr>
              <a:t>Simulink  </a:t>
            </a:r>
            <a:r>
              <a:rPr lang="pl-PL" sz="2000">
                <a:latin typeface="Arial Black"/>
              </a:rPr>
              <a:t>budowa modeli i przeprowadzanie                                                       symulacji komputerowych</a:t>
            </a:r>
            <a:endParaRPr/>
          </a:p>
          <a:p>
            <a:endParaRPr/>
          </a:p>
          <a:p>
            <a:r>
              <a:rPr lang="pl-PL" sz="3200">
                <a:latin typeface="Arial"/>
              </a:rPr>
              <a:t>                              </a:t>
            </a:r>
            <a:r>
              <a:rPr lang="pl-PL" sz="3200">
                <a:latin typeface="Arial Black"/>
              </a:rPr>
              <a:t>Stateflow </a:t>
            </a:r>
            <a:r>
              <a:rPr lang="pl-PL" sz="2000">
                <a:latin typeface="Arial Black"/>
              </a:rPr>
              <a:t>graficzna reprezentacja                                                                        i symulacja układów                                                                             decyzyjnych (logicznych)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2520000" y="3960000"/>
            <a:ext cx="1008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792000" y="2304000"/>
            <a:ext cx="1008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Koncepcja modelu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4000" y="1440000"/>
            <a:ext cx="1944000" cy="13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Interaktywny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interfejs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graficzny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648000" y="3312000"/>
            <a:ext cx="1584000" cy="1152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Konwersja na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dane liczbowe</a:t>
            </a:r>
            <a:endParaRPr/>
          </a:p>
        </p:txBody>
      </p:sp>
      <p:sp>
        <p:nvSpPr>
          <p:cNvPr id="51" name="CustomShape 5"/>
          <p:cNvSpPr/>
          <p:nvPr/>
        </p:nvSpPr>
        <p:spPr>
          <a:xfrm>
            <a:off x="1152000" y="2808000"/>
            <a:ext cx="576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2232000" y="3312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2232000" y="3600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8"/>
          <p:cNvSpPr/>
          <p:nvPr/>
        </p:nvSpPr>
        <p:spPr>
          <a:xfrm>
            <a:off x="2232000" y="389952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9"/>
          <p:cNvSpPr/>
          <p:nvPr/>
        </p:nvSpPr>
        <p:spPr>
          <a:xfrm>
            <a:off x="2232000" y="421416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0"/>
          <p:cNvSpPr/>
          <p:nvPr/>
        </p:nvSpPr>
        <p:spPr>
          <a:xfrm>
            <a:off x="2808000" y="3312000"/>
            <a:ext cx="504000" cy="1152000"/>
          </a:xfrm>
          <a:prstGeom prst="flowChartProcess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Mux</a:t>
            </a:r>
            <a:endParaRPr/>
          </a:p>
        </p:txBody>
      </p:sp>
      <p:sp>
        <p:nvSpPr>
          <p:cNvPr id="57" name="CustomShape 11"/>
          <p:cNvSpPr/>
          <p:nvPr/>
        </p:nvSpPr>
        <p:spPr>
          <a:xfrm>
            <a:off x="3816000" y="3312000"/>
            <a:ext cx="4032000" cy="3456000"/>
          </a:xfrm>
          <a:prstGeom prst="flowChartAlternateProcess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Logika stanów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58" name="CustomShape 12"/>
          <p:cNvSpPr/>
          <p:nvPr/>
        </p:nvSpPr>
        <p:spPr>
          <a:xfrm>
            <a:off x="3312000" y="3744000"/>
            <a:ext cx="504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3"/>
          <p:cNvSpPr/>
          <p:nvPr/>
        </p:nvSpPr>
        <p:spPr>
          <a:xfrm>
            <a:off x="3899520" y="2144880"/>
            <a:ext cx="1296000" cy="648000"/>
          </a:xfrm>
          <a:prstGeom prst="flowChartProcess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Bateria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4392000" y="2808000"/>
            <a:ext cx="288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5"/>
          <p:cNvSpPr/>
          <p:nvPr/>
        </p:nvSpPr>
        <p:spPr>
          <a:xfrm>
            <a:off x="4248000" y="3744000"/>
            <a:ext cx="1152000" cy="864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6"/>
          <p:cNvSpPr/>
          <p:nvPr/>
        </p:nvSpPr>
        <p:spPr>
          <a:xfrm>
            <a:off x="4608000" y="5472000"/>
            <a:ext cx="1080000" cy="792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7"/>
          <p:cNvSpPr/>
          <p:nvPr/>
        </p:nvSpPr>
        <p:spPr>
          <a:xfrm>
            <a:off x="6408000" y="3816000"/>
            <a:ext cx="1224000" cy="93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64" name="Line 18"/>
          <p:cNvCxnSpPr>
            <a:stCxn id="61" idx="2"/>
            <a:endCxn id="62" idx="1"/>
          </p:cNvCxnSpPr>
          <p:nvPr/>
        </p:nvCxnSpPr>
        <p:spPr>
          <a:xfrm flipH="1">
            <a:off x="4608000" y="4608000"/>
            <a:ext cx="216360" cy="1260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5" name="Line 19"/>
          <p:cNvCxnSpPr>
            <a:stCxn id="61" idx="3"/>
            <a:endCxn id="63" idx="1"/>
          </p:cNvCxnSpPr>
          <p:nvPr/>
        </p:nvCxnSpPr>
        <p:spPr>
          <a:xfrm>
            <a:off x="5400000" y="4176000"/>
            <a:ext cx="1008360" cy="108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6" name="Line 20"/>
          <p:cNvCxnSpPr>
            <a:stCxn id="63" idx="2"/>
            <a:endCxn id="62" idx="3"/>
          </p:cNvCxnSpPr>
          <p:nvPr/>
        </p:nvCxnSpPr>
        <p:spPr>
          <a:xfrm flipH="1">
            <a:off x="5688000" y="4752000"/>
            <a:ext cx="1332360" cy="1116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67" name="CustomShape 21"/>
          <p:cNvSpPr/>
          <p:nvPr/>
        </p:nvSpPr>
        <p:spPr>
          <a:xfrm>
            <a:off x="7848000" y="3816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2"/>
          <p:cNvSpPr/>
          <p:nvPr/>
        </p:nvSpPr>
        <p:spPr>
          <a:xfrm>
            <a:off x="7848000" y="460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3"/>
          <p:cNvSpPr/>
          <p:nvPr/>
        </p:nvSpPr>
        <p:spPr>
          <a:xfrm>
            <a:off x="7848000" y="532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4"/>
          <p:cNvSpPr/>
          <p:nvPr/>
        </p:nvSpPr>
        <p:spPr>
          <a:xfrm>
            <a:off x="7848000" y="604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5"/>
          <p:cNvSpPr/>
          <p:nvPr/>
        </p:nvSpPr>
        <p:spPr>
          <a:xfrm>
            <a:off x="8424000" y="3384000"/>
            <a:ext cx="1080000" cy="31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Wyjścia</a:t>
            </a:r>
            <a:endParaRPr/>
          </a:p>
        </p:txBody>
      </p:sp>
      <p:sp>
        <p:nvSpPr>
          <p:cNvPr id="72" name="CustomShape 26"/>
          <p:cNvSpPr/>
          <p:nvPr/>
        </p:nvSpPr>
        <p:spPr>
          <a:xfrm>
            <a:off x="8352000" y="1697040"/>
            <a:ext cx="1223640" cy="132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Aktualny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stan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73" name="CustomShape 27"/>
          <p:cNvSpPr/>
          <p:nvPr/>
        </p:nvSpPr>
        <p:spPr>
          <a:xfrm>
            <a:off x="8280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8"/>
          <p:cNvSpPr/>
          <p:nvPr/>
        </p:nvSpPr>
        <p:spPr>
          <a:xfrm>
            <a:off x="9288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9"/>
          <p:cNvSpPr/>
          <p:nvPr/>
        </p:nvSpPr>
        <p:spPr>
          <a:xfrm>
            <a:off x="8280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0"/>
          <p:cNvSpPr/>
          <p:nvPr/>
        </p:nvSpPr>
        <p:spPr>
          <a:xfrm>
            <a:off x="9288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1"/>
          <p:cNvSpPr/>
          <p:nvPr/>
        </p:nvSpPr>
        <p:spPr>
          <a:xfrm>
            <a:off x="8424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2"/>
          <p:cNvSpPr/>
          <p:nvPr/>
        </p:nvSpPr>
        <p:spPr>
          <a:xfrm>
            <a:off x="8856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3"/>
          <p:cNvSpPr/>
          <p:nvPr/>
        </p:nvSpPr>
        <p:spPr>
          <a:xfrm>
            <a:off x="9288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Przykład przeprowadzanych testów</a:t>
            </a:r>
            <a:endParaRPr/>
          </a:p>
        </p:txBody>
      </p:sp>
      <p:graphicFrame>
        <p:nvGraphicFramePr>
          <p:cNvPr id="81" name="Table 2"/>
          <p:cNvGraphicFramePr/>
          <p:nvPr/>
        </p:nvGraphicFramePr>
        <p:xfrm>
          <a:off x="482760" y="1307520"/>
          <a:ext cx="9071280" cy="555588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1465560"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ffffff"/>
                          </a:solidFill>
                          <a:latin typeface="Lucida Console"/>
                          <a:ea typeface="Microsoft YaHei"/>
                        </a:rPr>
                        <a:t>inputs tested (inputs which value affects outputs)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ffffff"/>
                          </a:solidFill>
                          <a:latin typeface="Lucida Console"/>
                          <a:ea typeface="Microsoft YaHei"/>
                        </a:rPr>
                        <a:t>outputs tested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ffffff"/>
                          </a:solidFill>
                          <a:latin typeface="Lucida Console"/>
                          <a:ea typeface="Microsoft YaHei"/>
                        </a:rPr>
                        <a:t>test description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ffffff"/>
                          </a:solidFill>
                          <a:latin typeface="Lucida Console"/>
                          <a:ea typeface="Microsoft YaHei"/>
                        </a:rPr>
                        <a:t>expected result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ffffff"/>
                          </a:solidFill>
                          <a:latin typeface="Lucida Console"/>
                          <a:ea typeface="Microsoft YaHei"/>
                        </a:rPr>
                        <a:t>result</a:t>
                      </a:r>
                      <a:endParaRPr/>
                    </a:p>
                  </a:txBody>
                  <a:tcPr/>
                </a:tc>
              </a:tr>
              <a:tr h="752760"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Lucida Console"/>
                          <a:ea typeface="Microsoft YaHei"/>
                        </a:rPr>
                        <a:t>voltmeter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Lucida Console"/>
                          <a:ea typeface="Microsoft YaHei"/>
                        </a:rPr>
                        <a:t>all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Lucida Console"/>
                          <a:ea typeface="Microsoft YaHei"/>
                        </a:rPr>
                        <a:t>operational voltage: 4 random values from range (0;6) u (18;+inf)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Lucida Console"/>
                          <a:ea typeface="Microsoft YaHei"/>
                        </a:rPr>
                        <a:t>all outputs inactive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  <a:tr h="1078920"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Lucida Console"/>
                          <a:ea typeface="Microsoft YaHei"/>
                        </a:rPr>
                        <a:t>low beam switch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-park lights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-license plate light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-low beam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-low beam switch: on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-all key positions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-all park lights switch values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-park lights active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-license plate light active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-low beam active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  <a:tr h="1079640"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-key position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-turn switch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-hazard switch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turn lights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-key position: run/crank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-left or right turn switch: on</a:t>
                      </a:r>
                      <a:endParaRPr/>
                    </a:p>
                    <a:p>
                      <a:r>
                        <a:rPr lang="pl-PL" sz="1500">
                          <a:latin typeface="Lucida Console"/>
                        </a:rPr>
                        <a:t>-hazard switch: off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Lucida Console"/>
                          <a:ea typeface="Microsoft YaHei"/>
                        </a:rPr>
                        <a:t>left or right turn light active respectively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Lucida Console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-182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Podział pracy i terminy zadań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510480" y="744840"/>
          <a:ext cx="9071280" cy="660636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720"/>
              </a:tblGrid>
              <a:tr h="350280">
                <a:tc>
                  <a:txBody>
                    <a:bodyPr lIns="90000" rIns="90000" tIns="46800" bIns="46800"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Deadline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Kto?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Zrobione?</a:t>
                      </a:r>
                      <a:endParaRPr/>
                    </a:p>
                  </a:txBody>
                  <a:tcPr/>
                </a:tc>
              </a:tr>
              <a:tr h="102708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 IV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Michał Trojnarski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Andrzej Brodzicki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Zaprojektowanie i zrealizowanie w MATLABie modelu układu sterującego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 IV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Mateusz Wąsala Aleksander Pasiut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Przygotowanie raportu testów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  <a:tr h="102708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 IV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Mateusz Wąsala 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Aleksander Pasiut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Przeprowadzenie wstępnych testów: sprawdzenie ogólnych funkcjonalności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  <a:tr h="102708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 IV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Mateusz Wąsala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Aleksander Pasiut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Andrzej Brodzicki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Rozmowa z klientem w celu uzupełnienia wymagań i rozstrzygnięcia niejasności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  <a:tr h="102708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Mateusz Wąsala Aleksander Pasiut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Szczegółowa analiza modelu, badanie obsługi błędów i sytuacji wyjątkowych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Michał Trojnarski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Andrzej Brodzicki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Poprawa wykrytych błędów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  <a:tr h="426960">
                <a:tc>
                  <a:txBody>
                    <a:bodyPr lIns="90000" rIns="90000" tIns="46800" bIns="46800"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 V 2016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Michał Trojnarski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Andrzej Brodzicki</a:t>
                      </a:r>
                      <a:endParaRPr/>
                    </a:p>
                    <a:p>
                      <a:r>
                        <a:rPr lang="pl-PL" sz="1500">
                          <a:latin typeface="Calibri"/>
                          <a:ea typeface="Arial"/>
                        </a:rPr>
                        <a:t>Mateusz Wąsala Aleksander Pasiut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Przygotowanie prezentacji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pl-PL">
                          <a:latin typeface="Calibri"/>
                        </a:rPr>
                        <a:t>TAK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Wnioski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Funkcjonalność modelu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Analiza problemu, ograniczenia, pomysły rozwiązania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Projekt modelu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Tworzenie raportu testów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Testowanie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Etap końcowy – równoległe testy i poprawki</a:t>
            </a:r>
            <a:endParaRPr/>
          </a:p>
        </p:txBody>
      </p:sp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