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9" r:id="rId4"/>
    <p:sldId id="277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73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Niklewicz-Perczak" initials="AN" lastIdx="2" clrIdx="0">
    <p:extLst/>
  </p:cmAuthor>
  <p:cmAuthor id="2" name="Anna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C"/>
    <a:srgbClr val="798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9" autoAdjust="0"/>
    <p:restoredTop sz="78981" autoAdjust="0"/>
  </p:normalViewPr>
  <p:slideViewPr>
    <p:cSldViewPr snapToGrid="0" snapToObjects="1">
      <p:cViewPr varScale="1">
        <p:scale>
          <a:sx n="92" d="100"/>
          <a:sy n="92" d="100"/>
        </p:scale>
        <p:origin x="2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8328-05D4-4A5D-A9F7-FA76B6B39EB6}" type="datetimeFigureOut">
              <a:rPr lang="pl-PL" smtClean="0"/>
              <a:pPr/>
              <a:t>07.03.2017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297D-D7DE-4B2B-B750-F2F8C5BC70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28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B853-5964-4927-BC85-A8A66830AF39}" type="datetimeFigureOut">
              <a:rPr lang="pl-PL" smtClean="0"/>
              <a:t>07.03.2017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0405-5F07-4A83-ACA3-B76A8F6880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37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  <p:sldLayoutId id="214748366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TransitionTechnologies2017/zaawansowana-java-2017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name.lastname@subdomain.somewhere.com" TargetMode="External"/><Relationship Id="rId2" Type="http://schemas.openxmlformats.org/officeDocument/2006/relationships/hyperlink" Target="mailto:name@somewher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rstname.lastname%25somewhere@subdomain.somewhere.c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Testing</a:t>
            </a:r>
            <a:r>
              <a:rPr lang="pl-PL" sz="3200" dirty="0" smtClean="0"/>
              <a:t>, </a:t>
            </a:r>
            <a:r>
              <a:rPr lang="pl-PL" sz="3200" dirty="0"/>
              <a:t> </a:t>
            </a:r>
            <a:r>
              <a:rPr lang="pl-PL" sz="3200" dirty="0" err="1" smtClean="0"/>
              <a:t>Junit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8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Self-validating</a:t>
            </a:r>
            <a:endParaRPr lang="pl-PL" dirty="0"/>
          </a:p>
          <a:p>
            <a:r>
              <a:rPr lang="pl-PL" dirty="0"/>
              <a:t>automatyczna asercja - przeszedł lub nie</a:t>
            </a:r>
          </a:p>
          <a:p>
            <a:r>
              <a:rPr lang="pl-PL" dirty="0"/>
              <a:t>bez konieczności ręcznego analizowania wyjścia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Timely</a:t>
            </a:r>
            <a:endParaRPr lang="pl-PL" dirty="0"/>
          </a:p>
          <a:p>
            <a:r>
              <a:rPr lang="pl-PL" dirty="0"/>
              <a:t>pisane w dobrym momencie</a:t>
            </a:r>
          </a:p>
          <a:p>
            <a:r>
              <a:rPr lang="pl-PL" dirty="0"/>
              <a:t>chwilę przed kodem, który spowoduje, że test przejdzie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Konstrukcje wspierające testowalność</a:t>
            </a:r>
          </a:p>
          <a:p>
            <a:r>
              <a:rPr lang="pl-PL" dirty="0"/>
              <a:t>kompozycja zamiast dziedziczenia</a:t>
            </a:r>
          </a:p>
          <a:p>
            <a:r>
              <a:rPr lang="pl-PL" dirty="0"/>
              <a:t>małe klasy</a:t>
            </a:r>
          </a:p>
          <a:p>
            <a:r>
              <a:rPr lang="pl-PL" dirty="0"/>
              <a:t>małe metody</a:t>
            </a:r>
          </a:p>
          <a:p>
            <a:r>
              <a:rPr lang="pl-PL" dirty="0"/>
              <a:t>wstrzykiwanie zależności</a:t>
            </a:r>
          </a:p>
          <a:p>
            <a:r>
              <a:rPr lang="pl-PL" dirty="0"/>
              <a:t>praca na interfejsach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Antywzorce dla testowalnego kodu</a:t>
            </a:r>
          </a:p>
          <a:p>
            <a:r>
              <a:rPr lang="pl-PL" dirty="0"/>
              <a:t>singletony</a:t>
            </a:r>
          </a:p>
          <a:p>
            <a:r>
              <a:rPr lang="pl-PL" dirty="0"/>
              <a:t>metody statyczne</a:t>
            </a:r>
          </a:p>
          <a:p>
            <a:r>
              <a:rPr lang="pl-PL" dirty="0"/>
              <a:t>elementy finalne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133475"/>
            <a:ext cx="63436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991863"/>
            <a:ext cx="6508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898650"/>
            <a:ext cx="64452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104479"/>
            <a:ext cx="7594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indent="-342900">
              <a:buAutoNum type="arabicPeriod"/>
            </a:pPr>
            <a:r>
              <a:rPr lang="pl-PL" dirty="0" err="1" smtClean="0"/>
              <a:t>Stack</a:t>
            </a:r>
            <a:endParaRPr lang="pl-PL" dirty="0" smtClean="0"/>
          </a:p>
          <a:p>
            <a:pPr indent="-342900">
              <a:buAutoNum type="arabicPeriod"/>
            </a:pPr>
            <a:endParaRPr lang="pl-PL" dirty="0" smtClean="0"/>
          </a:p>
          <a:p>
            <a:pPr indent="-342900">
              <a:buAutoNum type="arabicPeriod"/>
            </a:pPr>
            <a:r>
              <a:rPr lang="pl-PL" dirty="0" err="1" smtClean="0"/>
              <a:t>ShoppingCart</a:t>
            </a:r>
            <a:endParaRPr lang="pl-PL" dirty="0"/>
          </a:p>
          <a:p>
            <a:pPr marL="628650" lvl="1" indent="-342900">
              <a:buAutoNum type="arabicPeriod"/>
            </a:pPr>
            <a:r>
              <a:rPr lang="pl-PL" dirty="0" err="1"/>
              <a:t>Add</a:t>
            </a:r>
            <a:r>
              <a:rPr lang="pl-PL" dirty="0"/>
              <a:t>, </a:t>
            </a:r>
            <a:r>
              <a:rPr lang="pl-PL" dirty="0" err="1"/>
              <a:t>delete</a:t>
            </a:r>
            <a:r>
              <a:rPr lang="pl-PL" dirty="0"/>
              <a:t>, </a:t>
            </a:r>
            <a:r>
              <a:rPr lang="pl-PL" dirty="0" err="1" smtClean="0"/>
              <a:t>count</a:t>
            </a:r>
            <a:endParaRPr lang="pl-PL" dirty="0"/>
          </a:p>
          <a:p>
            <a:pPr marL="628650" lvl="1" indent="-342900">
              <a:buAutoNum type="arabicPeriod"/>
            </a:pPr>
            <a:endParaRPr lang="pl-PL" dirty="0" smtClean="0"/>
          </a:p>
          <a:p>
            <a:pPr indent="-342900">
              <a:buAutoNum type="arabicPeriod"/>
            </a:pPr>
            <a:r>
              <a:rPr lang="pl-PL" dirty="0" err="1" smtClean="0"/>
              <a:t>FaxScheduler</a:t>
            </a:r>
            <a:endParaRPr lang="pl-PL" dirty="0" smtClean="0"/>
          </a:p>
          <a:p>
            <a:pPr marL="628650" lvl="1" indent="-342900">
              <a:buAutoNum type="arabicPeriod"/>
            </a:pPr>
            <a:r>
              <a:rPr lang="pl-PL" dirty="0" smtClean="0"/>
              <a:t>Kod wysyłający fax na numer telefonu z podanego pliku</a:t>
            </a:r>
          </a:p>
          <a:p>
            <a:pPr marL="628650" lvl="1" indent="-342900">
              <a:buAutoNum type="arabicPeriod"/>
            </a:pPr>
            <a:r>
              <a:rPr lang="pl-PL" dirty="0" smtClean="0"/>
              <a:t>Numer telefonu musi mieć format xx-</a:t>
            </a:r>
            <a:r>
              <a:rPr lang="pl-PL" dirty="0" err="1" smtClean="0"/>
              <a:t>xxxxxxx</a:t>
            </a:r>
            <a:endParaRPr lang="pl-PL" dirty="0" smtClean="0"/>
          </a:p>
          <a:p>
            <a:pPr marL="628650" lvl="1" indent="-342900">
              <a:buAutoNum type="arabicPeriod"/>
            </a:pPr>
            <a:endParaRPr lang="pl-PL" dirty="0"/>
          </a:p>
          <a:p>
            <a:pPr indent="-342900">
              <a:buAutoNum type="arabicPeriod"/>
            </a:pPr>
            <a:r>
              <a:rPr lang="pl-PL" dirty="0" err="1" smtClean="0"/>
              <a:t>AVTransport</a:t>
            </a:r>
            <a:endParaRPr lang="pl-PL" dirty="0"/>
          </a:p>
          <a:p>
            <a:pPr marL="628650" lvl="1" indent="-342900">
              <a:buAutoNum type="arabicPeriod"/>
            </a:pPr>
            <a:r>
              <a:rPr lang="pl-PL" dirty="0"/>
              <a:t>Klasa daje kontrolę na odtwarzaczem</a:t>
            </a:r>
          </a:p>
          <a:p>
            <a:pPr marL="628650" lvl="1" indent="-342900">
              <a:buAutoNum type="arabicPeriod"/>
            </a:pPr>
            <a:r>
              <a:rPr lang="pl-PL" dirty="0"/>
              <a:t>Istnieje tzw. Aktualna pozycja, po BOT (</a:t>
            </a:r>
            <a:r>
              <a:rPr lang="pl-PL" dirty="0" err="1"/>
              <a:t>Beginning</a:t>
            </a:r>
            <a:r>
              <a:rPr lang="pl-PL" dirty="0"/>
              <a:t> of </a:t>
            </a:r>
            <a:r>
              <a:rPr lang="pl-PL" dirty="0" err="1"/>
              <a:t>Tape</a:t>
            </a:r>
            <a:r>
              <a:rPr lang="pl-PL" dirty="0"/>
              <a:t>), EOT (End of </a:t>
            </a:r>
            <a:r>
              <a:rPr lang="pl-PL" dirty="0" err="1"/>
              <a:t>Tape</a:t>
            </a:r>
            <a:r>
              <a:rPr lang="pl-PL" dirty="0"/>
              <a:t>)</a:t>
            </a:r>
          </a:p>
          <a:p>
            <a:pPr marL="628650" lvl="1" indent="-342900">
              <a:buAutoNum type="arabicPeriod"/>
            </a:pPr>
            <a:r>
              <a:rPr lang="pl-PL" dirty="0"/>
              <a:t>Fast </a:t>
            </a:r>
            <a:r>
              <a:rPr lang="pl-PL" dirty="0" err="1"/>
              <a:t>forward</a:t>
            </a:r>
            <a:r>
              <a:rPr lang="pl-PL" dirty="0"/>
              <a:t> przesuwa aktualną pozycję do przodu o określoną długość</a:t>
            </a:r>
          </a:p>
          <a:p>
            <a:pPr marL="628650" lvl="1" indent="-342900">
              <a:buAutoNum type="arabicPeriod"/>
            </a:pPr>
            <a:r>
              <a:rPr lang="pl-PL" dirty="0" err="1"/>
              <a:t>Revind</a:t>
            </a:r>
            <a:r>
              <a:rPr lang="pl-PL" dirty="0"/>
              <a:t> – przesuwa pozycję do tyłu</a:t>
            </a:r>
          </a:p>
          <a:p>
            <a:pPr indent="-342900">
              <a:buAutoNum type="arabicPeriod"/>
            </a:pPr>
            <a:endParaRPr lang="pl-PL" dirty="0"/>
          </a:p>
          <a:p>
            <a:pPr indent="-342900">
              <a:buAutoNum type="arabicPeriod"/>
            </a:pPr>
            <a:endParaRPr lang="pl-PL" dirty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1904848" y="1239242"/>
            <a:ext cx="710072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clone 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bitbucket.org/TransitionTechnologies2017/zaawansowana-java-2017.git</a:t>
            </a:r>
            <a:endParaRPr lang="pl-PL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l-P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 </a:t>
            </a:r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studenttransition1</a:t>
            </a:r>
          </a:p>
          <a:p>
            <a:pPr algn="r"/>
            <a:r>
              <a:rPr lang="pl-PL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l-P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student439owhb</a:t>
            </a:r>
            <a:endParaRPr lang="pl-PL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143000" y="1796821"/>
            <a:ext cx="6857999" cy="3883883"/>
          </a:xfrm>
        </p:spPr>
        <p:txBody>
          <a:bodyPr/>
          <a:lstStyle/>
          <a:p>
            <a:pPr marL="257175" indent="-257175">
              <a:buAutoNum type="arabicPeriod"/>
            </a:pPr>
            <a:endParaRPr lang="pl-PL" dirty="0"/>
          </a:p>
          <a:p>
            <a:pPr marL="257175" indent="-257175">
              <a:buAutoNum type="arabicPeriod"/>
            </a:pPr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Testy jednostkowe - motywacja</a:t>
            </a:r>
            <a:endParaRPr lang="pl-PL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41739" y="1103587"/>
            <a:ext cx="8576440" cy="4971392"/>
          </a:xfrm>
          <a:prstGeom prst="rect">
            <a:avLst/>
          </a:prstGeom>
        </p:spPr>
        <p:txBody>
          <a:bodyPr vert="horz" lIns="243000" tIns="216000" rIns="216000" bIns="21600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4572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6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09750" indent="-285750" algn="l" defTabSz="4572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19450" indent="-171450" algn="l" defTabSz="457200" rtl="0" eaLnBrk="1" latinLnBrk="0" hangingPunct="1">
              <a:lnSpc>
                <a:spcPct val="120000"/>
              </a:lnSpc>
              <a:spcBef>
                <a:spcPts val="400"/>
              </a:spcBef>
              <a:buClr>
                <a:srgbClr val="2B71B9"/>
              </a:buClr>
              <a:buFont typeface="Wingdings" charset="2"/>
              <a:buChar char="§"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200"/>
              </a:spcBef>
              <a:buFont typeface="Wingdings" charset="2"/>
              <a:buChar char="§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Dają pewność, że kod działa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Zmniejszają ilość </a:t>
            </a:r>
            <a:r>
              <a:rPr lang="pl-PL" sz="2400" dirty="0" err="1">
                <a:solidFill>
                  <a:schemeClr val="tx1"/>
                </a:solidFill>
              </a:rPr>
              <a:t>bugów</a:t>
            </a:r>
            <a:r>
              <a:rPr lang="pl-PL" sz="2400" dirty="0">
                <a:solidFill>
                  <a:schemeClr val="tx1"/>
                </a:solidFill>
              </a:rPr>
              <a:t> w nowych funkcjonalnościach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Zmniejszają ilość </a:t>
            </a:r>
            <a:r>
              <a:rPr lang="pl-PL" sz="2400" dirty="0" err="1">
                <a:solidFill>
                  <a:schemeClr val="tx1"/>
                </a:solidFill>
              </a:rPr>
              <a:t>bugów</a:t>
            </a:r>
            <a:r>
              <a:rPr lang="pl-PL" sz="2400" dirty="0">
                <a:solidFill>
                  <a:schemeClr val="tx1"/>
                </a:solidFill>
              </a:rPr>
              <a:t> w już istniejących funkcjonalnościach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Są zawsze aktualną dokumentacją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Zmniejszają koszt zmian w kodzie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Poprawiają jakość kodu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Zmniejszają zbędne komplikacje w kodzie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Pozwalają na </a:t>
            </a:r>
            <a:r>
              <a:rPr lang="pl-PL" sz="2400" dirty="0" err="1">
                <a:solidFill>
                  <a:schemeClr val="tx1"/>
                </a:solidFill>
              </a:rPr>
              <a:t>refactoring</a:t>
            </a:r>
            <a:endParaRPr lang="pl-PL" sz="2400" dirty="0">
              <a:solidFill>
                <a:schemeClr val="tx1"/>
              </a:solidFill>
            </a:endParaRP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Bronią przed innymi programistami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Pisanie testów jest przyjemne 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Przyśpieszają development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2400" dirty="0">
                <a:solidFill>
                  <a:schemeClr val="tx1"/>
                </a:solidFill>
              </a:rPr>
              <a:t>Zmniejszają </a:t>
            </a:r>
            <a:r>
              <a:rPr lang="pl-PL" sz="2400" dirty="0" smtClean="0">
                <a:solidFill>
                  <a:schemeClr val="tx1"/>
                </a:solidFill>
              </a:rPr>
              <a:t>strach</a:t>
            </a:r>
            <a:endParaRPr lang="pl-P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2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Co i jak testować?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Na podstawie książki „</a:t>
            </a:r>
            <a:r>
              <a:rPr lang="pl-PL" dirty="0" err="1" smtClean="0"/>
              <a:t>Pragmatic</a:t>
            </a:r>
            <a:r>
              <a:rPr lang="pl-PL" dirty="0" smtClean="0"/>
              <a:t> Unit </a:t>
            </a:r>
            <a:r>
              <a:rPr lang="pl-PL" dirty="0" err="1" smtClean="0"/>
              <a:t>Testing</a:t>
            </a:r>
            <a:r>
              <a:rPr lang="pl-PL" dirty="0" smtClean="0"/>
              <a:t>”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64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Warunki brzegowe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l-PL" dirty="0"/>
              <a:t>Dziwne dane wejściowe (np. String "!*W:X\&amp;</a:t>
            </a:r>
            <a:r>
              <a:rPr lang="pl-PL" dirty="0" err="1"/>
              <a:t>Gi</a:t>
            </a:r>
            <a:r>
              <a:rPr lang="pl-PL" dirty="0"/>
              <a:t>/w∼&gt;g/</a:t>
            </a:r>
            <a:r>
              <a:rPr lang="pl-PL" dirty="0" err="1"/>
              <a:t>h#WQ</a:t>
            </a:r>
            <a:r>
              <a:rPr lang="pl-PL" dirty="0"/>
              <a:t>@")</a:t>
            </a:r>
          </a:p>
          <a:p>
            <a:pPr marL="285750" indent="-285750">
              <a:buFontTx/>
              <a:buChar char="-"/>
            </a:pPr>
            <a:r>
              <a:rPr lang="pl-PL" dirty="0"/>
              <a:t>Źle sformatowane dane (np. zły format emaila: "</a:t>
            </a:r>
            <a:r>
              <a:rPr lang="pl-PL" dirty="0" err="1"/>
              <a:t>fred@foobar</a:t>
            </a:r>
            <a:r>
              <a:rPr lang="pl-PL" dirty="0"/>
              <a:t>.")</a:t>
            </a:r>
          </a:p>
          <a:p>
            <a:pPr marL="285750" indent="-285750">
              <a:buFontTx/>
              <a:buChar char="-"/>
            </a:pPr>
            <a:r>
              <a:rPr lang="pl-PL" dirty="0"/>
              <a:t>Puste lub brak wartości (0, „”, </a:t>
            </a:r>
            <a:r>
              <a:rPr lang="pl-PL" dirty="0" err="1"/>
              <a:t>null</a:t>
            </a:r>
            <a:r>
              <a:rPr lang="pl-PL" dirty="0"/>
              <a:t>)</a:t>
            </a:r>
          </a:p>
          <a:p>
            <a:pPr marL="285750" indent="-285750">
              <a:buFontTx/>
              <a:buChar char="-"/>
            </a:pPr>
            <a:r>
              <a:rPr lang="pl-PL" dirty="0"/>
              <a:t>Wartości znacznie przekraczające typowe przedziały (np. wiek 10000)</a:t>
            </a:r>
          </a:p>
          <a:p>
            <a:pPr marL="285750" indent="-285750">
              <a:buFontTx/>
              <a:buChar char="-"/>
            </a:pPr>
            <a:r>
              <a:rPr lang="pl-PL" dirty="0"/>
              <a:t>Duplikaty w listach które nie powinny mieć duplikatów</a:t>
            </a:r>
          </a:p>
          <a:p>
            <a:pPr marL="285750" indent="-285750">
              <a:buFontTx/>
              <a:buChar char="-"/>
            </a:pPr>
            <a:r>
              <a:rPr lang="pl-PL" dirty="0"/>
              <a:t>Nieposortowane listy (np. podanie posortowanej listy do algorytmu sortującego</a:t>
            </a:r>
            <a:r>
              <a:rPr lang="pl-PL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3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Poprawność danych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Zgodność z oczekiwanym formatem danych, np.:</a:t>
            </a:r>
          </a:p>
          <a:p>
            <a:pPr marL="285750" indent="-285750">
              <a:buFontTx/>
              <a:buChar char="-"/>
            </a:pPr>
            <a:r>
              <a:rPr lang="pl-PL" dirty="0">
                <a:hlinkClick r:id="rId2"/>
              </a:rPr>
              <a:t>name@somewhere.com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>
                <a:hlinkClick r:id="rId3"/>
              </a:rPr>
              <a:t>firstname.lastname@subdomain.somewhere.com</a:t>
            </a:r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>
                <a:hlinkClick r:id="rId4"/>
              </a:rPr>
              <a:t>firstname.lastname%somewhere@subdomain.somewhere.com</a:t>
            </a:r>
            <a:endParaRPr lang="pl-PL" dirty="0"/>
          </a:p>
          <a:p>
            <a:pPr marL="285750" indent="-285750">
              <a:buFontTx/>
              <a:buChar char="-"/>
            </a:pPr>
            <a:endParaRPr lang="pl-PL" dirty="0"/>
          </a:p>
          <a:p>
            <a:r>
              <a:rPr lang="pl-PL" dirty="0"/>
              <a:t>Co jeśli:</a:t>
            </a:r>
          </a:p>
          <a:p>
            <a:pPr marL="285750" indent="-285750">
              <a:buFontTx/>
              <a:buChar char="-"/>
            </a:pPr>
            <a:r>
              <a:rPr lang="pl-PL" dirty="0"/>
              <a:t>Istnieje tylko początek</a:t>
            </a:r>
          </a:p>
          <a:p>
            <a:pPr marL="285750" indent="-285750">
              <a:buFontTx/>
              <a:buChar char="-"/>
            </a:pPr>
            <a:r>
              <a:rPr lang="pl-PL" dirty="0"/>
              <a:t>Istnieje tylko koniec</a:t>
            </a:r>
          </a:p>
          <a:p>
            <a:pPr marL="285750" indent="-285750">
              <a:buFontTx/>
              <a:buChar char="-"/>
            </a:pPr>
            <a:r>
              <a:rPr lang="pl-PL" dirty="0"/>
              <a:t>Istnieje tylko @ i domena</a:t>
            </a:r>
          </a:p>
          <a:p>
            <a:pPr marL="285750" indent="-285750">
              <a:buFontTx/>
              <a:buChar char="-"/>
            </a:pPr>
            <a:r>
              <a:rPr lang="pl-PL" dirty="0" err="1"/>
              <a:t>Itp</a:t>
            </a:r>
            <a:r>
              <a:rPr lang="pl-PL" dirty="0"/>
              <a:t>….</a:t>
            </a:r>
          </a:p>
          <a:p>
            <a:pPr marL="285750" indent="-285750">
              <a:buFontTx/>
              <a:buChar char="-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41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Dobre testy jednostkowe - F.I.R.S.T.</a:t>
            </a:r>
          </a:p>
          <a:p>
            <a:r>
              <a:rPr lang="pl-PL" b="1" dirty="0"/>
              <a:t>F</a:t>
            </a:r>
            <a:r>
              <a:rPr lang="pl-PL" dirty="0"/>
              <a:t>ast - Szybkie</a:t>
            </a:r>
          </a:p>
          <a:p>
            <a:r>
              <a:rPr lang="pl-PL" b="1" dirty="0" err="1"/>
              <a:t>I</a:t>
            </a:r>
            <a:r>
              <a:rPr lang="pl-PL" dirty="0" err="1"/>
              <a:t>solated</a:t>
            </a:r>
            <a:r>
              <a:rPr lang="pl-PL" dirty="0"/>
              <a:t> - Skupione</a:t>
            </a:r>
          </a:p>
          <a:p>
            <a:r>
              <a:rPr lang="pl-PL" b="1" dirty="0" err="1"/>
              <a:t>R</a:t>
            </a:r>
            <a:r>
              <a:rPr lang="pl-PL" dirty="0" err="1"/>
              <a:t>epeatable</a:t>
            </a:r>
            <a:r>
              <a:rPr lang="pl-PL" dirty="0"/>
              <a:t> - Powtarzalne</a:t>
            </a:r>
          </a:p>
          <a:p>
            <a:r>
              <a:rPr lang="pl-PL" b="1" dirty="0" err="1"/>
              <a:t>S</a:t>
            </a:r>
            <a:r>
              <a:rPr lang="pl-PL" dirty="0" err="1"/>
              <a:t>elf-validating</a:t>
            </a:r>
            <a:r>
              <a:rPr lang="pl-PL" dirty="0"/>
              <a:t> - Samosprawdzające</a:t>
            </a:r>
          </a:p>
          <a:p>
            <a:r>
              <a:rPr lang="pl-PL" b="1" dirty="0" err="1"/>
              <a:t>T</a:t>
            </a:r>
            <a:r>
              <a:rPr lang="pl-PL" dirty="0" err="1"/>
              <a:t>imely</a:t>
            </a:r>
            <a:r>
              <a:rPr lang="pl-PL" dirty="0"/>
              <a:t> - Pisane w odpowiednim momencie</a:t>
            </a:r>
          </a:p>
        </p:txBody>
      </p:sp>
    </p:spTree>
    <p:extLst>
      <p:ext uri="{BB962C8B-B14F-4D97-AF65-F5344CB8AC3E}">
        <p14:creationId xmlns:p14="http://schemas.microsoft.com/office/powerpoint/2010/main" val="28502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Fast</a:t>
            </a:r>
          </a:p>
          <a:p>
            <a:r>
              <a:rPr lang="pl-PL" dirty="0"/>
              <a:t>milisekundy na test</a:t>
            </a:r>
          </a:p>
          <a:p>
            <a:r>
              <a:rPr lang="pl-PL" dirty="0"/>
              <a:t>uruchamianie bez obaw z IDE po każdej zmianie</a:t>
            </a:r>
          </a:p>
          <a:p>
            <a:r>
              <a:rPr lang="pl-PL" dirty="0"/>
              <a:t>możliwość uruchomienia kilku tysięcy w rozsądnym czasie</a:t>
            </a:r>
          </a:p>
        </p:txBody>
      </p:sp>
    </p:spTree>
    <p:extLst>
      <p:ext uri="{BB962C8B-B14F-4D97-AF65-F5344CB8AC3E}">
        <p14:creationId xmlns:p14="http://schemas.microsoft.com/office/powerpoint/2010/main" val="27416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Isolated</a:t>
            </a:r>
            <a:endParaRPr lang="pl-PL" dirty="0"/>
          </a:p>
          <a:p>
            <a:r>
              <a:rPr lang="pl-PL" dirty="0"/>
              <a:t>testujące jedną rzecz</a:t>
            </a:r>
          </a:p>
          <a:p>
            <a:r>
              <a:rPr lang="pl-PL" dirty="0"/>
              <a:t>z jasnym komunikatem błędu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Repeatable</a:t>
            </a:r>
            <a:endParaRPr lang="pl-PL" dirty="0"/>
          </a:p>
          <a:p>
            <a:r>
              <a:rPr lang="pl-PL" dirty="0"/>
              <a:t>z takim samym rezultatem za każdym razem</a:t>
            </a:r>
          </a:p>
          <a:p>
            <a:r>
              <a:rPr lang="pl-PL" dirty="0"/>
              <a:t>bez założonego stanu początkowego</a:t>
            </a:r>
          </a:p>
          <a:p>
            <a:r>
              <a:rPr lang="pl-PL" dirty="0"/>
              <a:t>bez wpływu na inne testy</a:t>
            </a:r>
          </a:p>
          <a:p>
            <a:r>
              <a:rPr lang="pl-PL" dirty="0"/>
              <a:t>niezależne od kolejności uruchamiania</a:t>
            </a:r>
          </a:p>
          <a:p>
            <a:pPr lvl="1"/>
            <a:r>
              <a:rPr lang="pl-PL" dirty="0"/>
              <a:t>samodzielnie lub w grupie</a:t>
            </a:r>
          </a:p>
          <a:p>
            <a:pPr lvl="1"/>
            <a:r>
              <a:rPr lang="pl-PL" dirty="0"/>
              <a:t>z IDE lub systemu budowania</a:t>
            </a:r>
          </a:p>
          <a:p>
            <a:r>
              <a:rPr lang="pl-PL" dirty="0"/>
              <a:t>bez zależności do zasobów zewnętrznych</a:t>
            </a:r>
          </a:p>
          <a:p>
            <a:pPr lvl="1"/>
            <a:r>
              <a:rPr lang="pl-PL" dirty="0" err="1"/>
              <a:t>internet</a:t>
            </a:r>
            <a:r>
              <a:rPr lang="pl-PL" dirty="0"/>
              <a:t>, baza danych, inne systemy, pliki *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 (1)</Template>
  <TotalTime>3932</TotalTime>
  <Words>434</Words>
  <Application>Microsoft Office PowerPoint</Application>
  <PresentationFormat>Pokaz na ekranie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Testing,  Junit</vt:lpstr>
      <vt:lpstr>Testy jednostkowe - motywacja</vt:lpstr>
      <vt:lpstr>Co i jak testować?</vt:lpstr>
      <vt:lpstr>Warunki brzegowe</vt:lpstr>
      <vt:lpstr>Poprawność danych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Zadania</vt:lpstr>
    </vt:vector>
  </TitlesOfParts>
  <Company>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JSP-Custom Tags, Tomcat</dc:subject>
  <dc:creator>Anna Niklewicz-Perczak</dc:creator>
  <cp:keywords>JSP, Custom Tag, Tomcat</cp:keywords>
  <cp:lastModifiedBy>Natkanski, Zbyszko</cp:lastModifiedBy>
  <cp:revision>137</cp:revision>
  <dcterms:created xsi:type="dcterms:W3CDTF">2016-01-26T10:34:40Z</dcterms:created>
  <dcterms:modified xsi:type="dcterms:W3CDTF">2017-03-07T19:46:03Z</dcterms:modified>
</cp:coreProperties>
</file>