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259" r:id="rId4"/>
    <p:sldId id="264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329" r:id="rId15"/>
    <p:sldId id="272" r:id="rId16"/>
    <p:sldId id="273" r:id="rId17"/>
    <p:sldId id="274" r:id="rId18"/>
    <p:sldId id="275" r:id="rId19"/>
    <p:sldId id="335" r:id="rId20"/>
    <p:sldId id="277" r:id="rId21"/>
    <p:sldId id="278" r:id="rId22"/>
    <p:sldId id="336" r:id="rId23"/>
    <p:sldId id="337" r:id="rId24"/>
    <p:sldId id="338" r:id="rId25"/>
    <p:sldId id="284" r:id="rId26"/>
    <p:sldId id="285" r:id="rId27"/>
    <p:sldId id="286" r:id="rId28"/>
    <p:sldId id="288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6" r:id="rId42"/>
    <p:sldId id="308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25" r:id="rId51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125" d="100"/>
          <a:sy n="125" d="100"/>
        </p:scale>
        <p:origin x="-123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2B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9726" y="3074292"/>
            <a:ext cx="8124274" cy="709416"/>
          </a:xfrm>
        </p:spPr>
        <p:txBody>
          <a:bodyPr lIns="288000" tIns="0" rIns="0" bIns="54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9726" y="3792347"/>
            <a:ext cx="8124274" cy="1752600"/>
          </a:xfrm>
        </p:spPr>
        <p:txBody>
          <a:bodyPr lIns="288000" tIns="0" rIns="0" bIns="5400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Podtytuł prezentacji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310" y="3074292"/>
            <a:ext cx="709416" cy="70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26" y="6357592"/>
            <a:ext cx="1697874" cy="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0310" y="300166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87366" y="3001318"/>
            <a:ext cx="8256877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10" y="380928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87366" y="3808490"/>
            <a:ext cx="8256877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</p:spTree>
    <p:extLst>
      <p:ext uri="{BB962C8B-B14F-4D97-AF65-F5344CB8AC3E}">
        <p14:creationId xmlns:p14="http://schemas.microsoft.com/office/powerpoint/2010/main" val="346850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178787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609" y="1787525"/>
            <a:ext cx="3395863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528" y="1787525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37827" y="1786731"/>
            <a:ext cx="3706173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0310" y="2365375"/>
            <a:ext cx="3973162" cy="4065896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60528" y="2365375"/>
            <a:ext cx="3973162" cy="4065896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</p:spTree>
    <p:extLst>
      <p:ext uri="{BB962C8B-B14F-4D97-AF65-F5344CB8AC3E}">
        <p14:creationId xmlns:p14="http://schemas.microsoft.com/office/powerpoint/2010/main" val="342882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9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ajd tytułowy">
    <p:bg>
      <p:bgPr>
        <a:solidFill>
          <a:srgbClr val="2B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9726" y="3074292"/>
            <a:ext cx="8124274" cy="709416"/>
          </a:xfrm>
        </p:spPr>
        <p:txBody>
          <a:bodyPr lIns="288000" tIns="0" rIns="0" bIns="54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9726" y="3792347"/>
            <a:ext cx="8124274" cy="1752600"/>
          </a:xfrm>
        </p:spPr>
        <p:txBody>
          <a:bodyPr lIns="288000" tIns="0" rIns="0" bIns="5400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Podtytuł prezentacji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310" y="3074292"/>
            <a:ext cx="709416" cy="70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26" y="6357592"/>
            <a:ext cx="1697874" cy="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9143998" cy="5178511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49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9143998" cy="5178511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274638"/>
            <a:ext cx="8826843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570482" y="0"/>
            <a:ext cx="457351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58859" y="0"/>
            <a:ext cx="9661718" cy="12527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4570481" cy="5605240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5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351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58859" y="0"/>
            <a:ext cx="9661718" cy="12527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3519" y="1252760"/>
            <a:ext cx="4570481" cy="5605240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178787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553" y="5018350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609" y="1787525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10" y="259549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40311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21073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609" y="2594697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609" y="3403111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609" y="4210731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czwarty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87609" y="5017556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piąty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219128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367" y="2190938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10" y="299890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80652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61414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367" y="2998110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367" y="3806524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7" y="4614144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czwarty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310" y="259549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40311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21073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367" y="2594697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367" y="3403111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7" y="4210731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0750-F97A-9146-822F-AFE8E4F47C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B6BD-FBD6-B744-8D8B-6282A8778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9" r:id="rId4"/>
    <p:sldLayoutId id="2147483667" r:id="rId5"/>
    <p:sldLayoutId id="2147483668" r:id="rId6"/>
    <p:sldLayoutId id="2147483660" r:id="rId7"/>
    <p:sldLayoutId id="2147483664" r:id="rId8"/>
    <p:sldLayoutId id="2147483662" r:id="rId9"/>
    <p:sldLayoutId id="2147483663" r:id="rId10"/>
    <p:sldLayoutId id="2147483666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Zaawansowane Zagadnienia Programowania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Czysty Kod</a:t>
            </a:r>
          </a:p>
        </p:txBody>
      </p:sp>
    </p:spTree>
    <p:extLst>
      <p:ext uri="{BB962C8B-B14F-4D97-AF65-F5344CB8AC3E}">
        <p14:creationId xmlns:p14="http://schemas.microsoft.com/office/powerpoint/2010/main" val="12037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Nazwa klasy powinna być rzeczownikiem: Customer, </a:t>
            </a:r>
            <a:r>
              <a:rPr lang="pl-PL" dirty="0"/>
              <a:t>WikiPage</a:t>
            </a:r>
            <a:r>
              <a:rPr lang="pl-PL" dirty="0" smtClean="0"/>
              <a:t>, </a:t>
            </a:r>
            <a:r>
              <a:rPr lang="pl-PL" dirty="0"/>
              <a:t>Account</a:t>
            </a:r>
            <a:r>
              <a:rPr lang="pl-PL" dirty="0" smtClean="0"/>
              <a:t>, AddressParser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Unikaj nazw takich jak Data lub Info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Czym się różni klasa Person od klasy PersonData lub/i od klasy PersonInfo?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Nie używaj czasowników w nazwach klas</a:t>
            </a:r>
          </a:p>
          <a:p>
            <a:pPr lvl="1" indent="0">
              <a:buNone/>
            </a:pPr>
            <a:r>
              <a:rPr lang="pl-PL" dirty="0" smtClean="0"/>
              <a:t>- MessageProcessor zamiast </a:t>
            </a:r>
            <a:r>
              <a:rPr lang="pl-PL" dirty="0" err="1" smtClean="0"/>
              <a:t>ProcessMessage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Nazwy klas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601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Nazwy metod wykonujacych operacje powinny być czasownikami: deletePage, save, destroyTheWorld.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Metody będące akcesorami, mutatorami lub predykatami powinny być nazywane zgodnie z konwencją java beans: get, set, </a:t>
            </a:r>
            <a:r>
              <a:rPr lang="pl-PL" dirty="0" err="1" smtClean="0"/>
              <a:t>is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Nie próbuj demonstrować swojego poczucia humoru w kodzie.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„DUPA”: Database User </a:t>
            </a:r>
            <a:r>
              <a:rPr lang="pl-PL" dirty="0" err="1" smtClean="0"/>
              <a:t>Password</a:t>
            </a:r>
            <a:r>
              <a:rPr lang="pl-PL" dirty="0" smtClean="0"/>
              <a:t> </a:t>
            </a:r>
            <a:r>
              <a:rPr lang="pl-PL" dirty="0" err="1" smtClean="0"/>
              <a:t>Authentication</a:t>
            </a:r>
            <a:r>
              <a:rPr lang="pl-PL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Nazwy metod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7170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Jeżeli w danym projekcie dla akcesorów przyjęto nadawać nazwy z jednym przedrostkiem (get,</a:t>
            </a:r>
            <a:r>
              <a:rPr lang="pl-PL" dirty="0"/>
              <a:t> fetch</a:t>
            </a:r>
            <a:r>
              <a:rPr lang="pl-PL" dirty="0" smtClean="0"/>
              <a:t>,</a:t>
            </a:r>
            <a:r>
              <a:rPr lang="pl-PL" dirty="0"/>
              <a:t> </a:t>
            </a:r>
            <a:r>
              <a:rPr lang="pl-PL" dirty="0" err="1" smtClean="0"/>
              <a:t>retrieve</a:t>
            </a:r>
            <a:r>
              <a:rPr lang="pl-PL" dirty="0" smtClean="0"/>
              <a:t>) trzymaj się tej konwencji. 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Czym różni się fetch od retrieve?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Unikajmy mieszania koncepcji: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Używając wzorca MVC nie nazywajmy klasy kontrolera: CustomerManager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Nie zastępujmy końcówki Manager używając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Należy pamiętać, że spójny słownik to ważny element czytelnego kodu.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Używaj zawsze tego samego słowa dla danej koncepcji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6836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Czytającym Twój kod będzie inny programista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Rozwiązania techniczne opisuj przy pomocy słów technicznych: AccountVisitor, CustomerFactory, </a:t>
            </a:r>
            <a:r>
              <a:rPr lang="pl-PL" dirty="0"/>
              <a:t>JobQueue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Używaj nazw w domenie rozwiązania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04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Otwórz klasę </a:t>
            </a:r>
            <a:r>
              <a:rPr lang="pl-PL" b="1" dirty="0" err="1" smtClean="0"/>
              <a:t>com.technologies.transition.cleancode.doit</a:t>
            </a:r>
            <a:endParaRPr lang="pl-PL" b="1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Za co odpowiada ta klasa?</a:t>
            </a:r>
          </a:p>
          <a:p>
            <a:endParaRPr lang="pl-PL" dirty="0"/>
          </a:p>
          <a:p>
            <a:r>
              <a:rPr lang="pl-PL" dirty="0" smtClean="0"/>
              <a:t>Zadanie – popraw nazwy klasy, pól, zmiennych lokalnych oraz metod, tak aby kolejny programista mógł </a:t>
            </a:r>
          </a:p>
          <a:p>
            <a:r>
              <a:rPr lang="pl-PL" b="1" dirty="0" smtClean="0"/>
              <a:t>OD RAZU </a:t>
            </a:r>
          </a:p>
          <a:p>
            <a:r>
              <a:rPr lang="pl-PL" dirty="0" smtClean="0"/>
              <a:t>zrozumieć jaka jest funkcja danego fragmentu kodu</a:t>
            </a:r>
          </a:p>
          <a:p>
            <a:r>
              <a:rPr lang="pl-PL" dirty="0" smtClean="0"/>
              <a:t>~ 15 minut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nr 1 – klasa </a:t>
            </a:r>
            <a:r>
              <a:rPr lang="pl-PL" dirty="0" err="1" smtClean="0"/>
              <a:t>doit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47355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Im dłuższa funkcja tym mniej czytelna</a:t>
            </a:r>
          </a:p>
          <a:p>
            <a:endParaRPr lang="pl-PL" dirty="0" smtClean="0"/>
          </a:p>
          <a:p>
            <a:r>
              <a:rPr lang="pl-PL" dirty="0" smtClean="0"/>
              <a:t>	public </a:t>
            </a:r>
            <a:r>
              <a:rPr lang="pl-PL" dirty="0"/>
              <a:t>static String renderPageWithSetupsAndTeardowns(</a:t>
            </a:r>
          </a:p>
          <a:p>
            <a:r>
              <a:rPr lang="pl-PL" dirty="0" smtClean="0"/>
              <a:t>		</a:t>
            </a:r>
            <a:r>
              <a:rPr lang="en-US" dirty="0" err="1" smtClean="0"/>
              <a:t>PageData</a:t>
            </a:r>
            <a:r>
              <a:rPr lang="en-US" dirty="0" smtClean="0"/>
              <a:t> </a:t>
            </a:r>
            <a:r>
              <a:rPr lang="en-US" dirty="0" err="1"/>
              <a:t>pageData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isSuite</a:t>
            </a:r>
            <a:r>
              <a:rPr lang="en-US" dirty="0"/>
              <a:t>) throws Exception {</a:t>
            </a:r>
          </a:p>
          <a:p>
            <a:r>
              <a:rPr lang="pl-PL" dirty="0" smtClean="0"/>
              <a:t>			if </a:t>
            </a:r>
            <a:r>
              <a:rPr lang="pl-PL" dirty="0"/>
              <a:t>(isTestPage(pageData))</a:t>
            </a:r>
          </a:p>
          <a:p>
            <a:r>
              <a:rPr lang="pl-PL" dirty="0" smtClean="0"/>
              <a:t>				includeSetupAndTeardownPages(pageData</a:t>
            </a:r>
            <a:r>
              <a:rPr lang="pl-PL" dirty="0"/>
              <a:t>, isSuite);</a:t>
            </a:r>
          </a:p>
          <a:p>
            <a:r>
              <a:rPr lang="pl-PL" dirty="0" smtClean="0"/>
              <a:t>			return </a:t>
            </a:r>
            <a:r>
              <a:rPr lang="pl-PL" dirty="0"/>
              <a:t>pageData.getHtml();</a:t>
            </a:r>
          </a:p>
          <a:p>
            <a:r>
              <a:rPr lang="pl-PL" dirty="0" smtClean="0"/>
              <a:t>	}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muszą być małe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985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Jedna funkcja robi wyłącznie jedną rzecz	 w danym kontekście</a:t>
            </a:r>
            <a:endParaRPr lang="pl-PL" dirty="0"/>
          </a:p>
        </p:txBody>
      </p:sp>
      <p:pic>
        <p:nvPicPr>
          <p:cNvPr id="3074" name="Picture 2" descr="http://images.cdn.bigcartel.com/bigcartel/product_images/108467001/max_h-1000+max_w-1000/HIUT_POSTERARTWORK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60" y="1252538"/>
            <a:ext cx="3485080" cy="5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6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Zły przykład – funkcja robi dwie rzeczy – dwa poziomy abstrakcji:</a:t>
            </a:r>
          </a:p>
          <a:p>
            <a:endParaRPr lang="pl-PL" dirty="0"/>
          </a:p>
          <a:p>
            <a:r>
              <a:rPr lang="pl-PL" dirty="0"/>
              <a:t>public List&lt;ResultDto&gt; buildResult(Set&lt;ResultEntity&gt; resultSet) {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List&lt;ResultDto</a:t>
            </a:r>
            <a:r>
              <a:rPr lang="pl-PL" dirty="0"/>
              <a:t>&gt; result = new ArrayList&lt;&gt;();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for </a:t>
            </a:r>
            <a:r>
              <a:rPr lang="pl-PL" dirty="0"/>
              <a:t>(ResultEntity entity : resultSet) {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	ResultDto </a:t>
            </a:r>
            <a:r>
              <a:rPr lang="pl-PL" dirty="0"/>
              <a:t>dto = new ResultDto();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	dto.setShoeSize(entity.getShoeSize</a:t>
            </a:r>
            <a:r>
              <a:rPr lang="pl-PL" dirty="0"/>
              <a:t>()); </a:t>
            </a:r>
            <a:r>
              <a:rPr lang="pl-PL" dirty="0" smtClean="0"/>
              <a:t>											dto.setNumberOfEarthWorms(entity.getNumberOfEarthWorms</a:t>
            </a:r>
            <a:r>
              <a:rPr lang="pl-PL" dirty="0"/>
              <a:t>()); </a:t>
            </a:r>
            <a:r>
              <a:rPr lang="pl-PL" dirty="0" smtClean="0"/>
              <a:t>					dto.setAge(computeAge(entity.getBirthday</a:t>
            </a:r>
            <a:r>
              <a:rPr lang="pl-PL" dirty="0"/>
              <a:t>()));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	result.add(dto</a:t>
            </a:r>
            <a:r>
              <a:rPr lang="pl-PL" dirty="0"/>
              <a:t>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} </a:t>
            </a:r>
          </a:p>
          <a:p>
            <a:r>
              <a:rPr lang="pl-PL" dirty="0"/>
              <a:t>	</a:t>
            </a:r>
            <a:r>
              <a:rPr lang="pl-PL" dirty="0" smtClean="0"/>
              <a:t>	return </a:t>
            </a:r>
            <a:r>
              <a:rPr lang="pl-PL" dirty="0"/>
              <a:t>result; </a:t>
            </a:r>
            <a:endParaRPr lang="pl-PL" dirty="0" smtClean="0"/>
          </a:p>
          <a:p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Dana funkcja powinna wykonywać operacje na jednym poziomie abstrakcji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969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public List&lt;ResultDto&gt; buildResult(Set&lt;ResultEntity&gt; resultSet) {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List&lt;ResultDto</a:t>
            </a:r>
            <a:r>
              <a:rPr lang="pl-PL" dirty="0"/>
              <a:t>&gt; result = new ArrayList&lt;&gt;();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for </a:t>
            </a:r>
            <a:r>
              <a:rPr lang="pl-PL" dirty="0"/>
              <a:t>(ResultEntity entity : resultSet) {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	result.add(toDto(entity</a:t>
            </a:r>
            <a:r>
              <a:rPr lang="pl-PL" dirty="0"/>
              <a:t>));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} </a:t>
            </a:r>
          </a:p>
          <a:p>
            <a:r>
              <a:rPr lang="pl-PL" dirty="0"/>
              <a:t>	</a:t>
            </a:r>
            <a:r>
              <a:rPr lang="pl-PL" dirty="0" smtClean="0"/>
              <a:t>return </a:t>
            </a:r>
            <a:r>
              <a:rPr lang="pl-PL" dirty="0"/>
              <a:t>result; </a:t>
            </a:r>
            <a:endParaRPr lang="pl-PL" dirty="0" smtClean="0"/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/>
              <a:t>private ResultDto toDto(ResultEntity) {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ResultDto </a:t>
            </a:r>
            <a:r>
              <a:rPr lang="pl-PL" dirty="0"/>
              <a:t>dto = new ResultDto();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dto.setShoeSize(entity.getShoeSize</a:t>
            </a:r>
            <a:r>
              <a:rPr lang="pl-PL" dirty="0"/>
              <a:t>()); </a:t>
            </a:r>
            <a:r>
              <a:rPr lang="pl-PL" dirty="0" smtClean="0"/>
              <a:t>	dto.setNumberOfEarthWorms(entity.getNumberOfEarthWorms</a:t>
            </a:r>
            <a:r>
              <a:rPr lang="pl-PL" dirty="0"/>
              <a:t>()); </a:t>
            </a:r>
            <a:r>
              <a:rPr lang="pl-PL" dirty="0" smtClean="0"/>
              <a:t>	dto.setAge(computeAge(entity.getBirthday</a:t>
            </a:r>
            <a:r>
              <a:rPr lang="pl-PL" dirty="0"/>
              <a:t>()));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return </a:t>
            </a:r>
            <a:r>
              <a:rPr lang="pl-PL" dirty="0"/>
              <a:t>dto; </a:t>
            </a:r>
            <a:endParaRPr lang="pl-PL" dirty="0" smtClean="0"/>
          </a:p>
          <a:p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Jeden poziom abstrakcji dla metody – dobry przykład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28958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debtisaneologisticmetaphorreferringtotheeventualconsequencesofpoorsystemdesign,softwarearchitectureorsoftwaredevelopmentwithinacodebase.Thedebtcanbethoughtofasworkthatneedstobedonebeforeaparticularjobcanbeconsideredcompleteorproper.Ifthedebtisnotrepaid,thenitwillkeeponaccumulatinginterest,makingithardtoimplementchangeslateron.Unaddressedtechnicaldebtincreasessoftwareentropy.Asachangeisstartedonacodebase,thereisoftentheneedtomakeothercoordinatedchangesatthesametimeinotherpartsofthecodebaseordocumentation.Theotherrequired,butuncompletedchanges,areconsidereddebtthatmustbepaidatsomepointinthefuture.Justlikefinancialdebt,theseuncompletedchangesincurinterestontopofinterest,makingitcumbersometobuildaproject.Althoughthetermisusedinsoftwaredevelopmentprimarily,itcanalsobeappliedtootherprofessions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Rozgrzewka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310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bezargumentowe są świetne: record.remove();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z jednym argumentem są bardzo dobre: file.save(„output”);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z dwoma argumentami są dobre: file.open(„input”, „r”);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z trzema są akceptowalne: </a:t>
            </a:r>
            <a:r>
              <a:rPr lang="pl-PL" dirty="0"/>
              <a:t>assertEquals(message, expected, actual</a:t>
            </a:r>
            <a:r>
              <a:rPr lang="pl-PL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z więcej niż trzema argumentami są wstrętne i należy ich unikać.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Funkje z argumentami flagowymi powinny być unikane. Łamią zasadę SPR.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Listy argumentów: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void </a:t>
            </a:r>
            <a:r>
              <a:rPr lang="pl-PL" dirty="0"/>
              <a:t>monad(Integer... args);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dirty="0" smtClean="0"/>
              <a:t>void </a:t>
            </a:r>
            <a:r>
              <a:rPr lang="pl-PL" dirty="0"/>
              <a:t>dyad(String name, Integer... args);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dirty="0"/>
              <a:t>void triad(String name, </a:t>
            </a:r>
            <a:r>
              <a:rPr lang="en-US" dirty="0" err="1"/>
              <a:t>int</a:t>
            </a:r>
            <a:r>
              <a:rPr lang="en-US" dirty="0"/>
              <a:t> count, Integer... </a:t>
            </a:r>
            <a:r>
              <a:rPr lang="en-US" dirty="0" err="1"/>
              <a:t>args</a:t>
            </a:r>
            <a:r>
              <a:rPr lang="en-US" dirty="0"/>
              <a:t>);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Argumenty funkcji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4472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public class UserValidator {</a:t>
            </a:r>
          </a:p>
          <a:p>
            <a:r>
              <a:rPr lang="pl-PL" dirty="0" smtClean="0"/>
              <a:t>	private </a:t>
            </a:r>
            <a:r>
              <a:rPr lang="pl-PL" dirty="0"/>
              <a:t>Cryptographer cryptographer;</a:t>
            </a:r>
          </a:p>
          <a:p>
            <a:r>
              <a:rPr lang="pl-PL" dirty="0" smtClean="0"/>
              <a:t>	</a:t>
            </a:r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checkPassword</a:t>
            </a:r>
            <a:r>
              <a:rPr lang="en-US" dirty="0"/>
              <a:t>(String </a:t>
            </a:r>
            <a:r>
              <a:rPr lang="en-US" dirty="0" err="1"/>
              <a:t>userName</a:t>
            </a:r>
            <a:r>
              <a:rPr lang="en-US" dirty="0"/>
              <a:t>, String password) {</a:t>
            </a:r>
          </a:p>
          <a:p>
            <a:r>
              <a:rPr lang="pl-PL" dirty="0" smtClean="0"/>
              <a:t>		User </a:t>
            </a:r>
            <a:r>
              <a:rPr lang="pl-PL" dirty="0"/>
              <a:t>user = UserGateway.findByName(userName);</a:t>
            </a:r>
          </a:p>
          <a:p>
            <a:r>
              <a:rPr lang="pl-PL" dirty="0" smtClean="0"/>
              <a:t>		if </a:t>
            </a:r>
            <a:r>
              <a:rPr lang="pl-PL" dirty="0"/>
              <a:t>(user != </a:t>
            </a:r>
            <a:r>
              <a:rPr lang="pl-PL" dirty="0" smtClean="0"/>
              <a:t>null) </a:t>
            </a:r>
            <a:r>
              <a:rPr lang="pl-PL" dirty="0"/>
              <a:t>{</a:t>
            </a:r>
          </a:p>
          <a:p>
            <a:r>
              <a:rPr lang="pl-PL" dirty="0" smtClean="0"/>
              <a:t>			String </a:t>
            </a:r>
            <a:r>
              <a:rPr lang="pl-PL" dirty="0"/>
              <a:t>codedPhrase = user.getPhraseEncodedByPassword();</a:t>
            </a:r>
          </a:p>
          <a:p>
            <a:r>
              <a:rPr lang="pl-PL" dirty="0" smtClean="0"/>
              <a:t>			String </a:t>
            </a:r>
            <a:r>
              <a:rPr lang="pl-PL" dirty="0"/>
              <a:t>phrase = cryptographer.decrypt(codedPhrase, password);</a:t>
            </a:r>
          </a:p>
          <a:p>
            <a:r>
              <a:rPr lang="pl-PL" dirty="0" smtClean="0"/>
              <a:t>			if </a:t>
            </a:r>
            <a:r>
              <a:rPr lang="pl-PL" dirty="0"/>
              <a:t>("Valid Password".equals(phrase)) {</a:t>
            </a:r>
          </a:p>
          <a:p>
            <a:r>
              <a:rPr lang="pl-PL" dirty="0" smtClean="0"/>
              <a:t>				Session.initialize</a:t>
            </a:r>
            <a:r>
              <a:rPr lang="pl-PL" dirty="0"/>
              <a:t>();</a:t>
            </a:r>
          </a:p>
          <a:p>
            <a:r>
              <a:rPr lang="pl-PL" dirty="0" smtClean="0"/>
              <a:t>			return </a:t>
            </a:r>
            <a:r>
              <a:rPr lang="pl-PL" dirty="0"/>
              <a:t>true;</a:t>
            </a:r>
          </a:p>
          <a:p>
            <a:r>
              <a:rPr lang="pl-PL" dirty="0" smtClean="0"/>
              <a:t>			}</a:t>
            </a:r>
            <a:endParaRPr lang="pl-PL" dirty="0"/>
          </a:p>
          <a:p>
            <a:r>
              <a:rPr lang="pl-PL" dirty="0" smtClean="0"/>
              <a:t>		}</a:t>
            </a:r>
            <a:endParaRPr lang="pl-PL" dirty="0"/>
          </a:p>
          <a:p>
            <a:r>
              <a:rPr lang="pl-PL" dirty="0" smtClean="0"/>
              <a:t>		return </a:t>
            </a:r>
            <a:r>
              <a:rPr lang="pl-PL" dirty="0"/>
              <a:t>false;</a:t>
            </a:r>
          </a:p>
          <a:p>
            <a:r>
              <a:rPr lang="pl-PL" dirty="0" smtClean="0"/>
              <a:t>	}</a:t>
            </a:r>
            <a:endParaRPr lang="pl-PL" dirty="0"/>
          </a:p>
          <a:p>
            <a:r>
              <a:rPr lang="pl-P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Efekty uboczne - zakazane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370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UWAGA – Single Return Point jest bardzo starą zasadą odnoszącą się do języków typu assembler, COBOL, etc. W JAVIE ZASADY TEJ NIE STOSUJEMY!</a:t>
            </a:r>
          </a:p>
          <a:p>
            <a:r>
              <a:rPr lang="pl-PL" dirty="0"/>
              <a:t> </a:t>
            </a:r>
            <a:r>
              <a:rPr lang="pl-PL" dirty="0" smtClean="0"/>
              <a:t>-&gt; zamiast tego stosujemy tzw. Klauzule dozorowane (Guard clause)</a:t>
            </a:r>
          </a:p>
          <a:p>
            <a:endParaRPr lang="pl-PL" dirty="0"/>
          </a:p>
          <a:p>
            <a:r>
              <a:rPr lang="pl-PL" dirty="0" smtClean="0"/>
              <a:t>Klauzula dozorowana:</a:t>
            </a:r>
          </a:p>
          <a:p>
            <a:r>
              <a:rPr lang="pl-PL" dirty="0"/>
              <a:t> </a:t>
            </a:r>
            <a:r>
              <a:rPr lang="pl-PL" dirty="0" smtClean="0"/>
              <a:t>-&gt; zamiast zagnieżdżać się coraz głębiej w ify, </a:t>
            </a:r>
          </a:p>
          <a:p>
            <a:r>
              <a:rPr lang="pl-PL" dirty="0" smtClean="0"/>
              <a:t>jeśli to możliwe (szczególnie kiedy else jest pusty) powinno się szybciej opuszczać metodę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0548" y="282802"/>
            <a:ext cx="7807119" cy="706449"/>
          </a:xfrm>
        </p:spPr>
        <p:txBody>
          <a:bodyPr/>
          <a:lstStyle/>
          <a:p>
            <a:r>
              <a:rPr lang="pl-PL" dirty="0" smtClean="0"/>
              <a:t>Klauzule dozorowane vs. Single return point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72848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102180"/>
            <a:ext cx="9143998" cy="5568042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ZŁY PRZYKŁAD (Single return point, brak klauzul dozorowanych):</a:t>
            </a:r>
          </a:p>
          <a:p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/>
              <a:t>void processUserParameters(Status status, Option option) { </a:t>
            </a:r>
          </a:p>
          <a:p>
            <a:r>
              <a:rPr lang="pl-PL" dirty="0"/>
              <a:t>	if </a:t>
            </a:r>
            <a:r>
              <a:rPr lang="pl-PL" dirty="0" smtClean="0"/>
              <a:t>(status != Status.DO_NOTHING) </a:t>
            </a:r>
            <a:r>
              <a:rPr lang="pl-PL" dirty="0"/>
              <a:t>{</a:t>
            </a:r>
          </a:p>
          <a:p>
            <a:r>
              <a:rPr lang="pl-PL" dirty="0"/>
              <a:t>		doSth(status);</a:t>
            </a:r>
          </a:p>
          <a:p>
            <a:r>
              <a:rPr lang="pl-PL" dirty="0"/>
              <a:t>		if (option != null) {</a:t>
            </a:r>
          </a:p>
          <a:p>
            <a:r>
              <a:rPr lang="pl-PL" dirty="0"/>
              <a:t>			doSthElse(option, status, Session.getUser());				</a:t>
            </a:r>
          </a:p>
          <a:p>
            <a:r>
              <a:rPr lang="pl-PL" dirty="0"/>
              <a:t>		}</a:t>
            </a:r>
          </a:p>
          <a:p>
            <a:r>
              <a:rPr lang="pl-PL" dirty="0"/>
              <a:t>	}</a:t>
            </a:r>
          </a:p>
          <a:p>
            <a:r>
              <a:rPr lang="pl-PL" dirty="0"/>
              <a:t>}</a:t>
            </a:r>
          </a:p>
          <a:p>
            <a:endParaRPr lang="pl-PL" dirty="0" smtClean="0"/>
          </a:p>
          <a:p>
            <a:r>
              <a:rPr lang="pl-PL" dirty="0" smtClean="0"/>
              <a:t>DOBRY PRZYKŁAD (zastosowane klauzule dozorowane):</a:t>
            </a:r>
            <a:endParaRPr lang="pl-PL" dirty="0"/>
          </a:p>
          <a:p>
            <a:r>
              <a:rPr lang="pl-PL" dirty="0"/>
              <a:t>public void processUserParameters(Status status, Option option) { </a:t>
            </a:r>
          </a:p>
          <a:p>
            <a:r>
              <a:rPr lang="pl-PL" dirty="0"/>
              <a:t>	if (status </a:t>
            </a:r>
            <a:r>
              <a:rPr lang="pl-PL" dirty="0" smtClean="0"/>
              <a:t>== Status.DO_NOTHING) </a:t>
            </a:r>
          </a:p>
          <a:p>
            <a:r>
              <a:rPr lang="pl-PL" dirty="0" smtClean="0"/>
              <a:t>		return;</a:t>
            </a:r>
          </a:p>
          <a:p>
            <a:r>
              <a:rPr lang="pl-PL" dirty="0"/>
              <a:t>	</a:t>
            </a:r>
            <a:r>
              <a:rPr lang="pl-PL" dirty="0" smtClean="0"/>
              <a:t>}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doSth(status</a:t>
            </a:r>
            <a:r>
              <a:rPr lang="pl-PL" dirty="0"/>
              <a:t>);</a:t>
            </a:r>
          </a:p>
          <a:p>
            <a:r>
              <a:rPr lang="pl-PL" dirty="0"/>
              <a:t>	</a:t>
            </a:r>
            <a:r>
              <a:rPr lang="pl-PL" dirty="0" smtClean="0"/>
              <a:t>if </a:t>
            </a:r>
            <a:r>
              <a:rPr lang="pl-PL" dirty="0"/>
              <a:t>(option </a:t>
            </a:r>
            <a:r>
              <a:rPr lang="pl-PL" dirty="0" smtClean="0"/>
              <a:t>== </a:t>
            </a:r>
            <a:r>
              <a:rPr lang="pl-PL" dirty="0"/>
              <a:t>null) </a:t>
            </a:r>
            <a:r>
              <a:rPr lang="pl-PL" dirty="0" smtClean="0"/>
              <a:t>{</a:t>
            </a:r>
          </a:p>
          <a:p>
            <a:r>
              <a:rPr lang="pl-PL" dirty="0"/>
              <a:t>	</a:t>
            </a:r>
            <a:r>
              <a:rPr lang="pl-PL" dirty="0" smtClean="0"/>
              <a:t>	return;</a:t>
            </a:r>
            <a:r>
              <a:rPr lang="pl-PL" dirty="0"/>
              <a:t>				</a:t>
            </a:r>
          </a:p>
          <a:p>
            <a:r>
              <a:rPr lang="pl-PL" dirty="0"/>
              <a:t>	</a:t>
            </a:r>
            <a:r>
              <a:rPr lang="pl-PL" dirty="0" smtClean="0"/>
              <a:t>}</a:t>
            </a:r>
          </a:p>
          <a:p>
            <a:r>
              <a:rPr lang="pl-PL" dirty="0"/>
              <a:t>	</a:t>
            </a:r>
            <a:r>
              <a:rPr lang="pl-PL" dirty="0" smtClean="0"/>
              <a:t>doSthElse(option</a:t>
            </a:r>
            <a:r>
              <a:rPr lang="pl-PL" dirty="0"/>
              <a:t>, status, Session.getUser());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Klauzule dozorowane VS Single return point- przykład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6452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KLAUZULI DOZOROWANEJ:				TO SAMO Z KLAUZULĄ DOZ.								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Klauzule dozorowane – przykład 2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5" y="2147206"/>
            <a:ext cx="4096710" cy="266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42" y="2104344"/>
            <a:ext cx="3879019" cy="107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5010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Nie sprawiają, że zły kod staje się lepszy.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9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Check to see if the employee is eligible for full benefits</a:t>
            </a:r>
          </a:p>
          <a:p>
            <a:r>
              <a:rPr lang="pl-PL" dirty="0"/>
              <a:t>if ((employee.flags &amp; HOURLY_FLAG) </a:t>
            </a:r>
            <a:r>
              <a:rPr lang="pl-PL" dirty="0" smtClean="0"/>
              <a:t>&amp;&amp; (employee.age </a:t>
            </a:r>
            <a:r>
              <a:rPr lang="pl-PL" dirty="0"/>
              <a:t>&gt; 65</a:t>
            </a:r>
            <a:r>
              <a:rPr lang="pl-PL" dirty="0" smtClean="0"/>
              <a:t>))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LEPIEJ TAK:</a:t>
            </a:r>
            <a:endParaRPr lang="pl-PL" dirty="0"/>
          </a:p>
          <a:p>
            <a:r>
              <a:rPr lang="pl-PL" dirty="0" smtClean="0"/>
              <a:t>if </a:t>
            </a:r>
            <a:r>
              <a:rPr lang="pl-PL" dirty="0"/>
              <a:t>(employee.isEligibleForFullBenefits())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Wyjaśniaj za pomocą kodu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15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Licencje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Informacje:</a:t>
            </a:r>
          </a:p>
          <a:p>
            <a:pPr marL="0" lvl="1" indent="0">
              <a:buNone/>
            </a:pPr>
            <a:r>
              <a:rPr lang="pl-PL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format matched </a:t>
            </a:r>
            <a:r>
              <a:rPr lang="en-US" dirty="0" err="1"/>
              <a:t>kk:mm:ss</a:t>
            </a:r>
            <a:r>
              <a:rPr lang="en-US" dirty="0"/>
              <a:t> EEE, MMM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  <a:p>
            <a:pPr marL="0" lvl="1" indent="0">
              <a:buNone/>
            </a:pPr>
            <a:r>
              <a:rPr lang="pl-PL" dirty="0" smtClean="0"/>
              <a:t>	Pattern </a:t>
            </a:r>
            <a:r>
              <a:rPr lang="pl-PL" dirty="0"/>
              <a:t>timeMatcher = Pattern.compile</a:t>
            </a:r>
            <a:r>
              <a:rPr lang="pl-PL" dirty="0" smtClean="0"/>
              <a:t>(„\\</a:t>
            </a:r>
            <a:r>
              <a:rPr lang="pl-PL" dirty="0"/>
              <a:t>d*:\\d*:\\d* \\w*, \\w* \\d*, \\d</a:t>
            </a:r>
            <a:r>
              <a:rPr lang="pl-PL" dirty="0" smtClean="0"/>
              <a:t>*");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800" dirty="0" smtClean="0"/>
              <a:t>Wyjaśnienie intencji:</a:t>
            </a:r>
          </a:p>
          <a:p>
            <a:r>
              <a:rPr lang="pl-PL" dirty="0" smtClean="0"/>
              <a:t>	public </a:t>
            </a:r>
            <a:r>
              <a:rPr lang="pl-PL" dirty="0"/>
              <a:t>int compareTo(Object o)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 smtClean="0"/>
              <a:t>		if(o </a:t>
            </a:r>
            <a:r>
              <a:rPr lang="pl-PL" dirty="0"/>
              <a:t>instanceof WikiPagePath)</a:t>
            </a:r>
          </a:p>
          <a:p>
            <a:r>
              <a:rPr lang="pl-PL" dirty="0" smtClean="0"/>
              <a:t>		{</a:t>
            </a:r>
            <a:endParaRPr lang="pl-PL" dirty="0"/>
          </a:p>
          <a:p>
            <a:r>
              <a:rPr lang="pl-PL" dirty="0" smtClean="0"/>
              <a:t>			WikiPagePath </a:t>
            </a:r>
            <a:r>
              <a:rPr lang="pl-PL" dirty="0"/>
              <a:t>p = (WikiPagePath) o;</a:t>
            </a:r>
          </a:p>
          <a:p>
            <a:r>
              <a:rPr lang="pl-PL" dirty="0" smtClean="0"/>
              <a:t>			String </a:t>
            </a:r>
            <a:r>
              <a:rPr lang="pl-PL" dirty="0"/>
              <a:t>compressedName = StringUtil.join(names, "");</a:t>
            </a:r>
          </a:p>
          <a:p>
            <a:r>
              <a:rPr lang="pl-PL" dirty="0" smtClean="0"/>
              <a:t>			String </a:t>
            </a:r>
            <a:r>
              <a:rPr lang="pl-PL" dirty="0"/>
              <a:t>compressedArgumentName = StringUtil.join(p.names, "");</a:t>
            </a:r>
          </a:p>
          <a:p>
            <a:r>
              <a:rPr lang="pl-PL" dirty="0" smtClean="0"/>
              <a:t>		return </a:t>
            </a:r>
            <a:r>
              <a:rPr lang="pl-PL" dirty="0"/>
              <a:t>compressedName.compareTo(compressedArgumentName);</a:t>
            </a:r>
          </a:p>
          <a:p>
            <a:r>
              <a:rPr lang="pl-PL" dirty="0" smtClean="0"/>
              <a:t>		}</a:t>
            </a:r>
            <a:endParaRPr lang="pl-PL" dirty="0"/>
          </a:p>
          <a:p>
            <a:r>
              <a:rPr lang="pl-PL" dirty="0" smtClean="0"/>
              <a:t>		</a:t>
            </a:r>
            <a:r>
              <a:rPr lang="en-US" dirty="0" smtClean="0"/>
              <a:t>return </a:t>
            </a:r>
            <a:r>
              <a:rPr lang="en-US" dirty="0"/>
              <a:t>1; </a:t>
            </a:r>
            <a:r>
              <a:rPr lang="en-US" b="1" dirty="0"/>
              <a:t>// we are greater because we are the right type.</a:t>
            </a:r>
          </a:p>
          <a:p>
            <a:r>
              <a:rPr lang="pl-PL" dirty="0" smtClean="0"/>
              <a:t>	}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811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Ostrzeżenia o konsekwencjach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komentarze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1897811" y="2133478"/>
            <a:ext cx="53828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31F20"/>
                </a:solidFill>
                <a:latin typeface="Courier-Bold"/>
              </a:rPr>
              <a:t>// Don't run unless you</a:t>
            </a:r>
          </a:p>
          <a:p>
            <a:r>
              <a:rPr lang="en-US" b="1" dirty="0">
                <a:solidFill>
                  <a:srgbClr val="231F20"/>
                </a:solidFill>
                <a:latin typeface="Courier-Bold"/>
              </a:rPr>
              <a:t>// have some time to kill.</a:t>
            </a:r>
          </a:p>
          <a:p>
            <a:r>
              <a:rPr lang="pl-PL" dirty="0">
                <a:solidFill>
                  <a:srgbClr val="231F20"/>
                </a:solidFill>
                <a:latin typeface="Courier"/>
              </a:rPr>
              <a:t>public void </a:t>
            </a:r>
            <a:r>
              <a:rPr lang="pl-PL" dirty="0" smtClean="0">
                <a:solidFill>
                  <a:srgbClr val="231F20"/>
                </a:solidFill>
                <a:latin typeface="Courier"/>
              </a:rPr>
              <a:t>testWithReallyBigFile</a:t>
            </a:r>
            <a:r>
              <a:rPr lang="pl-PL" dirty="0">
                <a:solidFill>
                  <a:srgbClr val="231F20"/>
                </a:solidFill>
                <a:latin typeface="Courier"/>
              </a:rPr>
              <a:t>()</a:t>
            </a:r>
          </a:p>
          <a:p>
            <a:r>
              <a:rPr lang="pl-PL" dirty="0">
                <a:solidFill>
                  <a:srgbClr val="231F20"/>
                </a:solidFill>
                <a:latin typeface="Courier"/>
              </a:rPr>
              <a:t>{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writeLinesToFile(10000000);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response.setBody(testFile);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response.readyToSend(this);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String responseString = output.toString();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assertSubString("Content-Length: 1000000000", responseString);</a:t>
            </a:r>
          </a:p>
          <a:p>
            <a:pPr lvl="1"/>
            <a:r>
              <a:rPr lang="pl-PL" dirty="0">
                <a:solidFill>
                  <a:srgbClr val="231F20"/>
                </a:solidFill>
                <a:latin typeface="Courier"/>
              </a:rPr>
              <a:t>assertTrue(bytesSent &gt; 1000000000);</a:t>
            </a:r>
          </a:p>
          <a:p>
            <a:r>
              <a:rPr lang="pl-PL" dirty="0">
                <a:solidFill>
                  <a:srgbClr val="231F20"/>
                </a:solidFill>
                <a:latin typeface="Courier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2789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Wzmocnienia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Java Docs w publicznym API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komentarze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13272" y="2087689"/>
            <a:ext cx="8117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// </a:t>
            </a:r>
            <a:r>
              <a:rPr lang="en-US" b="1" dirty="0"/>
              <a:t>the trim is real important. It removes the starting</a:t>
            </a:r>
          </a:p>
          <a:p>
            <a:r>
              <a:rPr lang="en-US" b="1" dirty="0"/>
              <a:t>// spaces that could cause the item to be recognized</a:t>
            </a:r>
          </a:p>
          <a:p>
            <a:r>
              <a:rPr lang="pl-PL" b="1" dirty="0"/>
              <a:t>// as another list</a:t>
            </a:r>
            <a:r>
              <a:rPr lang="pl-PL" b="1" dirty="0" smtClean="0"/>
              <a:t>.</a:t>
            </a:r>
          </a:p>
          <a:p>
            <a:r>
              <a:rPr lang="pl-PL" dirty="0"/>
              <a:t>String listItemContent = match.group(3).trim();</a:t>
            </a:r>
          </a:p>
          <a:p>
            <a:endParaRPr lang="pl-PL" b="1" dirty="0"/>
          </a:p>
          <a:p>
            <a:r>
              <a:rPr lang="en-US" dirty="0"/>
              <a:t>new </a:t>
            </a:r>
            <a:r>
              <a:rPr lang="en-US" dirty="0" err="1"/>
              <a:t>ListItemWidget</a:t>
            </a:r>
            <a:r>
              <a:rPr lang="en-US" dirty="0"/>
              <a:t>(this, </a:t>
            </a:r>
            <a:r>
              <a:rPr lang="en-US" dirty="0" err="1"/>
              <a:t>listItemContent</a:t>
            </a:r>
            <a:r>
              <a:rPr lang="en-US" dirty="0"/>
              <a:t>, </a:t>
            </a:r>
            <a:r>
              <a:rPr lang="en-US" dirty="0" err="1"/>
              <a:t>this.level</a:t>
            </a:r>
            <a:r>
              <a:rPr lang="en-US" dirty="0"/>
              <a:t> + 1);</a:t>
            </a:r>
          </a:p>
          <a:p>
            <a:r>
              <a:rPr lang="pl-PL" dirty="0"/>
              <a:t>return buildList(text.substring(match.end()));</a:t>
            </a:r>
            <a:endParaRPr lang="pl-PL" dirty="0">
              <a:solidFill>
                <a:srgbClr val="231F2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2464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Nazewnictwo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89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Mamrotanie</a:t>
            </a:r>
          </a:p>
          <a:p>
            <a:endParaRPr lang="pl-PL" dirty="0" smtClean="0"/>
          </a:p>
          <a:p>
            <a:r>
              <a:rPr lang="pl-PL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the </a:t>
            </a:r>
            <a:r>
              <a:rPr lang="en-US" dirty="0" err="1"/>
              <a:t>PickerInputComponent</a:t>
            </a:r>
            <a:r>
              <a:rPr lang="en-US" dirty="0"/>
              <a:t> renders the wrong </a:t>
            </a:r>
            <a:r>
              <a:rPr lang="en-US" dirty="0" err="1"/>
              <a:t>js</a:t>
            </a:r>
            <a:r>
              <a:rPr lang="en-US" dirty="0"/>
              <a:t> action </a:t>
            </a:r>
            <a:r>
              <a:rPr lang="en-US" dirty="0" err="1"/>
              <a:t>url</a:t>
            </a:r>
            <a:r>
              <a:rPr lang="en-US" dirty="0"/>
              <a:t> for the find</a:t>
            </a:r>
          </a:p>
          <a:p>
            <a:r>
              <a:rPr lang="en-US" dirty="0"/>
              <a:t>        // button causing errors with</a:t>
            </a:r>
          </a:p>
          <a:p>
            <a:r>
              <a:rPr lang="en-US" dirty="0"/>
              <a:t>        // the expand node functionality (in detail, it puts the </a:t>
            </a:r>
            <a:r>
              <a:rPr lang="en-US" dirty="0" err="1"/>
              <a:t>params</a:t>
            </a:r>
            <a:r>
              <a:rPr lang="en-US" dirty="0"/>
              <a:t> in the</a:t>
            </a:r>
          </a:p>
          <a:p>
            <a:r>
              <a:rPr lang="en-US" dirty="0"/>
              <a:t>        // body of a POST instead of the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        // which is where the default </a:t>
            </a:r>
            <a:r>
              <a:rPr lang="en-US" dirty="0" err="1"/>
              <a:t>params</a:t>
            </a:r>
            <a:r>
              <a:rPr lang="en-US" dirty="0"/>
              <a:t> for the GET request the tree makes</a:t>
            </a:r>
          </a:p>
          <a:p>
            <a:r>
              <a:rPr lang="en-US" dirty="0"/>
              <a:t>        // are pulled from)...so do a little</a:t>
            </a:r>
          </a:p>
          <a:p>
            <a:r>
              <a:rPr lang="en-US" dirty="0"/>
              <a:t>        // overriding and voila</a:t>
            </a:r>
            <a:r>
              <a:rPr lang="en-US" dirty="0" smtClean="0"/>
              <a:t>!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789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Zbędne komentarze</a:t>
            </a:r>
          </a:p>
          <a:p>
            <a:endParaRPr lang="pl-PL" dirty="0" smtClean="0"/>
          </a:p>
          <a:p>
            <a:r>
              <a:rPr lang="en-US" b="1" dirty="0"/>
              <a:t>// Utility method that returns when </a:t>
            </a:r>
            <a:r>
              <a:rPr lang="en-US" b="1" dirty="0" err="1"/>
              <a:t>this.closed</a:t>
            </a:r>
            <a:r>
              <a:rPr lang="en-US" b="1" dirty="0"/>
              <a:t> is true. Throws an exception</a:t>
            </a:r>
          </a:p>
          <a:p>
            <a:r>
              <a:rPr lang="en-US" b="1" dirty="0"/>
              <a:t>// if the timeout is reached.</a:t>
            </a:r>
          </a:p>
          <a:p>
            <a:r>
              <a:rPr lang="en-US" dirty="0"/>
              <a:t>public synchronized void </a:t>
            </a:r>
            <a:r>
              <a:rPr lang="en-US" dirty="0" err="1"/>
              <a:t>waitForClose</a:t>
            </a:r>
            <a:r>
              <a:rPr lang="en-US" dirty="0"/>
              <a:t>(final long </a:t>
            </a:r>
            <a:r>
              <a:rPr lang="en-US" dirty="0" err="1" smtClean="0"/>
              <a:t>timeoutMillis</a:t>
            </a:r>
            <a:r>
              <a:rPr lang="en-US" dirty="0" smtClean="0"/>
              <a:t>)</a:t>
            </a:r>
            <a:r>
              <a:rPr lang="pl-PL" dirty="0" smtClean="0"/>
              <a:t> throws Exception {</a:t>
            </a:r>
            <a:endParaRPr lang="pl-PL" dirty="0"/>
          </a:p>
          <a:p>
            <a:r>
              <a:rPr lang="pl-PL" dirty="0" smtClean="0"/>
              <a:t>	if</a:t>
            </a:r>
            <a:r>
              <a:rPr lang="pl-PL" dirty="0"/>
              <a:t>(!closed</a:t>
            </a:r>
            <a:r>
              <a:rPr lang="pl-PL" dirty="0" smtClean="0"/>
              <a:t>){</a:t>
            </a:r>
            <a:endParaRPr lang="pl-PL" dirty="0"/>
          </a:p>
          <a:p>
            <a:r>
              <a:rPr lang="pl-PL" dirty="0" smtClean="0"/>
              <a:t>		wait(timeoutMillis</a:t>
            </a:r>
            <a:r>
              <a:rPr lang="pl-PL" dirty="0"/>
              <a:t>);</a:t>
            </a:r>
          </a:p>
          <a:p>
            <a:r>
              <a:rPr lang="pl-PL" dirty="0" smtClean="0"/>
              <a:t>		if</a:t>
            </a:r>
            <a:r>
              <a:rPr lang="pl-PL" dirty="0"/>
              <a:t>(!closed)</a:t>
            </a:r>
          </a:p>
          <a:p>
            <a:r>
              <a:rPr lang="pl-PL" dirty="0" smtClean="0"/>
              <a:t>			</a:t>
            </a:r>
            <a:r>
              <a:rPr lang="en-US" dirty="0" smtClean="0"/>
              <a:t>throw </a:t>
            </a:r>
            <a:r>
              <a:rPr lang="en-US" dirty="0"/>
              <a:t>new Exception("</a:t>
            </a:r>
            <a:r>
              <a:rPr lang="en-US" dirty="0" err="1"/>
              <a:t>MockResponseSender</a:t>
            </a:r>
            <a:r>
              <a:rPr lang="en-US" dirty="0"/>
              <a:t> could not be closed");</a:t>
            </a:r>
          </a:p>
          <a:p>
            <a:r>
              <a:rPr lang="pl-PL" dirty="0" smtClean="0"/>
              <a:t>	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r>
              <a:rPr lang="pl-P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81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Zbędne komentarze</a:t>
            </a:r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38" y="1150547"/>
            <a:ext cx="599145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Obowiązkowe komentarze – często są wygenerowane np. przez </a:t>
            </a:r>
            <a:r>
              <a:rPr lang="pl-PL" dirty="0" err="1" smtClean="0"/>
              <a:t>JAutoDoc</a:t>
            </a:r>
            <a:r>
              <a:rPr lang="pl-PL" dirty="0" smtClean="0"/>
              <a:t>, aby nie marudził jakiś code qulity checker (np. Sonar)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13" y="2343031"/>
            <a:ext cx="5737576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7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Komentarze robiące zbędny szum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285" y="1504829"/>
            <a:ext cx="3655801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" y="2282103"/>
            <a:ext cx="5008715" cy="25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8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Przerażający szum JavaDoc</a:t>
            </a:r>
          </a:p>
          <a:p>
            <a:endParaRPr lang="pl-PL" dirty="0" smtClean="0"/>
          </a:p>
          <a:p>
            <a:r>
              <a:rPr lang="pl-PL" dirty="0" smtClean="0"/>
              <a:t>	/** </a:t>
            </a:r>
            <a:r>
              <a:rPr lang="pl-PL" dirty="0"/>
              <a:t>The name. */</a:t>
            </a:r>
          </a:p>
          <a:p>
            <a:r>
              <a:rPr lang="pl-PL" dirty="0" smtClean="0"/>
              <a:t>	private </a:t>
            </a:r>
            <a:r>
              <a:rPr lang="pl-PL" dirty="0"/>
              <a:t>String name</a:t>
            </a:r>
            <a:r>
              <a:rPr lang="pl-PL" dirty="0" smtClean="0"/>
              <a:t>;					</a:t>
            </a:r>
            <a:r>
              <a:rPr lang="pl-PL" dirty="0"/>
              <a:t>private String name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smtClean="0"/>
              <a:t>	/** </a:t>
            </a:r>
            <a:r>
              <a:rPr lang="pl-PL" dirty="0"/>
              <a:t>The version. */</a:t>
            </a:r>
          </a:p>
          <a:p>
            <a:r>
              <a:rPr lang="pl-PL" dirty="0" smtClean="0"/>
              <a:t>	private String version;					</a:t>
            </a:r>
            <a:r>
              <a:rPr lang="pl-PL" dirty="0"/>
              <a:t>private String version;</a:t>
            </a:r>
          </a:p>
          <a:p>
            <a:r>
              <a:rPr lang="pl-PL" dirty="0" smtClean="0"/>
              <a:t>	/** </a:t>
            </a:r>
            <a:r>
              <a:rPr lang="pl-PL" dirty="0"/>
              <a:t>The licenceName. */</a:t>
            </a:r>
          </a:p>
          <a:p>
            <a:r>
              <a:rPr lang="pl-PL" dirty="0" smtClean="0"/>
              <a:t>	private </a:t>
            </a:r>
            <a:r>
              <a:rPr lang="pl-PL" dirty="0"/>
              <a:t>String licenceName</a:t>
            </a:r>
            <a:r>
              <a:rPr lang="pl-PL" dirty="0" smtClean="0"/>
              <a:t>;				private </a:t>
            </a:r>
            <a:r>
              <a:rPr lang="pl-PL" dirty="0"/>
              <a:t>String licenceName;</a:t>
            </a:r>
          </a:p>
          <a:p>
            <a:r>
              <a:rPr lang="pl-PL" dirty="0" smtClean="0"/>
              <a:t>	/** </a:t>
            </a:r>
            <a:r>
              <a:rPr lang="pl-PL" dirty="0"/>
              <a:t>The version. */</a:t>
            </a:r>
          </a:p>
          <a:p>
            <a:r>
              <a:rPr lang="pl-PL" dirty="0" smtClean="0"/>
              <a:t>	private </a:t>
            </a:r>
            <a:r>
              <a:rPr lang="pl-PL" dirty="0"/>
              <a:t>String info</a:t>
            </a:r>
            <a:r>
              <a:rPr lang="pl-PL" dirty="0" smtClean="0"/>
              <a:t>;						private </a:t>
            </a:r>
            <a:r>
              <a:rPr lang="pl-PL" dirty="0"/>
              <a:t>String info;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46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Markery pozycji : </a:t>
            </a:r>
            <a:r>
              <a:rPr lang="pl-PL" dirty="0"/>
              <a:t>// Actions </a:t>
            </a:r>
            <a:r>
              <a:rPr lang="pl-PL" dirty="0" smtClean="0"/>
              <a:t>//////////////////////////////////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Komentarze zamykające: </a:t>
            </a:r>
          </a:p>
          <a:p>
            <a:r>
              <a:rPr lang="pl-PL" dirty="0"/>
              <a:t>	</a:t>
            </a:r>
            <a:r>
              <a:rPr lang="pl-PL" dirty="0" smtClean="0"/>
              <a:t>try{	</a:t>
            </a:r>
          </a:p>
          <a:p>
            <a:r>
              <a:rPr lang="pl-PL" dirty="0" smtClean="0"/>
              <a:t>		while </a:t>
            </a:r>
            <a:r>
              <a:rPr lang="pl-PL" dirty="0"/>
              <a:t>((line = in.readLine()) != null) {</a:t>
            </a:r>
          </a:p>
          <a:p>
            <a:r>
              <a:rPr lang="pl-PL" dirty="0" smtClean="0"/>
              <a:t>			lineCount</a:t>
            </a:r>
            <a:r>
              <a:rPr lang="pl-PL" dirty="0"/>
              <a:t>++;</a:t>
            </a:r>
          </a:p>
          <a:p>
            <a:r>
              <a:rPr lang="pl-PL" dirty="0" smtClean="0"/>
              <a:t>			charCount </a:t>
            </a:r>
            <a:r>
              <a:rPr lang="pl-PL" dirty="0"/>
              <a:t>+= line.length();</a:t>
            </a:r>
          </a:p>
          <a:p>
            <a:r>
              <a:rPr lang="pl-PL" dirty="0" smtClean="0"/>
              <a:t>			String </a:t>
            </a:r>
            <a:r>
              <a:rPr lang="pl-PL" dirty="0"/>
              <a:t>words[] = line.split("\\W");</a:t>
            </a:r>
          </a:p>
          <a:p>
            <a:r>
              <a:rPr lang="pl-PL" dirty="0" smtClean="0"/>
              <a:t>			wordCount </a:t>
            </a:r>
            <a:r>
              <a:rPr lang="pl-PL" dirty="0"/>
              <a:t>+= words.length;</a:t>
            </a:r>
          </a:p>
          <a:p>
            <a:r>
              <a:rPr lang="pl-PL" b="1" dirty="0" smtClean="0"/>
              <a:t>		} </a:t>
            </a:r>
            <a:r>
              <a:rPr lang="pl-PL" b="1" dirty="0"/>
              <a:t>//while</a:t>
            </a:r>
          </a:p>
          <a:p>
            <a:r>
              <a:rPr lang="pl-PL" dirty="0" smtClean="0"/>
              <a:t>		System.out.println</a:t>
            </a:r>
            <a:r>
              <a:rPr lang="pl-PL" dirty="0"/>
              <a:t>("wordCount = " + wordCount);</a:t>
            </a:r>
          </a:p>
          <a:p>
            <a:r>
              <a:rPr lang="pl-PL" dirty="0" smtClean="0"/>
              <a:t>		System.out.println</a:t>
            </a:r>
            <a:r>
              <a:rPr lang="pl-PL" dirty="0"/>
              <a:t>("lineCount = " + lineCount);</a:t>
            </a:r>
          </a:p>
          <a:p>
            <a:r>
              <a:rPr lang="pl-PL" dirty="0" smtClean="0"/>
              <a:t>		System.out.println</a:t>
            </a:r>
            <a:r>
              <a:rPr lang="pl-PL" dirty="0"/>
              <a:t>("charCount = " + charCount);</a:t>
            </a:r>
          </a:p>
          <a:p>
            <a:r>
              <a:rPr lang="pl-PL" b="1" dirty="0" smtClean="0"/>
              <a:t>	} </a:t>
            </a:r>
            <a:r>
              <a:rPr lang="pl-PL" b="1" dirty="0"/>
              <a:t>// try</a:t>
            </a:r>
          </a:p>
          <a:p>
            <a:r>
              <a:rPr lang="pl-PL" dirty="0" smtClean="0"/>
              <a:t>	catch </a:t>
            </a:r>
            <a:r>
              <a:rPr lang="pl-PL" dirty="0"/>
              <a:t>(IOException e) {</a:t>
            </a:r>
          </a:p>
          <a:p>
            <a:r>
              <a:rPr lang="pl-PL" dirty="0" smtClean="0"/>
              <a:t>		System.err.println</a:t>
            </a:r>
            <a:r>
              <a:rPr lang="pl-PL" dirty="0"/>
              <a:t>("Error:" + e.getMessage());</a:t>
            </a:r>
          </a:p>
          <a:p>
            <a:r>
              <a:rPr lang="pl-PL" b="1" dirty="0" smtClean="0"/>
              <a:t>	} </a:t>
            </a:r>
            <a:r>
              <a:rPr lang="pl-PL" b="1" dirty="0"/>
              <a:t>//</a:t>
            </a:r>
            <a:r>
              <a:rPr lang="pl-PL" b="1" dirty="0" smtClean="0"/>
              <a:t>catch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258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Komentarze na temat autora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Wykomentowany kod:</a:t>
            </a:r>
          </a:p>
          <a:p>
            <a:r>
              <a:rPr lang="pl-PL" dirty="0"/>
              <a:t>	 InputStreamResponse response = new InputStreamResponse();</a:t>
            </a:r>
          </a:p>
          <a:p>
            <a:r>
              <a:rPr lang="pl-PL" dirty="0" smtClean="0"/>
              <a:t>	response.setBody(formatter.getResultStream</a:t>
            </a:r>
            <a:r>
              <a:rPr lang="pl-PL" dirty="0"/>
              <a:t>(), formatter.getByteCount());</a:t>
            </a:r>
          </a:p>
          <a:p>
            <a:r>
              <a:rPr lang="pl-PL" b="1" dirty="0" smtClean="0"/>
              <a:t>	// </a:t>
            </a:r>
            <a:r>
              <a:rPr lang="pl-PL" b="1" dirty="0"/>
              <a:t>InputStream resultsStream = formatter.getResultStream();</a:t>
            </a:r>
          </a:p>
          <a:p>
            <a:r>
              <a:rPr lang="pl-PL" b="1" dirty="0" smtClean="0"/>
              <a:t>	// </a:t>
            </a:r>
            <a:r>
              <a:rPr lang="pl-PL" b="1" dirty="0"/>
              <a:t>StreamReader reader = new StreamReader(resultsStream);</a:t>
            </a:r>
          </a:p>
          <a:p>
            <a:r>
              <a:rPr lang="pl-PL" b="1" dirty="0" smtClean="0"/>
              <a:t>	// </a:t>
            </a:r>
            <a:r>
              <a:rPr lang="pl-PL" b="1" dirty="0"/>
              <a:t>response.setContent(reader.read(formatter.getByteCount()));</a:t>
            </a:r>
            <a:endParaRPr lang="pl-PL" dirty="0" smtClean="0"/>
          </a:p>
          <a:p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530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Komentarze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50" y="2179608"/>
            <a:ext cx="67023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9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Informacje nie dotyczące danego fragmentu kodu: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Nie jasne komentarze: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63" y="1946095"/>
            <a:ext cx="5534476" cy="16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4" y="4212207"/>
            <a:ext cx="619455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5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Używanie języka polskiego w nazewnictwie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34" y="1192730"/>
            <a:ext cx="3542717" cy="4779478"/>
          </a:xfrm>
        </p:spPr>
      </p:pic>
    </p:spTree>
    <p:extLst>
      <p:ext uri="{BB962C8B-B14F-4D97-AF65-F5344CB8AC3E}">
        <p14:creationId xmlns:p14="http://schemas.microsoft.com/office/powerpoint/2010/main" val="3794312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Formatowanie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3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Zmienne powinny być deklarowane, jak najbliżej miejsca w którym będą używane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zależne powinny być ułożone obok siebie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Funkcje obejmujące jedną koncepcję powinny być ułożone </a:t>
            </a:r>
            <a:r>
              <a:rPr lang="pl-PL" smtClean="0"/>
              <a:t>blisko siebie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Deklaracja pakietu, importy oraz każda z funkcji powinny być oddzielona za pomocą pustej linii.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Formatowanie pionowe</a:t>
            </a:r>
          </a:p>
        </p:txBody>
      </p:sp>
    </p:spTree>
    <p:extLst>
      <p:ext uri="{BB962C8B-B14F-4D97-AF65-F5344CB8AC3E}">
        <p14:creationId xmlns:p14="http://schemas.microsoft.com/office/powerpoint/2010/main" val="338357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Unikajmy wyrównywania w poziomie: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Formatowanie poziome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00" y="1860815"/>
            <a:ext cx="69054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9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Obsługa wyjątków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58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Jedna funkcja = block try/catch LUB kod metody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	</a:t>
            </a:r>
            <a:r>
              <a:rPr lang="pl-PL" b="1" dirty="0" smtClean="0"/>
              <a:t>ZŁY PRZYKŁAD – try/catch + logika metody – powinno być to albo to</a:t>
            </a:r>
          </a:p>
          <a:p>
            <a:r>
              <a:rPr lang="pl-PL" dirty="0" smtClean="0"/>
              <a:t>	try</a:t>
            </a:r>
            <a:r>
              <a:rPr lang="pl-PL" dirty="0"/>
              <a:t>{	</a:t>
            </a:r>
          </a:p>
          <a:p>
            <a:r>
              <a:rPr lang="pl-PL" dirty="0"/>
              <a:t>		while ((line = in.readLine()) != null) {</a:t>
            </a:r>
          </a:p>
          <a:p>
            <a:r>
              <a:rPr lang="pl-PL" dirty="0"/>
              <a:t>			lineCount++;</a:t>
            </a:r>
          </a:p>
          <a:p>
            <a:r>
              <a:rPr lang="pl-PL" dirty="0"/>
              <a:t>			charCount += line.length();</a:t>
            </a:r>
          </a:p>
          <a:p>
            <a:r>
              <a:rPr lang="pl-PL" dirty="0"/>
              <a:t>			String words[] = line.split("\\W");</a:t>
            </a:r>
          </a:p>
          <a:p>
            <a:r>
              <a:rPr lang="pl-PL" dirty="0"/>
              <a:t>			wordCount += words.length;</a:t>
            </a:r>
          </a:p>
          <a:p>
            <a:r>
              <a:rPr lang="pl-PL" b="1" dirty="0"/>
              <a:t>		} </a:t>
            </a:r>
          </a:p>
          <a:p>
            <a:r>
              <a:rPr lang="pl-PL" dirty="0"/>
              <a:t>		System.out.println("wordCount = " + wordCount);</a:t>
            </a:r>
          </a:p>
          <a:p>
            <a:r>
              <a:rPr lang="pl-PL" dirty="0"/>
              <a:t>		System.out.println("lineCount = " + lineCount);</a:t>
            </a:r>
          </a:p>
          <a:p>
            <a:r>
              <a:rPr lang="pl-PL" dirty="0"/>
              <a:t>		System.out.println("charCount = " + charCount</a:t>
            </a:r>
            <a:r>
              <a:rPr lang="pl-PL" dirty="0" smtClean="0"/>
              <a:t>);</a:t>
            </a:r>
          </a:p>
          <a:p>
            <a:endParaRPr lang="pl-PL" dirty="0"/>
          </a:p>
          <a:p>
            <a:r>
              <a:rPr lang="pl-PL" b="1" dirty="0"/>
              <a:t>	} </a:t>
            </a:r>
            <a:r>
              <a:rPr lang="pl-PL" dirty="0" smtClean="0"/>
              <a:t>catch </a:t>
            </a:r>
            <a:r>
              <a:rPr lang="pl-PL" dirty="0"/>
              <a:t>(IOException e) {</a:t>
            </a:r>
          </a:p>
          <a:p>
            <a:r>
              <a:rPr lang="pl-PL" dirty="0"/>
              <a:t>		System.err.println("Error:" + e.getMessage());</a:t>
            </a:r>
          </a:p>
          <a:p>
            <a:r>
              <a:rPr lang="pl-PL" b="1" dirty="0"/>
              <a:t>	</a:t>
            </a:r>
            <a:r>
              <a:rPr lang="pl-PL" b="1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810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wyjątkiem dostarczaj kontekst</a:t>
            </a:r>
            <a:endParaRPr lang="pl-PL" dirty="0"/>
          </a:p>
        </p:txBody>
      </p:sp>
      <p:pic>
        <p:nvPicPr>
          <p:cNvPr id="4098" name="Picture 2" descr="http://b-i.forbesimg.com/danmunro/files/2013/10/BSOD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8" y="1475118"/>
            <a:ext cx="8592775" cy="4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17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26" y="1086158"/>
            <a:ext cx="6600751" cy="21736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Nigdy nie zwracaj NULL</a:t>
            </a:r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905426" y="3364846"/>
            <a:ext cx="65408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ZŁY PRZYKŁAD: może zwrócić NULL</a:t>
            </a:r>
          </a:p>
          <a:p>
            <a:r>
              <a:rPr lang="pl-PL" dirty="0" smtClean="0"/>
              <a:t>public List&lt;String&gt; getNamesForId(int id) {</a:t>
            </a:r>
          </a:p>
          <a:p>
            <a:r>
              <a:rPr lang="pl-PL" dirty="0" smtClean="0"/>
              <a:t>	return mapWithLists.get(id);</a:t>
            </a:r>
            <a:endParaRPr lang="pl-PL" dirty="0"/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 smtClean="0"/>
              <a:t>DOBRY PRZYKŁAD</a:t>
            </a:r>
          </a:p>
          <a:p>
            <a:r>
              <a:rPr lang="pl-PL" dirty="0"/>
              <a:t>public List&lt;String&gt; getNamesForId(int id) {</a:t>
            </a:r>
          </a:p>
          <a:p>
            <a:r>
              <a:rPr lang="pl-PL" dirty="0"/>
              <a:t>	</a:t>
            </a:r>
            <a:r>
              <a:rPr lang="pl-PL" dirty="0" smtClean="0"/>
              <a:t>if (mapWithLists.containsKey(id)) {</a:t>
            </a:r>
          </a:p>
          <a:p>
            <a:r>
              <a:rPr lang="pl-PL" dirty="0"/>
              <a:t>	</a:t>
            </a:r>
            <a:r>
              <a:rPr lang="pl-PL" dirty="0" smtClean="0"/>
              <a:t>	return </a:t>
            </a:r>
            <a:r>
              <a:rPr lang="pl-PL" dirty="0"/>
              <a:t>mapWithLists.get(id</a:t>
            </a:r>
            <a:r>
              <a:rPr lang="pl-PL" dirty="0" smtClean="0"/>
              <a:t>);</a:t>
            </a:r>
          </a:p>
          <a:p>
            <a:r>
              <a:rPr lang="pl-PL" dirty="0"/>
              <a:t>	</a:t>
            </a:r>
            <a:r>
              <a:rPr lang="pl-PL" dirty="0" smtClean="0"/>
              <a:t>}	</a:t>
            </a:r>
          </a:p>
          <a:p>
            <a:r>
              <a:rPr lang="pl-PL" dirty="0"/>
              <a:t>	</a:t>
            </a:r>
            <a:r>
              <a:rPr lang="pl-PL" dirty="0" smtClean="0"/>
              <a:t>return new ArrayList&lt;String&gt;();</a:t>
            </a:r>
          </a:p>
          <a:p>
            <a:r>
              <a:rPr lang="pl-PL" dirty="0" smtClean="0"/>
              <a:t>}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4415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15" y="2432769"/>
            <a:ext cx="5991451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Nigdy nie przekazuj NULL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3658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zewnętrznymi bibliotekami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92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Opakowuj zewnętrzny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Napisz testy dla wykorzystywanych zewnętrznych funkcjonalności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  <p:pic>
        <p:nvPicPr>
          <p:cNvPr id="5124" name="Picture 4" descr="http://www.techcontinue.com/wp-content/uploads/2013/07/3rd-party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20" y="2355012"/>
            <a:ext cx="5544342" cy="39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762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726" y="981087"/>
            <a:ext cx="6512944" cy="3008689"/>
          </a:xfrm>
        </p:spPr>
        <p:txBody>
          <a:bodyPr>
            <a:normAutofit/>
          </a:bodyPr>
          <a:lstStyle/>
          <a:p>
            <a:r>
              <a:rPr lang="pl-PL" dirty="0"/>
              <a:t>public List&lt;int[]&gt; </a:t>
            </a:r>
            <a:r>
              <a:rPr lang="pl-PL" dirty="0" err="1" smtClean="0"/>
              <a:t>getThem</a:t>
            </a:r>
            <a:r>
              <a:rPr lang="pl-PL" dirty="0"/>
              <a:t>() {</a:t>
            </a:r>
          </a:p>
          <a:p>
            <a:r>
              <a:rPr lang="pl-PL" dirty="0" smtClean="0"/>
              <a:t>	List&lt;int</a:t>
            </a:r>
            <a:r>
              <a:rPr lang="pl-PL" dirty="0"/>
              <a:t>[]&gt; list1 = new ArrayList&lt;int[]&gt;();</a:t>
            </a:r>
          </a:p>
          <a:p>
            <a:r>
              <a:rPr lang="pl-PL" dirty="0" smtClean="0"/>
              <a:t>	for </a:t>
            </a:r>
            <a:r>
              <a:rPr lang="pl-PL" dirty="0"/>
              <a:t>(int[] x : theList)</a:t>
            </a:r>
          </a:p>
          <a:p>
            <a:r>
              <a:rPr lang="pl-PL" dirty="0" smtClean="0"/>
              <a:t>		if </a:t>
            </a:r>
            <a:r>
              <a:rPr lang="pl-PL" dirty="0"/>
              <a:t>(x[0] == 4)</a:t>
            </a:r>
          </a:p>
          <a:p>
            <a:r>
              <a:rPr lang="pl-PL" dirty="0" smtClean="0"/>
              <a:t>			list1.add(x</a:t>
            </a:r>
            <a:r>
              <a:rPr lang="pl-PL" dirty="0"/>
              <a:t>);</a:t>
            </a:r>
          </a:p>
          <a:p>
            <a:r>
              <a:rPr lang="pl-PL" dirty="0" smtClean="0"/>
              <a:t>	return </a:t>
            </a:r>
            <a:r>
              <a:rPr lang="pl-PL" dirty="0"/>
              <a:t>list1;</a:t>
            </a:r>
          </a:p>
          <a:p>
            <a:r>
              <a:rPr lang="pl-P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Używaj nazw pokazujących Twoje intencje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2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Clean Code: A Handbook of Agile Software Craftsmanship</a:t>
            </a:r>
          </a:p>
          <a:p>
            <a:r>
              <a:rPr lang="pl-PL" dirty="0" smtClean="0"/>
              <a:t>By Robert C. Martin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2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public List&lt;int[]&gt; getFlaggedCells() {</a:t>
            </a:r>
          </a:p>
          <a:p>
            <a:r>
              <a:rPr lang="pl-PL" dirty="0" smtClean="0"/>
              <a:t>	List&lt;int</a:t>
            </a:r>
            <a:r>
              <a:rPr lang="pl-PL" dirty="0"/>
              <a:t>[]&gt; flaggedCells = new ArrayList&lt;int[]&gt;();</a:t>
            </a:r>
          </a:p>
          <a:p>
            <a:r>
              <a:rPr lang="pl-PL" dirty="0" smtClean="0"/>
              <a:t>	for </a:t>
            </a:r>
            <a:r>
              <a:rPr lang="pl-PL" dirty="0"/>
              <a:t>(int[] cell : gameBoard)</a:t>
            </a:r>
          </a:p>
          <a:p>
            <a:r>
              <a:rPr lang="pl-PL" dirty="0" smtClean="0"/>
              <a:t>		if </a:t>
            </a:r>
            <a:r>
              <a:rPr lang="pl-PL" dirty="0"/>
              <a:t>(cell[STATUS_VALUE] == FLAGGED)</a:t>
            </a:r>
          </a:p>
          <a:p>
            <a:r>
              <a:rPr lang="pl-PL" dirty="0" smtClean="0"/>
              <a:t>			flaggedCells.add(cell</a:t>
            </a:r>
            <a:r>
              <a:rPr lang="pl-PL" dirty="0"/>
              <a:t>);</a:t>
            </a:r>
          </a:p>
          <a:p>
            <a:r>
              <a:rPr lang="pl-PL" dirty="0" smtClean="0"/>
              <a:t>	return </a:t>
            </a:r>
            <a:r>
              <a:rPr lang="pl-PL" dirty="0"/>
              <a:t>flaggedCells;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/>
              <a:t>public List&lt;Cell&gt; getFlaggedCells() {</a:t>
            </a:r>
          </a:p>
          <a:p>
            <a:r>
              <a:rPr lang="pl-PL" dirty="0" smtClean="0"/>
              <a:t>	List&lt;Cell</a:t>
            </a:r>
            <a:r>
              <a:rPr lang="pl-PL" dirty="0"/>
              <a:t>&gt; flaggedCells = new ArrayList&lt;Cell&gt;();</a:t>
            </a:r>
          </a:p>
          <a:p>
            <a:r>
              <a:rPr lang="pl-PL" dirty="0" smtClean="0"/>
              <a:t>	for </a:t>
            </a:r>
            <a:r>
              <a:rPr lang="pl-PL" dirty="0"/>
              <a:t>(Cell cell : gameBoard)</a:t>
            </a:r>
          </a:p>
          <a:p>
            <a:r>
              <a:rPr lang="pl-PL" dirty="0" smtClean="0"/>
              <a:t>	if </a:t>
            </a:r>
            <a:r>
              <a:rPr lang="pl-PL" dirty="0"/>
              <a:t>(cell.isFlagged())</a:t>
            </a:r>
          </a:p>
          <a:p>
            <a:r>
              <a:rPr lang="pl-PL" dirty="0" smtClean="0"/>
              <a:t>		flaggedCells.add(cell</a:t>
            </a:r>
            <a:r>
              <a:rPr lang="pl-PL" dirty="0"/>
              <a:t>);</a:t>
            </a:r>
          </a:p>
          <a:p>
            <a:r>
              <a:rPr lang="pl-PL" dirty="0" smtClean="0"/>
              <a:t>	return </a:t>
            </a:r>
            <a:r>
              <a:rPr lang="pl-PL" dirty="0"/>
              <a:t>flaggedCells;</a:t>
            </a:r>
          </a:p>
          <a:p>
            <a:r>
              <a:rPr lang="pl-P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Używaj nazw pokazujących Twoje intencje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726" y="1324964"/>
            <a:ext cx="7592828" cy="5021128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copyChars</a:t>
            </a:r>
            <a:r>
              <a:rPr lang="en-US" dirty="0"/>
              <a:t>(char a1[], char a2[]) {</a:t>
            </a:r>
          </a:p>
          <a:p>
            <a:r>
              <a:rPr lang="pl-PL" dirty="0" smtClean="0"/>
              <a:t>	</a:t>
            </a:r>
            <a:r>
              <a:rPr lang="nn-NO" dirty="0" smtClean="0"/>
              <a:t>for </a:t>
            </a:r>
            <a:r>
              <a:rPr lang="nn-NO" dirty="0"/>
              <a:t>(int i = 0; i &lt; a1.length; i++) {</a:t>
            </a:r>
          </a:p>
          <a:p>
            <a:r>
              <a:rPr lang="pl-PL" dirty="0" smtClean="0"/>
              <a:t>		a2[i</a:t>
            </a:r>
            <a:r>
              <a:rPr lang="pl-PL" dirty="0"/>
              <a:t>] = a1[i];</a:t>
            </a:r>
          </a:p>
          <a:p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/>
              <a:t>_________________________________________________</a:t>
            </a:r>
          </a:p>
          <a:p>
            <a:endParaRPr lang="pl-PL" dirty="0" smtClean="0"/>
          </a:p>
          <a:p>
            <a:r>
              <a:rPr lang="en-US" dirty="0"/>
              <a:t>public static void </a:t>
            </a:r>
            <a:r>
              <a:rPr lang="en-US" dirty="0" err="1"/>
              <a:t>copyChars</a:t>
            </a:r>
            <a:r>
              <a:rPr lang="en-US" dirty="0"/>
              <a:t>(char </a:t>
            </a:r>
            <a:r>
              <a:rPr lang="pl-PL" dirty="0" err="1" smtClean="0"/>
              <a:t>sourceTable</a:t>
            </a:r>
            <a:r>
              <a:rPr lang="en-US" dirty="0" smtClean="0"/>
              <a:t>[], </a:t>
            </a:r>
            <a:r>
              <a:rPr lang="en-US" dirty="0"/>
              <a:t>char </a:t>
            </a:r>
            <a:r>
              <a:rPr lang="pl-PL" dirty="0" err="1" smtClean="0"/>
              <a:t>targetTable</a:t>
            </a:r>
            <a:r>
              <a:rPr lang="en-US" dirty="0" smtClean="0"/>
              <a:t>[]) </a:t>
            </a:r>
            <a:r>
              <a:rPr lang="en-US" dirty="0"/>
              <a:t>{</a:t>
            </a:r>
          </a:p>
          <a:p>
            <a:r>
              <a:rPr lang="pl-PL" dirty="0"/>
              <a:t>	</a:t>
            </a:r>
            <a:r>
              <a:rPr lang="nn-NO" dirty="0"/>
              <a:t>for (int i = 0; i &lt; </a:t>
            </a:r>
            <a:r>
              <a:rPr lang="pl-PL" dirty="0" err="1"/>
              <a:t>sourceTable</a:t>
            </a:r>
            <a:r>
              <a:rPr lang="nn-NO" dirty="0" smtClean="0"/>
              <a:t>.length</a:t>
            </a:r>
            <a:r>
              <a:rPr lang="nn-NO" dirty="0"/>
              <a:t>; i++) {</a:t>
            </a:r>
          </a:p>
          <a:p>
            <a:r>
              <a:rPr lang="pl-PL" dirty="0"/>
              <a:t>		 </a:t>
            </a:r>
            <a:r>
              <a:rPr lang="pl-PL" dirty="0" err="1"/>
              <a:t>targetTable</a:t>
            </a:r>
            <a:r>
              <a:rPr lang="pl-PL" dirty="0" smtClean="0"/>
              <a:t>[i</a:t>
            </a:r>
            <a:r>
              <a:rPr lang="pl-PL" dirty="0"/>
              <a:t>] = </a:t>
            </a:r>
            <a:r>
              <a:rPr lang="pl-PL" dirty="0" err="1"/>
              <a:t>sourceTable</a:t>
            </a:r>
            <a:r>
              <a:rPr lang="pl-PL" dirty="0" smtClean="0"/>
              <a:t>[i</a:t>
            </a:r>
            <a:r>
              <a:rPr lang="pl-PL" dirty="0"/>
              <a:t>];</a:t>
            </a:r>
          </a:p>
          <a:p>
            <a:r>
              <a:rPr lang="pl-PL" dirty="0"/>
              <a:t>	}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Znaczące rozróżnienia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533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class DtaRcrd102 {</a:t>
            </a:r>
          </a:p>
          <a:p>
            <a:r>
              <a:rPr lang="pl-PL" dirty="0" smtClean="0"/>
              <a:t>	private </a:t>
            </a:r>
            <a:r>
              <a:rPr lang="pl-PL" dirty="0"/>
              <a:t>Date genymdhms;</a:t>
            </a:r>
          </a:p>
          <a:p>
            <a:r>
              <a:rPr lang="pl-PL" dirty="0" smtClean="0"/>
              <a:t>	private </a:t>
            </a:r>
            <a:r>
              <a:rPr lang="pl-PL" dirty="0"/>
              <a:t>Date modymdhms;</a:t>
            </a:r>
          </a:p>
          <a:p>
            <a:r>
              <a:rPr lang="pl-PL" dirty="0" smtClean="0"/>
              <a:t>	</a:t>
            </a:r>
            <a:r>
              <a:rPr lang="nb-NO" dirty="0" smtClean="0"/>
              <a:t>private </a:t>
            </a:r>
            <a:r>
              <a:rPr lang="nb-NO" dirty="0"/>
              <a:t>final String pszqint = "102";</a:t>
            </a:r>
          </a:p>
          <a:p>
            <a:r>
              <a:rPr lang="pl-PL" dirty="0" smtClean="0"/>
              <a:t>	/* </a:t>
            </a:r>
            <a:r>
              <a:rPr lang="pl-PL" dirty="0"/>
              <a:t>... */</a:t>
            </a:r>
          </a:p>
          <a:p>
            <a:r>
              <a:rPr lang="pl-PL" dirty="0" smtClean="0"/>
              <a:t>};</a:t>
            </a:r>
          </a:p>
          <a:p>
            <a:r>
              <a:rPr lang="pl-PL" dirty="0"/>
              <a:t>_________________________________________________</a:t>
            </a:r>
          </a:p>
          <a:p>
            <a:endParaRPr lang="pl-PL" dirty="0"/>
          </a:p>
          <a:p>
            <a:r>
              <a:rPr lang="pl-PL" dirty="0" smtClean="0"/>
              <a:t>class </a:t>
            </a:r>
            <a:r>
              <a:rPr lang="pl-PL" dirty="0"/>
              <a:t>Customer {</a:t>
            </a:r>
          </a:p>
          <a:p>
            <a:r>
              <a:rPr lang="pl-PL" dirty="0" smtClean="0"/>
              <a:t>	private </a:t>
            </a:r>
            <a:r>
              <a:rPr lang="pl-PL" dirty="0"/>
              <a:t>Date generationTimestamp;</a:t>
            </a:r>
          </a:p>
          <a:p>
            <a:r>
              <a:rPr lang="pl-PL" dirty="0" smtClean="0"/>
              <a:t>	private </a:t>
            </a:r>
            <a:r>
              <a:rPr lang="pl-PL" dirty="0"/>
              <a:t>Date </a:t>
            </a:r>
            <a:r>
              <a:rPr lang="pl-PL" dirty="0" err="1"/>
              <a:t>modificationTimestamp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smtClean="0"/>
              <a:t>	</a:t>
            </a:r>
            <a:r>
              <a:rPr lang="en-US" dirty="0" smtClean="0"/>
              <a:t>private </a:t>
            </a:r>
            <a:r>
              <a:rPr lang="en-US" dirty="0"/>
              <a:t>final String </a:t>
            </a:r>
            <a:r>
              <a:rPr lang="en-US" dirty="0" err="1"/>
              <a:t>recordId</a:t>
            </a:r>
            <a:r>
              <a:rPr lang="en-US" dirty="0"/>
              <a:t> = "102";</a:t>
            </a:r>
          </a:p>
          <a:p>
            <a:r>
              <a:rPr lang="pl-PL" dirty="0" smtClean="0"/>
              <a:t>	/* </a:t>
            </a:r>
            <a:r>
              <a:rPr lang="pl-PL" dirty="0"/>
              <a:t>... */</a:t>
            </a:r>
          </a:p>
          <a:p>
            <a:r>
              <a:rPr lang="pl-PL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Używaj nazw które da się wymówić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72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public class Part {</a:t>
            </a:r>
          </a:p>
          <a:p>
            <a:r>
              <a:rPr lang="pl-PL" dirty="0" smtClean="0"/>
              <a:t>	</a:t>
            </a:r>
            <a:r>
              <a:rPr lang="en-US" dirty="0" smtClean="0"/>
              <a:t>private </a:t>
            </a:r>
            <a:r>
              <a:rPr lang="en-US" dirty="0"/>
              <a:t>String </a:t>
            </a:r>
            <a:r>
              <a:rPr lang="en-US" dirty="0" err="1"/>
              <a:t>m_dsc</a:t>
            </a:r>
            <a:r>
              <a:rPr lang="en-US" dirty="0"/>
              <a:t>; // The textual description</a:t>
            </a:r>
          </a:p>
          <a:p>
            <a:r>
              <a:rPr lang="pl-PL" dirty="0" smtClean="0"/>
              <a:t>	void </a:t>
            </a:r>
            <a:r>
              <a:rPr lang="pl-PL" dirty="0"/>
              <a:t>setName(String name) {</a:t>
            </a:r>
          </a:p>
          <a:p>
            <a:r>
              <a:rPr lang="pl-PL" dirty="0" smtClean="0"/>
              <a:t>		m_dsc </a:t>
            </a:r>
            <a:r>
              <a:rPr lang="pl-PL" dirty="0"/>
              <a:t>= name;</a:t>
            </a:r>
          </a:p>
          <a:p>
            <a:r>
              <a:rPr lang="pl-PL" dirty="0" smtClean="0"/>
              <a:t>	}</a:t>
            </a:r>
            <a:endParaRPr lang="pl-PL" dirty="0"/>
          </a:p>
          <a:p>
            <a:r>
              <a:rPr lang="pl-PL" dirty="0"/>
              <a:t>}</a:t>
            </a:r>
          </a:p>
          <a:p>
            <a:r>
              <a:rPr lang="pl-PL" dirty="0" smtClean="0"/>
              <a:t>_________________________________________________</a:t>
            </a:r>
          </a:p>
          <a:p>
            <a:endParaRPr lang="pl-PL" dirty="0"/>
          </a:p>
          <a:p>
            <a:r>
              <a:rPr lang="pl-PL" dirty="0"/>
              <a:t>public class Part {</a:t>
            </a:r>
          </a:p>
          <a:p>
            <a:r>
              <a:rPr lang="pl-PL" dirty="0" smtClean="0"/>
              <a:t>	String </a:t>
            </a:r>
            <a:r>
              <a:rPr lang="pl-PL" dirty="0"/>
              <a:t>description;</a:t>
            </a:r>
          </a:p>
          <a:p>
            <a:r>
              <a:rPr lang="pl-PL" dirty="0" smtClean="0"/>
              <a:t>	void </a:t>
            </a:r>
            <a:r>
              <a:rPr lang="pl-PL" dirty="0"/>
              <a:t>setDescription(String description) {</a:t>
            </a:r>
          </a:p>
          <a:p>
            <a:r>
              <a:rPr lang="pl-PL" dirty="0" smtClean="0"/>
              <a:t>		this.description </a:t>
            </a:r>
            <a:r>
              <a:rPr lang="pl-PL" dirty="0"/>
              <a:t>= description</a:t>
            </a:r>
            <a:r>
              <a:rPr lang="pl-PL" dirty="0" smtClean="0"/>
              <a:t>;</a:t>
            </a:r>
          </a:p>
          <a:p>
            <a:r>
              <a:rPr lang="pl-P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Unikaj prefixów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756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Prezentacj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zentacja1" id="{90AFEA18-8B7F-4CE4-B2BE-C96581447B86}" vid="{76DC4FFF-C97A-4971-82DE-1502D5274D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TT_prezentacja 2014</Template>
  <TotalTime>6417</TotalTime>
  <Words>966</Words>
  <Application>Microsoft Office PowerPoint</Application>
  <PresentationFormat>On-screen Show (4:3)</PresentationFormat>
  <Paragraphs>383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Prezentacja1</vt:lpstr>
      <vt:lpstr>Zaawansowane Zagadnienia Programowania</vt:lpstr>
      <vt:lpstr>Rozgrzewka</vt:lpstr>
      <vt:lpstr>Nazewnictwo</vt:lpstr>
      <vt:lpstr>Używanie języka polskiego w nazewnictwie</vt:lpstr>
      <vt:lpstr>Używaj nazw pokazujących Twoje intencje</vt:lpstr>
      <vt:lpstr>Używaj nazw pokazujących Twoje intencje</vt:lpstr>
      <vt:lpstr>Znaczące rozróżnienia</vt:lpstr>
      <vt:lpstr>Używaj nazw które da się wymówić</vt:lpstr>
      <vt:lpstr>Unikaj prefixów</vt:lpstr>
      <vt:lpstr>Nazwy klas</vt:lpstr>
      <vt:lpstr>Nazwy metod</vt:lpstr>
      <vt:lpstr>Używaj zawsze tego samego słowa dla danej koncepcji</vt:lpstr>
      <vt:lpstr>Używaj nazw w domenie rozwiązania</vt:lpstr>
      <vt:lpstr>Przykład nr 1 – klasa doit</vt:lpstr>
      <vt:lpstr>Funkcje</vt:lpstr>
      <vt:lpstr>Funkcje muszą być małe </vt:lpstr>
      <vt:lpstr>Jedna funkcja robi wyłącznie jedną rzecz  w danym kontekście</vt:lpstr>
      <vt:lpstr>Dana funkcja powinna wykonywać operacje na jednym poziomie abstrakcji</vt:lpstr>
      <vt:lpstr>Jeden poziom abstrakcji dla metody – dobry przykład</vt:lpstr>
      <vt:lpstr>Argumenty funkcji</vt:lpstr>
      <vt:lpstr>Efekty uboczne - zakazane</vt:lpstr>
      <vt:lpstr>Klauzule dozorowane vs. Single return point</vt:lpstr>
      <vt:lpstr>Klauzule dozorowane VS Single return point- przykład</vt:lpstr>
      <vt:lpstr>Klauzule dozorowane – przykład 2</vt:lpstr>
      <vt:lpstr>Komentarze</vt:lpstr>
      <vt:lpstr>Wyjaśniaj za pomocą kodu</vt:lpstr>
      <vt:lpstr>Dobre komentarze</vt:lpstr>
      <vt:lpstr>Dobre komentarze</vt:lpstr>
      <vt:lpstr>Dobre komentarze</vt:lpstr>
      <vt:lpstr>Złe komentarze</vt:lpstr>
      <vt:lpstr>Złe komentarze</vt:lpstr>
      <vt:lpstr>Złe komentarze</vt:lpstr>
      <vt:lpstr>Złe komentarze</vt:lpstr>
      <vt:lpstr>Złe komentarze</vt:lpstr>
      <vt:lpstr>Złe komentarze</vt:lpstr>
      <vt:lpstr>Złe komentarze</vt:lpstr>
      <vt:lpstr>Złe komentarze</vt:lpstr>
      <vt:lpstr>Złe komentarze</vt:lpstr>
      <vt:lpstr>Złe komentarze</vt:lpstr>
      <vt:lpstr>Formatowanie</vt:lpstr>
      <vt:lpstr>Formatowanie pionowe</vt:lpstr>
      <vt:lpstr>Formatowanie poziome</vt:lpstr>
      <vt:lpstr>Obsługa wyjątków</vt:lpstr>
      <vt:lpstr>Jedna funkcja = block try/catch LUB kod metody</vt:lpstr>
      <vt:lpstr>Z wyjątkiem dostarczaj kontekst</vt:lpstr>
      <vt:lpstr>Nigdy nie zwracaj NULL</vt:lpstr>
      <vt:lpstr>Nigdy nie przekazuj NULL</vt:lpstr>
      <vt:lpstr>Praca z zewnętrznymi bibliotekami</vt:lpstr>
      <vt:lpstr>Zewnętrzne biblioteki</vt:lpstr>
      <vt:lpstr>Bibliografia</vt:lpstr>
    </vt:vector>
  </TitlesOfParts>
  <Company>Transition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Zagadnienia Programowania</dc:title>
  <dc:creator>Adam Zawadzki</dc:creator>
  <cp:lastModifiedBy>Lach, Bartlomiej {FPSV~Warsaw}</cp:lastModifiedBy>
  <cp:revision>238</cp:revision>
  <dcterms:created xsi:type="dcterms:W3CDTF">2014-09-29T16:32:15Z</dcterms:created>
  <dcterms:modified xsi:type="dcterms:W3CDTF">2017-03-21T11:37:20Z</dcterms:modified>
</cp:coreProperties>
</file>