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310" r:id="rId3"/>
    <p:sldId id="326" r:id="rId4"/>
    <p:sldId id="327" r:id="rId5"/>
    <p:sldId id="328" r:id="rId6"/>
    <p:sldId id="329" r:id="rId7"/>
    <p:sldId id="343" r:id="rId8"/>
    <p:sldId id="330" r:id="rId9"/>
    <p:sldId id="344" r:id="rId10"/>
    <p:sldId id="331" r:id="rId11"/>
    <p:sldId id="332" r:id="rId12"/>
    <p:sldId id="333" r:id="rId13"/>
    <p:sldId id="338" r:id="rId14"/>
    <p:sldId id="339" r:id="rId15"/>
    <p:sldId id="345" r:id="rId16"/>
    <p:sldId id="346" r:id="rId17"/>
    <p:sldId id="348" r:id="rId18"/>
    <p:sldId id="334" r:id="rId19"/>
    <p:sldId id="335" r:id="rId20"/>
    <p:sldId id="336" r:id="rId21"/>
    <p:sldId id="337" r:id="rId22"/>
    <p:sldId id="347" r:id="rId23"/>
    <p:sldId id="340" r:id="rId24"/>
    <p:sldId id="341" r:id="rId25"/>
    <p:sldId id="342" r:id="rId26"/>
    <p:sldId id="325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82604" autoAdjust="0"/>
  </p:normalViewPr>
  <p:slideViewPr>
    <p:cSldViewPr snapToGrid="0">
      <p:cViewPr varScale="1">
        <p:scale>
          <a:sx n="95" d="100"/>
          <a:sy n="95" d="100"/>
        </p:scale>
        <p:origin x="210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56DDE-0C3F-49D3-8AEC-1ED76DDC1C5E}" type="datetimeFigureOut">
              <a:rPr lang="pl-PL" smtClean="0"/>
              <a:t>01.03.2017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2E970-182C-4025-871A-397355F1707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5714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mvn</a:t>
            </a:r>
            <a:r>
              <a:rPr lang="pl-PL" dirty="0" smtClean="0"/>
              <a:t> </a:t>
            </a:r>
            <a:r>
              <a:rPr lang="pl-PL" dirty="0" err="1" smtClean="0"/>
              <a:t>archetype:generate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2E970-182C-4025-871A-397355F17075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874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2E970-182C-4025-871A-397355F17075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874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pl-PL" dirty="0" err="1" smtClean="0"/>
              <a:t>PersonService</a:t>
            </a:r>
            <a:r>
              <a:rPr lang="pl-PL" dirty="0" smtClean="0"/>
              <a:t> with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two</a:t>
            </a:r>
            <a:r>
              <a:rPr lang="pl-PL" baseline="0" dirty="0" smtClean="0"/>
              <a:t> </a:t>
            </a:r>
            <a:r>
              <a:rPr lang="pl-PL" baseline="0" dirty="0" err="1" smtClean="0"/>
              <a:t>methods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which</a:t>
            </a:r>
            <a:r>
              <a:rPr lang="pl-PL" baseline="0" dirty="0" smtClean="0"/>
              <a:t> </a:t>
            </a:r>
            <a:r>
              <a:rPr lang="pl-PL" baseline="0" dirty="0" err="1" smtClean="0"/>
              <a:t>returns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empty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collections</a:t>
            </a:r>
            <a:r>
              <a:rPr lang="pl-PL" baseline="0" dirty="0" smtClean="0"/>
              <a:t> and one for sum</a:t>
            </a:r>
          </a:p>
          <a:p>
            <a:pPr marL="228600" indent="-228600">
              <a:buAutoNum type="arabicParenR"/>
            </a:pPr>
            <a:r>
              <a:rPr lang="pl-PL" baseline="0" dirty="0" err="1" smtClean="0"/>
              <a:t>Tests</a:t>
            </a:r>
            <a:r>
              <a:rPr lang="pl-PL" baseline="0" dirty="0" smtClean="0"/>
              <a:t> for </a:t>
            </a:r>
            <a:r>
              <a:rPr lang="pl-PL" baseline="0" dirty="0" err="1" smtClean="0"/>
              <a:t>both</a:t>
            </a:r>
            <a:endParaRPr lang="pl-P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2E970-182C-4025-871A-397355F17075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874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rgbClr val="2B71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19726" y="3074292"/>
            <a:ext cx="8124274" cy="709416"/>
          </a:xfrm>
        </p:spPr>
        <p:txBody>
          <a:bodyPr lIns="288000" tIns="0" rIns="0" bIns="5400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Tytuł prezentacji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19726" y="3792347"/>
            <a:ext cx="8124274" cy="1752600"/>
          </a:xfrm>
        </p:spPr>
        <p:txBody>
          <a:bodyPr lIns="288000" tIns="0" rIns="0" bIns="5400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Podtytuł prezentacji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0310" y="3074292"/>
            <a:ext cx="709416" cy="7094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126" y="6357592"/>
            <a:ext cx="1697874" cy="33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29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ytuł i podpunk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0310" y="271671"/>
            <a:ext cx="709416" cy="709416"/>
          </a:xfrm>
          <a:prstGeom prst="rect">
            <a:avLst/>
          </a:prstGeom>
          <a:solidFill>
            <a:srgbClr val="2B71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800" y="6357328"/>
            <a:ext cx="1699200" cy="338672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1019726" y="274638"/>
            <a:ext cx="7807119" cy="706449"/>
          </a:xfrm>
        </p:spPr>
        <p:txBody>
          <a:bodyPr lIns="216000" tIns="0" rIns="0" bIns="54000">
            <a:normAutofit/>
          </a:bodyPr>
          <a:lstStyle>
            <a:lvl1pPr algn="l"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pl-PL" dirty="0" smtClean="0"/>
              <a:t>Tytuł slajdu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10310" y="3001664"/>
            <a:ext cx="577056" cy="577056"/>
          </a:xfrm>
          <a:prstGeom prst="rect">
            <a:avLst/>
          </a:prstGeom>
          <a:solidFill>
            <a:srgbClr val="2B71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87366" y="3001318"/>
            <a:ext cx="8256877" cy="577850"/>
          </a:xfrm>
        </p:spPr>
        <p:txBody>
          <a:bodyPr lIns="288000" tIns="0" rIns="288000" bIns="54000" anchor="ctr" anchorCtr="0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l-PL" dirty="0" smtClean="0"/>
              <a:t>Punkt pierwszy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10310" y="3809284"/>
            <a:ext cx="577056" cy="577056"/>
          </a:xfrm>
          <a:prstGeom prst="rect">
            <a:avLst/>
          </a:prstGeom>
          <a:solidFill>
            <a:srgbClr val="2B71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87366" y="3808490"/>
            <a:ext cx="8256877" cy="577850"/>
          </a:xfrm>
        </p:spPr>
        <p:txBody>
          <a:bodyPr lIns="288000" tIns="0" rIns="288000" bIns="54000" anchor="ctr" anchorCtr="0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l-PL" dirty="0" smtClean="0"/>
              <a:t>Punkt drugi</a:t>
            </a:r>
          </a:p>
        </p:txBody>
      </p:sp>
    </p:spTree>
    <p:extLst>
      <p:ext uri="{BB962C8B-B14F-4D97-AF65-F5344CB8AC3E}">
        <p14:creationId xmlns:p14="http://schemas.microsoft.com/office/powerpoint/2010/main" val="3468506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0310" y="271671"/>
            <a:ext cx="709416" cy="709416"/>
          </a:xfrm>
          <a:prstGeom prst="rect">
            <a:avLst/>
          </a:prstGeom>
          <a:solidFill>
            <a:srgbClr val="2B71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800" y="6357328"/>
            <a:ext cx="1699200" cy="33867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0310" y="1787871"/>
            <a:ext cx="577056" cy="577056"/>
          </a:xfrm>
          <a:prstGeom prst="rect">
            <a:avLst/>
          </a:prstGeom>
          <a:solidFill>
            <a:srgbClr val="2B71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87609" y="1787525"/>
            <a:ext cx="3395863" cy="577850"/>
          </a:xfrm>
        </p:spPr>
        <p:txBody>
          <a:bodyPr lIns="288000" tIns="0" rIns="288000" bIns="54000" anchor="ctr" anchorCtr="0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l-PL" dirty="0" smtClean="0"/>
              <a:t>Punkt pierwszy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60528" y="1787525"/>
            <a:ext cx="577056" cy="577056"/>
          </a:xfrm>
          <a:prstGeom prst="rect">
            <a:avLst/>
          </a:prstGeom>
          <a:solidFill>
            <a:srgbClr val="2B71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437827" y="1786731"/>
            <a:ext cx="3706173" cy="577850"/>
          </a:xfrm>
        </p:spPr>
        <p:txBody>
          <a:bodyPr lIns="288000" tIns="0" rIns="288000" bIns="54000" anchor="ctr" anchorCtr="0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l-PL" dirty="0" smtClean="0"/>
              <a:t>Punkt drugi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1019726" y="274638"/>
            <a:ext cx="7807119" cy="706449"/>
          </a:xfrm>
        </p:spPr>
        <p:txBody>
          <a:bodyPr lIns="216000" tIns="0" rIns="0" bIns="54000">
            <a:normAutofit/>
          </a:bodyPr>
          <a:lstStyle>
            <a:lvl1pPr algn="l"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pl-PL" dirty="0" smtClean="0"/>
              <a:t>Tytuł slajdu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0310" y="2365375"/>
            <a:ext cx="3973162" cy="4065896"/>
          </a:xfrm>
        </p:spPr>
        <p:txBody>
          <a:bodyPr lIns="324000" tIns="288000" rIns="288000" bIns="288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Clr>
                <a:srgbClr val="2B71B9"/>
              </a:buClr>
              <a:buFont typeface="Wingdings" charset="2"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85750" indent="-285750">
              <a:lnSpc>
                <a:spcPct val="120000"/>
              </a:lnSpc>
              <a:spcBef>
                <a:spcPts val="400"/>
              </a:spcBef>
              <a:buClr>
                <a:srgbClr val="2B71B9"/>
              </a:buClr>
              <a:buFont typeface="Wingdings" charset="2"/>
              <a:buChar char="§"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609750" indent="-285750">
              <a:lnSpc>
                <a:spcPct val="120000"/>
              </a:lnSpc>
              <a:spcBef>
                <a:spcPts val="400"/>
              </a:spcBef>
              <a:buClr>
                <a:srgbClr val="2B71B9"/>
              </a:buClr>
              <a:buFont typeface="Wingdings" charset="2"/>
              <a:buChar char="§"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819450" indent="-171450">
              <a:lnSpc>
                <a:spcPct val="120000"/>
              </a:lnSpc>
              <a:spcBef>
                <a:spcPts val="400"/>
              </a:spcBef>
              <a:buClr>
                <a:srgbClr val="2B71B9"/>
              </a:buClr>
              <a:buFont typeface="Wingdings" charset="2"/>
              <a:buChar char="§"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2057400" indent="-228600">
              <a:spcBef>
                <a:spcPts val="200"/>
              </a:spcBef>
              <a:buFont typeface="Wingdings" charset="2"/>
              <a:buChar char="§"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l-PL" dirty="0" smtClean="0"/>
              <a:t>Tekst prezentacji</a:t>
            </a:r>
          </a:p>
          <a:p>
            <a:pPr lvl="1"/>
            <a:r>
              <a:rPr lang="pl-PL" dirty="0" smtClean="0"/>
              <a:t>Podpunkt poziom 1</a:t>
            </a:r>
          </a:p>
          <a:p>
            <a:pPr lvl="2"/>
            <a:r>
              <a:rPr lang="pl-PL" dirty="0" smtClean="0"/>
              <a:t>Podpunkt poziom 2</a:t>
            </a:r>
          </a:p>
          <a:p>
            <a:pPr lvl="3"/>
            <a:r>
              <a:rPr lang="pl-PL" dirty="0" smtClean="0"/>
              <a:t>Podpunkt poziom 3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860528" y="2365375"/>
            <a:ext cx="3973162" cy="4065896"/>
          </a:xfrm>
        </p:spPr>
        <p:txBody>
          <a:bodyPr lIns="324000" tIns="288000" rIns="288000" bIns="288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Clr>
                <a:srgbClr val="2B71B9"/>
              </a:buClr>
              <a:buFont typeface="Wingdings" charset="2"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85750" indent="-285750">
              <a:lnSpc>
                <a:spcPct val="120000"/>
              </a:lnSpc>
              <a:spcBef>
                <a:spcPts val="400"/>
              </a:spcBef>
              <a:buClr>
                <a:srgbClr val="2B71B9"/>
              </a:buClr>
              <a:buFont typeface="Wingdings" charset="2"/>
              <a:buChar char="§"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609750" indent="-285750">
              <a:lnSpc>
                <a:spcPct val="120000"/>
              </a:lnSpc>
              <a:spcBef>
                <a:spcPts val="400"/>
              </a:spcBef>
              <a:buClr>
                <a:srgbClr val="2B71B9"/>
              </a:buClr>
              <a:buFont typeface="Wingdings" charset="2"/>
              <a:buChar char="§"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819450" indent="-171450">
              <a:lnSpc>
                <a:spcPct val="120000"/>
              </a:lnSpc>
              <a:spcBef>
                <a:spcPts val="400"/>
              </a:spcBef>
              <a:buClr>
                <a:srgbClr val="2B71B9"/>
              </a:buClr>
              <a:buFont typeface="Wingdings" charset="2"/>
              <a:buChar char="§"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2057400" indent="-228600">
              <a:spcBef>
                <a:spcPts val="200"/>
              </a:spcBef>
              <a:buFont typeface="Wingdings" charset="2"/>
              <a:buChar char="§"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l-PL" dirty="0" smtClean="0"/>
              <a:t>Tekst prezentacji</a:t>
            </a:r>
          </a:p>
          <a:p>
            <a:pPr lvl="1"/>
            <a:r>
              <a:rPr lang="pl-PL" dirty="0" smtClean="0"/>
              <a:t>Podpunkt poziom 1</a:t>
            </a:r>
          </a:p>
          <a:p>
            <a:pPr lvl="2"/>
            <a:r>
              <a:rPr lang="pl-PL" dirty="0" smtClean="0"/>
              <a:t>Podpunkt poziom 2</a:t>
            </a:r>
          </a:p>
          <a:p>
            <a:pPr lvl="3"/>
            <a:r>
              <a:rPr lang="pl-PL" dirty="0" smtClean="0"/>
              <a:t>Podpunkt poziom 3</a:t>
            </a:r>
          </a:p>
        </p:txBody>
      </p:sp>
    </p:spTree>
    <p:extLst>
      <p:ext uri="{BB962C8B-B14F-4D97-AF65-F5344CB8AC3E}">
        <p14:creationId xmlns:p14="http://schemas.microsoft.com/office/powerpoint/2010/main" val="3428820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0750-F97A-9146-822F-AFE8E4F47CEB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800" y="6357328"/>
            <a:ext cx="1699200" cy="33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41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0750-F97A-9146-822F-AFE8E4F47CEB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800" y="6357328"/>
            <a:ext cx="1699200" cy="33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0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0750-F97A-9146-822F-AFE8E4F47CEB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800" y="6357328"/>
            <a:ext cx="1699200" cy="33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65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0750-F97A-9146-822F-AFE8E4F47CEB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800" y="6357328"/>
            <a:ext cx="1699200" cy="33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25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0750-F97A-9146-822F-AFE8E4F47CEB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800" y="6357328"/>
            <a:ext cx="1699200" cy="33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21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0750-F97A-9146-822F-AFE8E4F47CEB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800" y="6357328"/>
            <a:ext cx="1699200" cy="33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494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0750-F97A-9146-822F-AFE8E4F47CEB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800" y="6357328"/>
            <a:ext cx="1699200" cy="33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215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0750-F97A-9146-822F-AFE8E4F47CEB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800" y="6357328"/>
            <a:ext cx="1699200" cy="33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97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lajd tytułowy">
    <p:bg>
      <p:bgPr>
        <a:solidFill>
          <a:srgbClr val="2B71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19726" y="3074292"/>
            <a:ext cx="8124274" cy="709416"/>
          </a:xfrm>
        </p:spPr>
        <p:txBody>
          <a:bodyPr lIns="288000" tIns="0" rIns="0" bIns="5400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Tytuł prezentacji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19726" y="3792347"/>
            <a:ext cx="8124274" cy="1752600"/>
          </a:xfrm>
        </p:spPr>
        <p:txBody>
          <a:bodyPr lIns="288000" tIns="0" rIns="0" bIns="5400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Podtytuł prezentacji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0310" y="3074292"/>
            <a:ext cx="709416" cy="7094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126" y="6357592"/>
            <a:ext cx="1697874" cy="33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76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0750-F97A-9146-822F-AFE8E4F47CEB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800" y="6357328"/>
            <a:ext cx="1699200" cy="33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83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" y="1252760"/>
            <a:ext cx="9143998" cy="5178511"/>
          </a:xfrm>
        </p:spPr>
        <p:txBody>
          <a:bodyPr lIns="324000" tIns="288000" rIns="288000" bIns="288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Clr>
                <a:srgbClr val="2B71B9"/>
              </a:buClr>
              <a:buFont typeface="Wingdings" charset="2"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85750" indent="-285750">
              <a:lnSpc>
                <a:spcPct val="120000"/>
              </a:lnSpc>
              <a:spcBef>
                <a:spcPts val="400"/>
              </a:spcBef>
              <a:buClr>
                <a:srgbClr val="2B71B9"/>
              </a:buClr>
              <a:buFont typeface="Wingdings" charset="2"/>
              <a:buChar char="§"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609750" indent="-285750">
              <a:lnSpc>
                <a:spcPct val="120000"/>
              </a:lnSpc>
              <a:spcBef>
                <a:spcPts val="400"/>
              </a:spcBef>
              <a:buClr>
                <a:srgbClr val="2B71B9"/>
              </a:buClr>
              <a:buFont typeface="Wingdings" charset="2"/>
              <a:buChar char="§"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819450" indent="-171450">
              <a:lnSpc>
                <a:spcPct val="120000"/>
              </a:lnSpc>
              <a:spcBef>
                <a:spcPts val="400"/>
              </a:spcBef>
              <a:buClr>
                <a:srgbClr val="2B71B9"/>
              </a:buClr>
              <a:buFont typeface="Wingdings" charset="2"/>
              <a:buChar char="§"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2057400" indent="-228600">
              <a:spcBef>
                <a:spcPts val="200"/>
              </a:spcBef>
              <a:buFont typeface="Wingdings" charset="2"/>
              <a:buChar char="§"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l-PL" dirty="0" smtClean="0"/>
              <a:t>Tekst prezentacji</a:t>
            </a:r>
          </a:p>
          <a:p>
            <a:pPr lvl="1"/>
            <a:r>
              <a:rPr lang="pl-PL" dirty="0" smtClean="0"/>
              <a:t>Podpunkt poziom 1</a:t>
            </a:r>
          </a:p>
          <a:p>
            <a:pPr lvl="2"/>
            <a:r>
              <a:rPr lang="pl-PL" dirty="0" smtClean="0"/>
              <a:t>Podpunkt poziom 2</a:t>
            </a:r>
          </a:p>
          <a:p>
            <a:pPr lvl="3"/>
            <a:r>
              <a:rPr lang="pl-PL" dirty="0" smtClean="0"/>
              <a:t>Podpunkt poziom 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9726" y="274638"/>
            <a:ext cx="7807119" cy="706449"/>
          </a:xfrm>
        </p:spPr>
        <p:txBody>
          <a:bodyPr lIns="216000" tIns="0" rIns="0" bIns="54000">
            <a:normAutofit/>
          </a:bodyPr>
          <a:lstStyle>
            <a:lvl1pPr algn="l"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pl-PL" dirty="0" smtClean="0"/>
              <a:t>Tytuł slajdu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0310" y="271671"/>
            <a:ext cx="709416" cy="709416"/>
          </a:xfrm>
          <a:prstGeom prst="rect">
            <a:avLst/>
          </a:prstGeom>
          <a:solidFill>
            <a:srgbClr val="2B71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800" y="6357328"/>
            <a:ext cx="1699200" cy="33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49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" y="1252760"/>
            <a:ext cx="9143998" cy="5178511"/>
          </a:xfrm>
        </p:spPr>
        <p:txBody>
          <a:bodyPr lIns="324000" tIns="288000" rIns="288000" bIns="288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Clr>
                <a:srgbClr val="2B71B9"/>
              </a:buClr>
              <a:buFont typeface="Wingdings" charset="2"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85750" indent="-285750">
              <a:lnSpc>
                <a:spcPct val="120000"/>
              </a:lnSpc>
              <a:spcBef>
                <a:spcPts val="400"/>
              </a:spcBef>
              <a:buClr>
                <a:srgbClr val="2B71B9"/>
              </a:buClr>
              <a:buFont typeface="Wingdings" charset="2"/>
              <a:buChar char="§"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609750" indent="-285750">
              <a:lnSpc>
                <a:spcPct val="120000"/>
              </a:lnSpc>
              <a:spcBef>
                <a:spcPts val="400"/>
              </a:spcBef>
              <a:buClr>
                <a:srgbClr val="2B71B9"/>
              </a:buClr>
              <a:buFont typeface="Wingdings" charset="2"/>
              <a:buChar char="§"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819450" indent="-171450">
              <a:lnSpc>
                <a:spcPct val="120000"/>
              </a:lnSpc>
              <a:spcBef>
                <a:spcPts val="400"/>
              </a:spcBef>
              <a:buClr>
                <a:srgbClr val="2B71B9"/>
              </a:buClr>
              <a:buFont typeface="Wingdings" charset="2"/>
              <a:buChar char="§"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2057400" indent="-228600">
              <a:spcBef>
                <a:spcPts val="200"/>
              </a:spcBef>
              <a:buFont typeface="Wingdings" charset="2"/>
              <a:buChar char="§"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l-PL" dirty="0" smtClean="0"/>
              <a:t>Tekst prezentacji</a:t>
            </a:r>
          </a:p>
          <a:p>
            <a:pPr lvl="1"/>
            <a:r>
              <a:rPr lang="pl-PL" dirty="0" smtClean="0"/>
              <a:t>Podpunkt poziom 1</a:t>
            </a:r>
          </a:p>
          <a:p>
            <a:pPr lvl="2"/>
            <a:r>
              <a:rPr lang="pl-PL" dirty="0" smtClean="0"/>
              <a:t>Podpunkt poziom 2</a:t>
            </a:r>
          </a:p>
          <a:p>
            <a:pPr lvl="3"/>
            <a:r>
              <a:rPr lang="pl-PL" dirty="0" smtClean="0"/>
              <a:t>Podpunkt poziom 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" y="274638"/>
            <a:ext cx="8826843" cy="706449"/>
          </a:xfrm>
        </p:spPr>
        <p:txBody>
          <a:bodyPr lIns="216000" tIns="0" rIns="0" bIns="54000">
            <a:normAutofit/>
          </a:bodyPr>
          <a:lstStyle>
            <a:lvl1pPr algn="l"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pl-PL" dirty="0" smtClean="0"/>
              <a:t>Tytuł slajdu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800" y="6357328"/>
            <a:ext cx="1699200" cy="33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32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800" y="6357328"/>
            <a:ext cx="1699200" cy="338672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4570482" y="0"/>
            <a:ext cx="4573517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258859" y="0"/>
            <a:ext cx="9661718" cy="125275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" y="1252760"/>
            <a:ext cx="4570481" cy="5605240"/>
          </a:xfrm>
        </p:spPr>
        <p:txBody>
          <a:bodyPr lIns="324000" tIns="288000" rIns="288000" bIns="288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Clr>
                <a:srgbClr val="2B71B9"/>
              </a:buClr>
              <a:buFont typeface="Wingdings" charset="2"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85750" indent="-285750">
              <a:lnSpc>
                <a:spcPct val="120000"/>
              </a:lnSpc>
              <a:spcBef>
                <a:spcPts val="400"/>
              </a:spcBef>
              <a:buClr>
                <a:srgbClr val="2B71B9"/>
              </a:buClr>
              <a:buFont typeface="Wingdings" charset="2"/>
              <a:buChar char="§"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609750" indent="-285750">
              <a:lnSpc>
                <a:spcPct val="120000"/>
              </a:lnSpc>
              <a:spcBef>
                <a:spcPts val="400"/>
              </a:spcBef>
              <a:buClr>
                <a:srgbClr val="2B71B9"/>
              </a:buClr>
              <a:buFont typeface="Wingdings" charset="2"/>
              <a:buChar char="§"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819450" indent="-171450">
              <a:lnSpc>
                <a:spcPct val="120000"/>
              </a:lnSpc>
              <a:spcBef>
                <a:spcPts val="400"/>
              </a:spcBef>
              <a:buClr>
                <a:srgbClr val="2B71B9"/>
              </a:buClr>
              <a:buFont typeface="Wingdings" charset="2"/>
              <a:buChar char="§"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2057400" indent="-228600">
              <a:spcBef>
                <a:spcPts val="200"/>
              </a:spcBef>
              <a:buFont typeface="Wingdings" charset="2"/>
              <a:buChar char="§"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l-PL" dirty="0" smtClean="0"/>
              <a:t>Tekst prezentacji</a:t>
            </a:r>
          </a:p>
          <a:p>
            <a:pPr lvl="1"/>
            <a:r>
              <a:rPr lang="pl-PL" dirty="0" smtClean="0"/>
              <a:t>Podpunkt poziom 1</a:t>
            </a:r>
          </a:p>
          <a:p>
            <a:pPr lvl="2"/>
            <a:r>
              <a:rPr lang="pl-PL" dirty="0" smtClean="0"/>
              <a:t>Podpunkt poziom 2</a:t>
            </a:r>
          </a:p>
          <a:p>
            <a:pPr lvl="3"/>
            <a:r>
              <a:rPr lang="pl-PL" dirty="0" smtClean="0"/>
              <a:t>Podpunkt poziom 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9726" y="274638"/>
            <a:ext cx="7807119" cy="706449"/>
          </a:xfrm>
        </p:spPr>
        <p:txBody>
          <a:bodyPr lIns="216000" tIns="0" rIns="0" bIns="54000">
            <a:normAutofit/>
          </a:bodyPr>
          <a:lstStyle>
            <a:lvl1pPr algn="l"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pl-PL" dirty="0" smtClean="0"/>
              <a:t>Tytuł slajdu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0310" y="271671"/>
            <a:ext cx="709416" cy="709416"/>
          </a:xfrm>
          <a:prstGeom prst="rect">
            <a:avLst/>
          </a:prstGeom>
          <a:solidFill>
            <a:srgbClr val="2B71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45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573517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258859" y="0"/>
            <a:ext cx="9661718" cy="125275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3519" y="1252760"/>
            <a:ext cx="4570481" cy="5605240"/>
          </a:xfrm>
        </p:spPr>
        <p:txBody>
          <a:bodyPr lIns="324000" tIns="288000" rIns="288000" bIns="288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Clr>
                <a:srgbClr val="2B71B9"/>
              </a:buClr>
              <a:buFont typeface="Wingdings" charset="2"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85750" indent="-285750">
              <a:lnSpc>
                <a:spcPct val="120000"/>
              </a:lnSpc>
              <a:spcBef>
                <a:spcPts val="400"/>
              </a:spcBef>
              <a:buClr>
                <a:srgbClr val="2B71B9"/>
              </a:buClr>
              <a:buFont typeface="Wingdings" charset="2"/>
              <a:buChar char="§"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609750" indent="-285750">
              <a:lnSpc>
                <a:spcPct val="120000"/>
              </a:lnSpc>
              <a:spcBef>
                <a:spcPts val="400"/>
              </a:spcBef>
              <a:buClr>
                <a:srgbClr val="2B71B9"/>
              </a:buClr>
              <a:buFont typeface="Wingdings" charset="2"/>
              <a:buChar char="§"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819450" indent="-171450">
              <a:lnSpc>
                <a:spcPct val="120000"/>
              </a:lnSpc>
              <a:spcBef>
                <a:spcPts val="400"/>
              </a:spcBef>
              <a:buClr>
                <a:srgbClr val="2B71B9"/>
              </a:buClr>
              <a:buFont typeface="Wingdings" charset="2"/>
              <a:buChar char="§"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2057400" indent="-228600">
              <a:spcBef>
                <a:spcPts val="200"/>
              </a:spcBef>
              <a:buFont typeface="Wingdings" charset="2"/>
              <a:buChar char="§"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l-PL" dirty="0" smtClean="0"/>
              <a:t>Tekst prezentacji</a:t>
            </a:r>
          </a:p>
          <a:p>
            <a:pPr lvl="1"/>
            <a:r>
              <a:rPr lang="pl-PL" dirty="0" smtClean="0"/>
              <a:t>Podpunkt poziom 1</a:t>
            </a:r>
          </a:p>
          <a:p>
            <a:pPr lvl="2"/>
            <a:r>
              <a:rPr lang="pl-PL" dirty="0" smtClean="0"/>
              <a:t>Podpunkt poziom 2</a:t>
            </a:r>
          </a:p>
          <a:p>
            <a:pPr lvl="3"/>
            <a:r>
              <a:rPr lang="pl-PL" dirty="0" smtClean="0"/>
              <a:t>Podpunkt poziom 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9726" y="274638"/>
            <a:ext cx="7807119" cy="706449"/>
          </a:xfrm>
        </p:spPr>
        <p:txBody>
          <a:bodyPr lIns="216000" tIns="0" rIns="0" bIns="54000">
            <a:normAutofit/>
          </a:bodyPr>
          <a:lstStyle>
            <a:lvl1pPr algn="l"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pl-PL" dirty="0" smtClean="0"/>
              <a:t>Tytuł slajdu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0310" y="271671"/>
            <a:ext cx="709416" cy="709416"/>
          </a:xfrm>
          <a:prstGeom prst="rect">
            <a:avLst/>
          </a:prstGeom>
          <a:solidFill>
            <a:srgbClr val="2B71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800" y="6357328"/>
            <a:ext cx="1699200" cy="33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327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ytuł i podpunk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0310" y="271671"/>
            <a:ext cx="709416" cy="709416"/>
          </a:xfrm>
          <a:prstGeom prst="rect">
            <a:avLst/>
          </a:prstGeom>
          <a:solidFill>
            <a:srgbClr val="2B71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800" y="6357328"/>
            <a:ext cx="1699200" cy="33867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0310" y="1787871"/>
            <a:ext cx="577056" cy="577056"/>
          </a:xfrm>
          <a:prstGeom prst="rect">
            <a:avLst/>
          </a:prstGeom>
          <a:solidFill>
            <a:srgbClr val="2B71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0553" y="5018350"/>
            <a:ext cx="577056" cy="577056"/>
          </a:xfrm>
          <a:prstGeom prst="rect">
            <a:avLst/>
          </a:prstGeom>
          <a:solidFill>
            <a:srgbClr val="2B71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87609" y="1787525"/>
            <a:ext cx="8256391" cy="577850"/>
          </a:xfrm>
        </p:spPr>
        <p:txBody>
          <a:bodyPr lIns="288000" tIns="0" rIns="288000" bIns="54000" anchor="ctr" anchorCtr="0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l-PL" dirty="0" smtClean="0"/>
              <a:t>Punkt pierwszy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0310" y="2595491"/>
            <a:ext cx="577056" cy="577056"/>
          </a:xfrm>
          <a:prstGeom prst="rect">
            <a:avLst/>
          </a:prstGeom>
          <a:solidFill>
            <a:srgbClr val="2B71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0310" y="3403111"/>
            <a:ext cx="577056" cy="577056"/>
          </a:xfrm>
          <a:prstGeom prst="rect">
            <a:avLst/>
          </a:prstGeom>
          <a:solidFill>
            <a:srgbClr val="2B71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0310" y="4210731"/>
            <a:ext cx="577056" cy="577056"/>
          </a:xfrm>
          <a:prstGeom prst="rect">
            <a:avLst/>
          </a:prstGeom>
          <a:solidFill>
            <a:srgbClr val="2B71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87609" y="2594697"/>
            <a:ext cx="8256391" cy="577850"/>
          </a:xfrm>
        </p:spPr>
        <p:txBody>
          <a:bodyPr lIns="288000" tIns="0" rIns="288000" bIns="54000" anchor="ctr" anchorCtr="0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l-PL" dirty="0" smtClean="0"/>
              <a:t>Punkt drugi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887609" y="3403111"/>
            <a:ext cx="8256391" cy="577850"/>
          </a:xfrm>
        </p:spPr>
        <p:txBody>
          <a:bodyPr lIns="288000" tIns="0" rIns="288000" bIns="54000" anchor="ctr" anchorCtr="0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l-PL" dirty="0" smtClean="0"/>
              <a:t>Punkt trzeci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87609" y="4210731"/>
            <a:ext cx="8256391" cy="577850"/>
          </a:xfrm>
        </p:spPr>
        <p:txBody>
          <a:bodyPr lIns="288000" tIns="0" rIns="288000" bIns="54000" anchor="ctr" anchorCtr="0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l-PL" dirty="0" smtClean="0"/>
              <a:t>Punkt czwarty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887609" y="5017556"/>
            <a:ext cx="8256391" cy="577850"/>
          </a:xfrm>
        </p:spPr>
        <p:txBody>
          <a:bodyPr lIns="288000" tIns="0" rIns="288000" bIns="54000" anchor="ctr" anchorCtr="0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l-PL" dirty="0" smtClean="0"/>
              <a:t>Punkt piąty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1019726" y="274638"/>
            <a:ext cx="7807119" cy="706449"/>
          </a:xfrm>
        </p:spPr>
        <p:txBody>
          <a:bodyPr lIns="216000" tIns="0" rIns="0" bIns="54000">
            <a:normAutofit/>
          </a:bodyPr>
          <a:lstStyle>
            <a:lvl1pPr algn="l"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pl-PL" dirty="0" smtClean="0"/>
              <a:t>Tytuł slajdu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361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ytuł i podpunk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0310" y="271671"/>
            <a:ext cx="709416" cy="709416"/>
          </a:xfrm>
          <a:prstGeom prst="rect">
            <a:avLst/>
          </a:prstGeom>
          <a:solidFill>
            <a:srgbClr val="2B71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800" y="6357328"/>
            <a:ext cx="1699200" cy="33867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0310" y="2191284"/>
            <a:ext cx="577056" cy="577056"/>
          </a:xfrm>
          <a:prstGeom prst="rect">
            <a:avLst/>
          </a:prstGeom>
          <a:solidFill>
            <a:srgbClr val="2B71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87367" y="2190938"/>
            <a:ext cx="8256634" cy="577850"/>
          </a:xfrm>
        </p:spPr>
        <p:txBody>
          <a:bodyPr lIns="288000" tIns="0" rIns="288000" bIns="54000" anchor="ctr" anchorCtr="0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l-PL" dirty="0" smtClean="0"/>
              <a:t>Punkt pierwszy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0310" y="2998904"/>
            <a:ext cx="577056" cy="577056"/>
          </a:xfrm>
          <a:prstGeom prst="rect">
            <a:avLst/>
          </a:prstGeom>
          <a:solidFill>
            <a:srgbClr val="2B71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0310" y="3806524"/>
            <a:ext cx="577056" cy="577056"/>
          </a:xfrm>
          <a:prstGeom prst="rect">
            <a:avLst/>
          </a:prstGeom>
          <a:solidFill>
            <a:srgbClr val="2B71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0310" y="4614144"/>
            <a:ext cx="577056" cy="577056"/>
          </a:xfrm>
          <a:prstGeom prst="rect">
            <a:avLst/>
          </a:prstGeom>
          <a:solidFill>
            <a:srgbClr val="2B71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87367" y="2998110"/>
            <a:ext cx="8256634" cy="577850"/>
          </a:xfrm>
        </p:spPr>
        <p:txBody>
          <a:bodyPr lIns="288000" tIns="0" rIns="288000" bIns="54000" anchor="ctr" anchorCtr="0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l-PL" dirty="0" smtClean="0"/>
              <a:t>Punkt drugi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887367" y="3806524"/>
            <a:ext cx="8256634" cy="577850"/>
          </a:xfrm>
        </p:spPr>
        <p:txBody>
          <a:bodyPr lIns="288000" tIns="0" rIns="288000" bIns="54000" anchor="ctr" anchorCtr="0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l-PL" dirty="0" smtClean="0"/>
              <a:t>Punkt trzeci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87367" y="4614144"/>
            <a:ext cx="8256634" cy="577850"/>
          </a:xfrm>
        </p:spPr>
        <p:txBody>
          <a:bodyPr lIns="288000" tIns="0" rIns="288000" bIns="54000" anchor="ctr" anchorCtr="0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l-PL" dirty="0" smtClean="0"/>
              <a:t>Punkt czwarty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1019726" y="274638"/>
            <a:ext cx="7807119" cy="706449"/>
          </a:xfrm>
        </p:spPr>
        <p:txBody>
          <a:bodyPr lIns="216000" tIns="0" rIns="0" bIns="54000">
            <a:normAutofit/>
          </a:bodyPr>
          <a:lstStyle>
            <a:lvl1pPr algn="l"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pl-PL" dirty="0" smtClean="0"/>
              <a:t>Tytuł slajdu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94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ytuł i podpunk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0310" y="271671"/>
            <a:ext cx="709416" cy="709416"/>
          </a:xfrm>
          <a:prstGeom prst="rect">
            <a:avLst/>
          </a:prstGeom>
          <a:solidFill>
            <a:srgbClr val="2B71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800" y="6357328"/>
            <a:ext cx="1699200" cy="3386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10310" y="2595491"/>
            <a:ext cx="577056" cy="577056"/>
          </a:xfrm>
          <a:prstGeom prst="rect">
            <a:avLst/>
          </a:prstGeom>
          <a:solidFill>
            <a:srgbClr val="2B71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0310" y="3403111"/>
            <a:ext cx="577056" cy="577056"/>
          </a:xfrm>
          <a:prstGeom prst="rect">
            <a:avLst/>
          </a:prstGeom>
          <a:solidFill>
            <a:srgbClr val="2B71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0310" y="4210731"/>
            <a:ext cx="577056" cy="577056"/>
          </a:xfrm>
          <a:prstGeom prst="rect">
            <a:avLst/>
          </a:prstGeom>
          <a:solidFill>
            <a:srgbClr val="2B71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87367" y="2594697"/>
            <a:ext cx="8256634" cy="577850"/>
          </a:xfrm>
        </p:spPr>
        <p:txBody>
          <a:bodyPr lIns="288000" tIns="0" rIns="288000" bIns="54000" anchor="ctr" anchorCtr="0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l-PL" dirty="0" smtClean="0"/>
              <a:t>Punkt pierwszy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887367" y="3403111"/>
            <a:ext cx="8256634" cy="577850"/>
          </a:xfrm>
        </p:spPr>
        <p:txBody>
          <a:bodyPr lIns="288000" tIns="0" rIns="288000" bIns="54000" anchor="ctr" anchorCtr="0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l-PL" dirty="0" smtClean="0"/>
              <a:t>Punkt drugi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87367" y="4210731"/>
            <a:ext cx="8256634" cy="577850"/>
          </a:xfrm>
        </p:spPr>
        <p:txBody>
          <a:bodyPr lIns="288000" tIns="0" rIns="288000" bIns="54000" anchor="ctr" anchorCtr="0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l-PL" dirty="0" smtClean="0"/>
              <a:t>Punkt trzeci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1019726" y="274638"/>
            <a:ext cx="7807119" cy="706449"/>
          </a:xfrm>
        </p:spPr>
        <p:txBody>
          <a:bodyPr lIns="216000" tIns="0" rIns="0" bIns="54000">
            <a:normAutofit/>
          </a:bodyPr>
          <a:lstStyle>
            <a:lvl1pPr algn="l"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pl-PL" dirty="0" smtClean="0"/>
              <a:t>Tytuł slajdu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96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20750-F97A-9146-822F-AFE8E4F47CEB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1B6BD-FBD6-B744-8D8B-6282A8778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8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69" r:id="rId4"/>
    <p:sldLayoutId id="2147483667" r:id="rId5"/>
    <p:sldLayoutId id="2147483668" r:id="rId6"/>
    <p:sldLayoutId id="2147483660" r:id="rId7"/>
    <p:sldLayoutId id="2147483664" r:id="rId8"/>
    <p:sldLayoutId id="2147483662" r:id="rId9"/>
    <p:sldLayoutId id="2147483663" r:id="rId10"/>
    <p:sldLayoutId id="2147483666" r:id="rId11"/>
    <p:sldLayoutId id="2147483651" r:id="rId12"/>
    <p:sldLayoutId id="2147483652" r:id="rId13"/>
    <p:sldLayoutId id="2147483653" r:id="rId14"/>
    <p:sldLayoutId id="2147483654" r:id="rId15"/>
    <p:sldLayoutId id="2147483655" r:id="rId16"/>
    <p:sldLayoutId id="2147483656" r:id="rId17"/>
    <p:sldLayoutId id="2147483657" r:id="rId18"/>
    <p:sldLayoutId id="2147483658" r:id="rId19"/>
    <p:sldLayoutId id="2147483659" r:id="rId20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lombok.org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Zaawansowane Zagadnienia Programowania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Technologie wspomagające wytwarzanie oprogramowania</a:t>
            </a:r>
          </a:p>
        </p:txBody>
      </p:sp>
    </p:spTree>
    <p:extLst>
      <p:ext uri="{BB962C8B-B14F-4D97-AF65-F5344CB8AC3E}">
        <p14:creationId xmlns:p14="http://schemas.microsoft.com/office/powerpoint/2010/main" val="120376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" y="1252760"/>
            <a:ext cx="9143998" cy="488924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smtClean="0"/>
              <a:t>S</a:t>
            </a:r>
            <a:r>
              <a:rPr lang="en-US" sz="3200" dirty="0" smtClean="0"/>
              <a:t>oftware </a:t>
            </a:r>
            <a:r>
              <a:rPr lang="en-US" sz="3200" dirty="0"/>
              <a:t>project management and comprehension </a:t>
            </a:r>
            <a:r>
              <a:rPr lang="en-US" sz="3200" dirty="0" smtClean="0"/>
              <a:t>tool</a:t>
            </a:r>
            <a:endParaRPr lang="pl-PL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smtClean="0"/>
              <a:t>Project Object Model (POM)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smtClean="0"/>
              <a:t>Management of </a:t>
            </a:r>
            <a:r>
              <a:rPr lang="en-US" sz="3200" dirty="0" smtClean="0"/>
              <a:t>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Releases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Simple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No need to manual download of external libraries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Maven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30317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Maven </a:t>
            </a:r>
            <a:r>
              <a:rPr lang="pl-PL" dirty="0" err="1" smtClean="0"/>
              <a:t>project</a:t>
            </a:r>
            <a:r>
              <a:rPr lang="pl-PL" dirty="0" smtClean="0"/>
              <a:t> </a:t>
            </a:r>
            <a:r>
              <a:rPr lang="pl-PL" dirty="0" err="1" smtClean="0"/>
              <a:t>structure</a:t>
            </a:r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103" y="1234293"/>
            <a:ext cx="5746360" cy="451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1665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Maven </a:t>
            </a:r>
            <a:r>
              <a:rPr lang="pl-PL" dirty="0" err="1" smtClean="0"/>
              <a:t>archetypes</a:t>
            </a:r>
            <a:endParaRPr lang="pl-PL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" y="1252760"/>
            <a:ext cx="9143998" cy="488924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smtClean="0"/>
              <a:t>Maven </a:t>
            </a:r>
            <a:r>
              <a:rPr lang="pl-PL" sz="3200" dirty="0" err="1" smtClean="0"/>
              <a:t>comes</a:t>
            </a:r>
            <a:r>
              <a:rPr lang="pl-PL" sz="3200" dirty="0" smtClean="0"/>
              <a:t> with </a:t>
            </a:r>
            <a:r>
              <a:rPr lang="pl-PL" sz="3200" dirty="0" err="1" smtClean="0"/>
              <a:t>number</a:t>
            </a:r>
            <a:r>
              <a:rPr lang="pl-PL" sz="3200" dirty="0" smtClean="0"/>
              <a:t> of „</a:t>
            </a:r>
            <a:r>
              <a:rPr lang="pl-PL" sz="3200" dirty="0" err="1" smtClean="0"/>
              <a:t>ready</a:t>
            </a:r>
            <a:r>
              <a:rPr lang="pl-PL" sz="3200" dirty="0" smtClean="0"/>
              <a:t>-to-go” </a:t>
            </a:r>
            <a:r>
              <a:rPr lang="pl-PL" sz="3200" dirty="0" err="1" smtClean="0"/>
              <a:t>archetypes</a:t>
            </a:r>
            <a:endParaRPr lang="pl-PL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err="1" smtClean="0"/>
              <a:t>Extremely</a:t>
            </a:r>
            <a:r>
              <a:rPr lang="pl-PL" sz="3200" dirty="0" smtClean="0"/>
              <a:t> </a:t>
            </a:r>
            <a:r>
              <a:rPr lang="pl-PL" sz="3200" dirty="0" err="1" smtClean="0"/>
              <a:t>speeds</a:t>
            </a:r>
            <a:r>
              <a:rPr lang="pl-PL" sz="3200" dirty="0" smtClean="0"/>
              <a:t> </a:t>
            </a:r>
            <a:r>
              <a:rPr lang="pl-PL" sz="3200" dirty="0" err="1" smtClean="0"/>
              <a:t>up</a:t>
            </a:r>
            <a:r>
              <a:rPr lang="pl-PL" sz="3200" dirty="0" smtClean="0"/>
              <a:t> the </a:t>
            </a:r>
            <a:r>
              <a:rPr lang="pl-PL" sz="3200" dirty="0" err="1" smtClean="0"/>
              <a:t>develpoment</a:t>
            </a:r>
            <a:r>
              <a:rPr lang="pl-PL" sz="3200" dirty="0" smtClean="0"/>
              <a:t> </a:t>
            </a:r>
            <a:r>
              <a:rPr lang="pl-PL" sz="3200" dirty="0" err="1" smtClean="0"/>
              <a:t>preparation</a:t>
            </a:r>
            <a:r>
              <a:rPr lang="pl-PL" sz="32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39032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Maven </a:t>
            </a:r>
            <a:r>
              <a:rPr lang="pl-PL" dirty="0" err="1" smtClean="0"/>
              <a:t>package</a:t>
            </a:r>
            <a:r>
              <a:rPr lang="pl-PL" dirty="0" smtClean="0"/>
              <a:t> meta data</a:t>
            </a:r>
            <a:endParaRPr lang="pl-PL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" y="1252760"/>
            <a:ext cx="9143998" cy="488924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err="1" smtClean="0"/>
              <a:t>groupId</a:t>
            </a:r>
            <a:r>
              <a:rPr lang="pl-PL" sz="3200" dirty="0" smtClean="0"/>
              <a:t> - </a:t>
            </a:r>
            <a:r>
              <a:rPr lang="en-US" sz="3200" dirty="0"/>
              <a:t>identify your project uniquely across all </a:t>
            </a:r>
            <a:r>
              <a:rPr lang="en-US" sz="3200" dirty="0" smtClean="0"/>
              <a:t>projects</a:t>
            </a:r>
            <a:endParaRPr lang="pl-PL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err="1" smtClean="0"/>
              <a:t>artifactId</a:t>
            </a:r>
            <a:r>
              <a:rPr lang="pl-PL" sz="3200" dirty="0" smtClean="0"/>
              <a:t> - </a:t>
            </a:r>
            <a:r>
              <a:rPr lang="en-US" sz="3200" dirty="0"/>
              <a:t>name of the </a:t>
            </a:r>
            <a:r>
              <a:rPr lang="pl-PL" sz="3200" dirty="0" err="1" smtClean="0"/>
              <a:t>package</a:t>
            </a:r>
            <a:r>
              <a:rPr lang="en-US" sz="3200" dirty="0" smtClean="0"/>
              <a:t> </a:t>
            </a:r>
            <a:r>
              <a:rPr lang="en-US" sz="3200" dirty="0"/>
              <a:t>without </a:t>
            </a:r>
            <a:r>
              <a:rPr lang="en-US" sz="3200" dirty="0" smtClean="0"/>
              <a:t>version</a:t>
            </a:r>
            <a:endParaRPr lang="pl-PL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smtClean="0"/>
              <a:t>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err="1" smtClean="0"/>
              <a:t>scope</a:t>
            </a:r>
            <a:r>
              <a:rPr lang="pl-PL" sz="3200" dirty="0" smtClean="0"/>
              <a:t> - </a:t>
            </a:r>
            <a:r>
              <a:rPr lang="en-US" sz="3200" dirty="0"/>
              <a:t>used to limit the transitivity of a dependency, and also to affect the </a:t>
            </a:r>
            <a:r>
              <a:rPr lang="en-US" sz="3200" dirty="0" err="1"/>
              <a:t>classpath</a:t>
            </a:r>
            <a:r>
              <a:rPr lang="en-US" sz="3200" dirty="0"/>
              <a:t> used for various build tasks</a:t>
            </a:r>
            <a:endParaRPr lang="pl-PL" sz="3200" dirty="0" smtClean="0"/>
          </a:p>
          <a:p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2442694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Maven </a:t>
            </a:r>
            <a:r>
              <a:rPr lang="pl-PL" dirty="0" err="1" smtClean="0"/>
              <a:t>goals</a:t>
            </a:r>
            <a:endParaRPr lang="pl-PL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" y="1252760"/>
            <a:ext cx="9143998" cy="488924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err="1" smtClean="0"/>
              <a:t>Clean</a:t>
            </a:r>
            <a:endParaRPr lang="pl-PL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err="1" smtClean="0"/>
              <a:t>Compile</a:t>
            </a:r>
            <a:endParaRPr lang="pl-PL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smtClean="0"/>
              <a:t>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err="1" smtClean="0"/>
              <a:t>Package</a:t>
            </a:r>
            <a:endParaRPr lang="pl-PL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err="1" smtClean="0"/>
              <a:t>Install</a:t>
            </a:r>
            <a:endParaRPr lang="pl-PL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err="1" smtClean="0"/>
              <a:t>Deploy</a:t>
            </a:r>
            <a:endParaRPr lang="pl-PL" sz="3200" dirty="0" smtClean="0"/>
          </a:p>
        </p:txBody>
      </p:sp>
    </p:spTree>
    <p:extLst>
      <p:ext uri="{BB962C8B-B14F-4D97-AF65-F5344CB8AC3E}">
        <p14:creationId xmlns:p14="http://schemas.microsoft.com/office/powerpoint/2010/main" val="1744872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" y="1252760"/>
            <a:ext cx="9143998" cy="488924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err="1" smtClean="0"/>
              <a:t>Generate</a:t>
            </a:r>
            <a:r>
              <a:rPr lang="pl-PL" sz="3200" dirty="0" smtClean="0"/>
              <a:t> </a:t>
            </a:r>
            <a:r>
              <a:rPr lang="pl-PL" sz="3200" dirty="0" err="1" smtClean="0"/>
              <a:t>project</a:t>
            </a:r>
            <a:r>
              <a:rPr lang="pl-PL" sz="3200" dirty="0" smtClean="0"/>
              <a:t> with </a:t>
            </a:r>
            <a:r>
              <a:rPr lang="pl-PL" sz="3200" dirty="0" err="1" smtClean="0"/>
              <a:t>archetype</a:t>
            </a:r>
            <a:r>
              <a:rPr lang="pl-PL" sz="3200" dirty="0" smtClean="0"/>
              <a:t> „</a:t>
            </a:r>
            <a:r>
              <a:rPr lang="pl-PL" sz="3200" dirty="0" err="1" smtClean="0"/>
              <a:t>quickstart</a:t>
            </a:r>
            <a:r>
              <a:rPr lang="pl-PL" sz="3200" dirty="0" smtClean="0"/>
              <a:t>” (</a:t>
            </a:r>
            <a:r>
              <a:rPr lang="pl-PL" sz="3200" dirty="0" err="1" smtClean="0"/>
              <a:t>default</a:t>
            </a:r>
            <a:r>
              <a:rPr lang="pl-PL" sz="32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err="1" smtClean="0"/>
              <a:t>Copy</a:t>
            </a:r>
            <a:r>
              <a:rPr lang="pl-PL" sz="3200" dirty="0" smtClean="0"/>
              <a:t> </a:t>
            </a:r>
            <a:r>
              <a:rPr lang="pl-PL" sz="3200" dirty="0" err="1" smtClean="0"/>
              <a:t>generated</a:t>
            </a:r>
            <a:r>
              <a:rPr lang="pl-PL" sz="3200" dirty="0" smtClean="0"/>
              <a:t> </a:t>
            </a:r>
            <a:r>
              <a:rPr lang="pl-PL" sz="3200" dirty="0" err="1" smtClean="0"/>
              <a:t>files</a:t>
            </a:r>
            <a:r>
              <a:rPr lang="pl-PL" sz="3200" dirty="0" smtClean="0"/>
              <a:t> </a:t>
            </a:r>
            <a:r>
              <a:rPr lang="pl-PL" sz="3200" dirty="0" err="1" smtClean="0"/>
              <a:t>into</a:t>
            </a:r>
            <a:r>
              <a:rPr lang="pl-PL" sz="3200" dirty="0" smtClean="0"/>
              <a:t> </a:t>
            </a:r>
            <a:r>
              <a:rPr lang="pl-PL" sz="3200" dirty="0" err="1" smtClean="0"/>
              <a:t>GitHub</a:t>
            </a:r>
            <a:r>
              <a:rPr lang="pl-PL" sz="3200" dirty="0" smtClean="0"/>
              <a:t> </a:t>
            </a:r>
            <a:r>
              <a:rPr lang="pl-PL" sz="3200" dirty="0" err="1" smtClean="0"/>
              <a:t>repository</a:t>
            </a:r>
            <a:r>
              <a:rPr lang="pl-PL" sz="3200" dirty="0" smtClean="0"/>
              <a:t> </a:t>
            </a:r>
            <a:r>
              <a:rPr lang="pl-PL" sz="3200" dirty="0" err="1" smtClean="0"/>
              <a:t>directory</a:t>
            </a:r>
            <a:endParaRPr lang="pl-PL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smtClean="0"/>
              <a:t>Import </a:t>
            </a:r>
            <a:r>
              <a:rPr lang="pl-PL" sz="3200" dirty="0" err="1" smtClean="0"/>
              <a:t>project</a:t>
            </a:r>
            <a:r>
              <a:rPr lang="pl-PL" sz="3200" dirty="0" smtClean="0"/>
              <a:t> </a:t>
            </a:r>
            <a:r>
              <a:rPr lang="pl-PL" sz="3200" dirty="0" err="1" smtClean="0"/>
              <a:t>into</a:t>
            </a:r>
            <a:r>
              <a:rPr lang="pl-PL" sz="3200" dirty="0" smtClean="0"/>
              <a:t>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err="1" smtClean="0"/>
              <a:t>Review</a:t>
            </a:r>
            <a:r>
              <a:rPr lang="pl-PL" sz="3200" dirty="0" smtClean="0"/>
              <a:t> pom.xml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err="1" smtClean="0"/>
              <a:t>Build</a:t>
            </a:r>
            <a:r>
              <a:rPr lang="pl-PL" sz="3200" dirty="0" smtClean="0"/>
              <a:t> </a:t>
            </a:r>
            <a:r>
              <a:rPr lang="pl-PL" sz="3200" dirty="0" err="1" smtClean="0"/>
              <a:t>package</a:t>
            </a:r>
            <a:r>
              <a:rPr lang="pl-PL" sz="3200" dirty="0" smtClean="0"/>
              <a:t> </a:t>
            </a:r>
            <a:r>
              <a:rPr lang="pl-PL" sz="3200" dirty="0" err="1" smtClean="0"/>
              <a:t>using</a:t>
            </a:r>
            <a:r>
              <a:rPr lang="pl-PL" sz="3200" dirty="0" smtClean="0"/>
              <a:t> </a:t>
            </a:r>
            <a:r>
              <a:rPr lang="pl-PL" sz="3200" dirty="0" err="1" smtClean="0"/>
              <a:t>Maven</a:t>
            </a:r>
            <a:r>
              <a:rPr lang="pl-PL" sz="3200" dirty="0" smtClean="0"/>
              <a:t> (</a:t>
            </a:r>
            <a:r>
              <a:rPr lang="pl-PL" sz="3200" dirty="0" err="1" smtClean="0"/>
              <a:t>using</a:t>
            </a:r>
            <a:r>
              <a:rPr lang="pl-PL" sz="3200" dirty="0" smtClean="0"/>
              <a:t> </a:t>
            </a:r>
            <a:r>
              <a:rPr lang="pl-PL" sz="3200" dirty="0" err="1" smtClean="0"/>
              <a:t>command</a:t>
            </a:r>
            <a:r>
              <a:rPr lang="pl-PL" sz="3200" dirty="0" smtClean="0"/>
              <a:t> </a:t>
            </a:r>
            <a:r>
              <a:rPr lang="pl-PL" sz="3200" dirty="0" err="1" smtClean="0"/>
              <a:t>line</a:t>
            </a:r>
            <a:r>
              <a:rPr lang="pl-PL" sz="32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3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Exercise</a:t>
            </a:r>
            <a:r>
              <a:rPr lang="pl-PL" dirty="0" smtClean="0"/>
              <a:t> 2 – </a:t>
            </a:r>
            <a:r>
              <a:rPr lang="pl-PL" dirty="0" err="1" smtClean="0"/>
              <a:t>Generate</a:t>
            </a:r>
            <a:r>
              <a:rPr lang="pl-PL" dirty="0" smtClean="0"/>
              <a:t> MVN </a:t>
            </a:r>
            <a:r>
              <a:rPr lang="pl-PL" dirty="0" err="1" smtClean="0"/>
              <a:t>project</a:t>
            </a:r>
            <a:r>
              <a:rPr lang="pl-PL" dirty="0" smtClean="0"/>
              <a:t> from </a:t>
            </a:r>
            <a:r>
              <a:rPr lang="pl-PL" dirty="0" err="1" smtClean="0"/>
              <a:t>archetype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71288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" y="1252760"/>
            <a:ext cx="9143998" cy="488924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err="1" smtClean="0"/>
              <a:t>Add</a:t>
            </a:r>
            <a:r>
              <a:rPr lang="pl-PL" sz="3200" dirty="0" smtClean="0"/>
              <a:t> </a:t>
            </a:r>
            <a:r>
              <a:rPr lang="pl-PL" sz="3200" dirty="0" err="1" smtClean="0"/>
              <a:t>following</a:t>
            </a:r>
            <a:r>
              <a:rPr lang="pl-PL" sz="3200" dirty="0" smtClean="0"/>
              <a:t> </a:t>
            </a:r>
            <a:r>
              <a:rPr lang="pl-PL" sz="3200" dirty="0" err="1" smtClean="0"/>
              <a:t>dependencies</a:t>
            </a:r>
            <a:r>
              <a:rPr lang="pl-PL" sz="3200" dirty="0" smtClean="0"/>
              <a:t> to </a:t>
            </a:r>
            <a:r>
              <a:rPr lang="pl-PL" sz="3200" dirty="0" err="1" smtClean="0"/>
              <a:t>project</a:t>
            </a:r>
            <a:r>
              <a:rPr lang="pl-PL" sz="3200" dirty="0" smtClean="0"/>
              <a:t>:</a:t>
            </a:r>
          </a:p>
          <a:p>
            <a:pPr marL="571500" lvl="1">
              <a:buFont typeface="Arial" panose="020B0604020202020204" pitchFamily="34" charset="0"/>
              <a:buChar char="•"/>
            </a:pPr>
            <a:r>
              <a:rPr lang="pl-PL" sz="3000" dirty="0" err="1" smtClean="0"/>
              <a:t>jUnit</a:t>
            </a:r>
            <a:r>
              <a:rPr lang="pl-PL" sz="3000" dirty="0" smtClean="0"/>
              <a:t> 4</a:t>
            </a:r>
          </a:p>
          <a:p>
            <a:pPr marL="571500" lvl="1">
              <a:buFont typeface="Arial" panose="020B0604020202020204" pitchFamily="34" charset="0"/>
              <a:buChar char="•"/>
            </a:pPr>
            <a:r>
              <a:rPr lang="pl-PL" sz="3000" dirty="0" err="1" smtClean="0"/>
              <a:t>assertJ</a:t>
            </a:r>
            <a:endParaRPr lang="pl-PL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smtClean="0"/>
              <a:t>Reimport the </a:t>
            </a:r>
            <a:r>
              <a:rPr lang="pl-PL" sz="3200" dirty="0" err="1" smtClean="0"/>
              <a:t>project</a:t>
            </a:r>
            <a:r>
              <a:rPr lang="pl-PL" sz="3200" dirty="0" smtClean="0"/>
              <a:t> (</a:t>
            </a:r>
            <a:r>
              <a:rPr lang="pl-PL" sz="3200" dirty="0" err="1" smtClean="0"/>
              <a:t>download</a:t>
            </a:r>
            <a:r>
              <a:rPr lang="pl-PL" sz="3200" dirty="0" smtClean="0"/>
              <a:t> of </a:t>
            </a:r>
            <a:r>
              <a:rPr lang="pl-PL" sz="3200" dirty="0" err="1" smtClean="0"/>
              <a:t>dependecies</a:t>
            </a:r>
            <a:r>
              <a:rPr lang="pl-PL" sz="32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err="1" smtClean="0"/>
              <a:t>Commit</a:t>
            </a:r>
            <a:r>
              <a:rPr lang="pl-PL" sz="3200" dirty="0" smtClean="0"/>
              <a:t> </a:t>
            </a:r>
            <a:r>
              <a:rPr lang="pl-PL" sz="3200" dirty="0" err="1" smtClean="0"/>
              <a:t>project</a:t>
            </a:r>
            <a:r>
              <a:rPr lang="pl-PL" sz="3200" dirty="0" smtClean="0"/>
              <a:t> to </a:t>
            </a:r>
            <a:r>
              <a:rPr lang="pl-PL" sz="3200" dirty="0" err="1" smtClean="0"/>
              <a:t>staging</a:t>
            </a:r>
            <a:r>
              <a:rPr lang="pl-PL" sz="3200" dirty="0" smtClean="0"/>
              <a:t> </a:t>
            </a:r>
            <a:r>
              <a:rPr lang="pl-PL" sz="3200" dirty="0" err="1" smtClean="0"/>
              <a:t>area</a:t>
            </a:r>
            <a:endParaRPr lang="pl-PL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err="1" smtClean="0"/>
              <a:t>Push</a:t>
            </a:r>
            <a:r>
              <a:rPr lang="pl-PL" sz="3200" dirty="0" smtClean="0"/>
              <a:t> to </a:t>
            </a:r>
            <a:r>
              <a:rPr lang="pl-PL" sz="3200" dirty="0" err="1" smtClean="0"/>
              <a:t>GitHub</a:t>
            </a:r>
            <a:endParaRPr lang="pl-PL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err="1" smtClean="0"/>
              <a:t>Review</a:t>
            </a:r>
            <a:r>
              <a:rPr lang="pl-PL" sz="3200" dirty="0" smtClean="0"/>
              <a:t> </a:t>
            </a:r>
            <a:r>
              <a:rPr lang="pl-PL" sz="3200" dirty="0" err="1" smtClean="0"/>
              <a:t>files</a:t>
            </a:r>
            <a:r>
              <a:rPr lang="pl-PL" sz="3200" dirty="0" smtClean="0"/>
              <a:t> on </a:t>
            </a:r>
            <a:r>
              <a:rPr lang="pl-PL" sz="3200" dirty="0" err="1" smtClean="0"/>
              <a:t>GitHub</a:t>
            </a:r>
            <a:endParaRPr lang="pl-PL" sz="3600" dirty="0"/>
          </a:p>
          <a:p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3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Exercise</a:t>
            </a:r>
            <a:r>
              <a:rPr lang="pl-PL" dirty="0" smtClean="0"/>
              <a:t> 3 – </a:t>
            </a:r>
            <a:r>
              <a:rPr lang="pl-PL" dirty="0" err="1" smtClean="0"/>
              <a:t>Add</a:t>
            </a:r>
            <a:r>
              <a:rPr lang="pl-PL" dirty="0" smtClean="0"/>
              <a:t> test </a:t>
            </a:r>
            <a:r>
              <a:rPr lang="pl-PL" dirty="0" err="1" smtClean="0"/>
              <a:t>dependencies</a:t>
            </a:r>
            <a:r>
              <a:rPr lang="pl-PL" dirty="0" smtClean="0"/>
              <a:t> and </a:t>
            </a:r>
            <a:r>
              <a:rPr lang="pl-PL" dirty="0" err="1" smtClean="0"/>
              <a:t>push</a:t>
            </a:r>
            <a:r>
              <a:rPr lang="pl-PL" dirty="0" smtClean="0"/>
              <a:t> to </a:t>
            </a:r>
            <a:r>
              <a:rPr lang="pl-PL" dirty="0" err="1" smtClean="0"/>
              <a:t>GitHub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94155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Project Lombok</a:t>
            </a:r>
            <a:endParaRPr lang="pl-PL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" y="1252760"/>
            <a:ext cx="9143998" cy="488924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Reducing </a:t>
            </a:r>
            <a:r>
              <a:rPr lang="pl-PL" sz="3200" dirty="0" smtClean="0"/>
              <a:t>b</a:t>
            </a:r>
            <a:r>
              <a:rPr lang="en-US" sz="3200" dirty="0" err="1" smtClean="0"/>
              <a:t>oilerplate</a:t>
            </a:r>
            <a:r>
              <a:rPr lang="en-US" sz="3200" dirty="0" smtClean="0"/>
              <a:t> </a:t>
            </a:r>
            <a:r>
              <a:rPr lang="pl-PL" sz="3200" dirty="0" smtClean="0"/>
              <a:t>c</a:t>
            </a:r>
            <a:r>
              <a:rPr lang="en-US" sz="3200" dirty="0" smtClean="0"/>
              <a:t>ode</a:t>
            </a:r>
            <a:endParaRPr lang="pl-PL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err="1" smtClean="0"/>
              <a:t>Generation</a:t>
            </a:r>
            <a:r>
              <a:rPr lang="pl-PL" sz="3200" dirty="0" smtClean="0"/>
              <a:t> of </a:t>
            </a:r>
            <a:r>
              <a:rPr lang="pl-PL" sz="3200" dirty="0" err="1" smtClean="0"/>
              <a:t>getters</a:t>
            </a:r>
            <a:r>
              <a:rPr lang="pl-PL" sz="3200" dirty="0" smtClean="0"/>
              <a:t>/</a:t>
            </a:r>
            <a:r>
              <a:rPr lang="pl-PL" sz="3200" dirty="0" err="1" smtClean="0"/>
              <a:t>setters</a:t>
            </a:r>
            <a:r>
              <a:rPr lang="pl-PL" sz="3200" dirty="0" smtClean="0"/>
              <a:t> via </a:t>
            </a:r>
            <a:r>
              <a:rPr lang="pl-PL" sz="3200" dirty="0" err="1" smtClean="0"/>
              <a:t>annotations</a:t>
            </a:r>
            <a:r>
              <a:rPr lang="pl-PL" sz="3200" dirty="0" smtClean="0"/>
              <a:t>:</a:t>
            </a:r>
          </a:p>
          <a:p>
            <a:pPr marL="571500" lvl="1">
              <a:buFont typeface="Arial" panose="020B0604020202020204" pitchFamily="34" charset="0"/>
              <a:buChar char="•"/>
            </a:pPr>
            <a:r>
              <a:rPr lang="pl-PL" sz="3000" dirty="0" smtClean="0"/>
              <a:t>@Getter</a:t>
            </a:r>
          </a:p>
          <a:p>
            <a:pPr marL="571500" lvl="1">
              <a:buFont typeface="Arial" panose="020B0604020202020204" pitchFamily="34" charset="0"/>
              <a:buChar char="•"/>
            </a:pPr>
            <a:r>
              <a:rPr lang="pl-PL" sz="3000" dirty="0" smtClean="0"/>
              <a:t>@</a:t>
            </a:r>
            <a:r>
              <a:rPr lang="pl-PL" sz="3000" dirty="0" err="1" smtClean="0"/>
              <a:t>Setter</a:t>
            </a:r>
            <a:endParaRPr lang="pl-PL" sz="3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smtClean="0"/>
              <a:t>Automatic </a:t>
            </a:r>
            <a:r>
              <a:rPr lang="pl-PL" sz="3200" dirty="0" err="1" smtClean="0"/>
              <a:t>beans</a:t>
            </a:r>
            <a:r>
              <a:rPr lang="pl-PL" sz="3200" dirty="0" smtClean="0"/>
              <a:t> </a:t>
            </a:r>
            <a:r>
              <a:rPr lang="pl-PL" sz="3200" dirty="0" err="1" smtClean="0"/>
              <a:t>creation</a:t>
            </a:r>
            <a:endParaRPr lang="pl-PL" sz="3200" dirty="0" smtClean="0"/>
          </a:p>
          <a:p>
            <a:pPr marL="571500" lvl="1">
              <a:buFont typeface="Arial" panose="020B0604020202020204" pitchFamily="34" charset="0"/>
              <a:buChar char="•"/>
            </a:pPr>
            <a:r>
              <a:rPr lang="pl-PL" sz="3000" dirty="0" smtClean="0"/>
              <a:t>@Data</a:t>
            </a:r>
            <a:endParaRPr lang="pl-PL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err="1" smtClean="0"/>
              <a:t>More</a:t>
            </a:r>
            <a:r>
              <a:rPr lang="pl-PL" sz="3200" dirty="0" smtClean="0"/>
              <a:t> </a:t>
            </a:r>
            <a:r>
              <a:rPr lang="pl-PL" sz="3200" dirty="0" err="1" smtClean="0"/>
              <a:t>features</a:t>
            </a:r>
            <a:r>
              <a:rPr lang="pl-PL" sz="3200" dirty="0"/>
              <a:t>: </a:t>
            </a:r>
            <a:r>
              <a:rPr lang="pl-PL" sz="3200" dirty="0">
                <a:hlinkClick r:id="rId2"/>
              </a:rPr>
              <a:t>https://</a:t>
            </a:r>
            <a:r>
              <a:rPr lang="pl-PL" sz="3200" dirty="0" smtClean="0">
                <a:hlinkClick r:id="rId2"/>
              </a:rPr>
              <a:t>projectlombok.org</a:t>
            </a:r>
            <a:r>
              <a:rPr lang="pl-PL" sz="32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9615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Java 1.8</a:t>
            </a:r>
            <a:endParaRPr lang="pl-PL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" y="1252760"/>
            <a:ext cx="9143998" cy="488924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smtClean="0"/>
              <a:t>Java 1.8 </a:t>
            </a:r>
            <a:r>
              <a:rPr lang="en-US" sz="3200" dirty="0" smtClean="0"/>
              <a:t>comes up with several new features like:</a:t>
            </a:r>
          </a:p>
          <a:p>
            <a:pPr marL="571500" lvl="1">
              <a:buFont typeface="Arial" panose="020B0604020202020204" pitchFamily="34" charset="0"/>
              <a:buChar char="•"/>
            </a:pPr>
            <a:r>
              <a:rPr lang="en-US" sz="3000" dirty="0" smtClean="0"/>
              <a:t>Parallel array sorting</a:t>
            </a:r>
          </a:p>
          <a:p>
            <a:pPr marL="571500" lvl="1">
              <a:buFont typeface="Arial" panose="020B0604020202020204" pitchFamily="34" charset="0"/>
              <a:buChar char="•"/>
            </a:pPr>
            <a:r>
              <a:rPr lang="en-US" sz="3000" dirty="0" smtClean="0"/>
              <a:t>Standardization of Base64 encoding/decoding</a:t>
            </a:r>
          </a:p>
          <a:p>
            <a:pPr marL="571500" lvl="1">
              <a:buFont typeface="Arial" panose="020B0604020202020204" pitchFamily="34" charset="0"/>
              <a:buChar char="•"/>
            </a:pPr>
            <a:r>
              <a:rPr lang="en-US" sz="3000" dirty="0" smtClean="0"/>
              <a:t>New Date &amp; Time API</a:t>
            </a:r>
          </a:p>
          <a:p>
            <a:pPr marL="571500" lvl="1">
              <a:buFont typeface="Arial" panose="020B0604020202020204" pitchFamily="34" charset="0"/>
              <a:buChar char="•"/>
            </a:pPr>
            <a:r>
              <a:rPr lang="en-US" sz="3000" dirty="0" smtClean="0"/>
              <a:t>VM improvements</a:t>
            </a:r>
          </a:p>
          <a:p>
            <a:pPr marL="571500" lvl="1">
              <a:buFont typeface="Arial" panose="020B0604020202020204" pitchFamily="34" charset="0"/>
              <a:buChar char="•"/>
            </a:pPr>
            <a:r>
              <a:rPr lang="en-US" sz="3000" b="1" dirty="0" smtClean="0"/>
              <a:t>Lambdas</a:t>
            </a:r>
          </a:p>
          <a:p>
            <a:pPr marL="571500" lvl="1">
              <a:buFont typeface="Arial" panose="020B0604020202020204" pitchFamily="34" charset="0"/>
              <a:buChar char="•"/>
            </a:pPr>
            <a:r>
              <a:rPr lang="en-US" sz="3000" b="1" dirty="0" smtClean="0"/>
              <a:t>Streams</a:t>
            </a:r>
          </a:p>
          <a:p>
            <a:pPr lvl="1" indent="0">
              <a:buNone/>
            </a:pPr>
            <a:endParaRPr lang="pl-PL" sz="3000" dirty="0" smtClean="0"/>
          </a:p>
        </p:txBody>
      </p:sp>
    </p:spTree>
    <p:extLst>
      <p:ext uri="{BB962C8B-B14F-4D97-AF65-F5344CB8AC3E}">
        <p14:creationId xmlns:p14="http://schemas.microsoft.com/office/powerpoint/2010/main" val="3117376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Java 1.8 – Lambda </a:t>
            </a:r>
            <a:r>
              <a:rPr lang="pl-PL" dirty="0" err="1" smtClean="0"/>
              <a:t>expressions</a:t>
            </a:r>
            <a:endParaRPr lang="pl-PL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" y="1252760"/>
            <a:ext cx="9143998" cy="488924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l-PL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smtClean="0"/>
              <a:t>How </a:t>
            </a:r>
            <a:r>
              <a:rPr lang="pl-PL" sz="3200" dirty="0" err="1" smtClean="0"/>
              <a:t>can</a:t>
            </a:r>
            <a:r>
              <a:rPr lang="pl-PL" sz="3200" dirty="0" smtClean="0"/>
              <a:t> we </a:t>
            </a:r>
            <a:r>
              <a:rPr lang="pl-PL" sz="3200" dirty="0" err="1" smtClean="0"/>
              <a:t>improve</a:t>
            </a:r>
            <a:r>
              <a:rPr lang="pl-PL" sz="3200" dirty="0" smtClean="0"/>
              <a:t> the </a:t>
            </a:r>
            <a:r>
              <a:rPr lang="pl-PL" sz="3200" dirty="0" err="1" smtClean="0"/>
              <a:t>code</a:t>
            </a:r>
            <a:r>
              <a:rPr lang="pl-PL" sz="3200" dirty="0" smtClean="0"/>
              <a:t>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52" y="1849019"/>
            <a:ext cx="7530671" cy="253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7759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smtClean="0"/>
              <a:t>VCS</a:t>
            </a:r>
          </a:p>
          <a:p>
            <a:pPr marL="571500" lvl="1">
              <a:buFont typeface="Arial" panose="020B0604020202020204" pitchFamily="34" charset="0"/>
              <a:buChar char="•"/>
            </a:pPr>
            <a:r>
              <a:rPr lang="pl-PL" sz="3000" dirty="0" smtClean="0"/>
              <a:t>SVN</a:t>
            </a:r>
          </a:p>
          <a:p>
            <a:pPr marL="571500" lvl="1">
              <a:buFont typeface="Arial" panose="020B0604020202020204" pitchFamily="34" charset="0"/>
              <a:buChar char="•"/>
            </a:pPr>
            <a:r>
              <a:rPr lang="pl-PL" sz="3000" dirty="0" smtClean="0"/>
              <a:t>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smtClean="0"/>
              <a:t>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err="1" smtClean="0"/>
              <a:t>Maven</a:t>
            </a:r>
            <a:endParaRPr lang="pl-PL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smtClean="0"/>
              <a:t>Java </a:t>
            </a:r>
            <a:r>
              <a:rPr lang="pl-PL" sz="3200" dirty="0"/>
              <a:t>1.8 </a:t>
            </a:r>
            <a:r>
              <a:rPr lang="pl-PL" sz="3200" dirty="0" err="1"/>
              <a:t>features</a:t>
            </a:r>
            <a:endParaRPr lang="pl-PL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err="1" smtClean="0"/>
              <a:t>Continous</a:t>
            </a:r>
            <a:r>
              <a:rPr lang="pl-PL" sz="3200" dirty="0" smtClean="0"/>
              <a:t> Integration </a:t>
            </a:r>
            <a:r>
              <a:rPr lang="pl-PL" sz="3200" dirty="0" smtClean="0"/>
              <a:t>(</a:t>
            </a:r>
            <a:r>
              <a:rPr lang="pl-PL" sz="3200" dirty="0" err="1" smtClean="0"/>
              <a:t>Travis</a:t>
            </a:r>
            <a:r>
              <a:rPr lang="pl-PL" sz="3200" dirty="0" smtClean="0"/>
              <a:t>)</a:t>
            </a:r>
            <a:endParaRPr lang="pl-PL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smtClean="0"/>
              <a:t>Project management</a:t>
            </a:r>
            <a:endParaRPr lang="pl-PL" sz="3000" dirty="0" smtClean="0"/>
          </a:p>
          <a:p>
            <a:pPr marL="571500" lvl="1">
              <a:buFont typeface="Arial" panose="020B0604020202020204" pitchFamily="34" charset="0"/>
              <a:buChar char="•"/>
            </a:pPr>
            <a:r>
              <a:rPr lang="pl-PL" sz="3000" dirty="0" err="1" smtClean="0"/>
              <a:t>Jira</a:t>
            </a:r>
            <a:r>
              <a:rPr lang="pl-PL" sz="3000" dirty="0" smtClean="0"/>
              <a:t> + </a:t>
            </a:r>
            <a:r>
              <a:rPr lang="pl-PL" sz="3000" dirty="0" err="1" smtClean="0"/>
              <a:t>Jira</a:t>
            </a:r>
            <a:r>
              <a:rPr lang="pl-PL" sz="3000" dirty="0" smtClean="0"/>
              <a:t> Agile</a:t>
            </a:r>
            <a:endParaRPr lang="pl-PL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13109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Java 1.8 – Lambda </a:t>
            </a:r>
            <a:r>
              <a:rPr lang="pl-PL" dirty="0" err="1" smtClean="0"/>
              <a:t>expressions</a:t>
            </a:r>
            <a:endParaRPr lang="pl-PL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" y="1252760"/>
            <a:ext cx="9143998" cy="488924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err="1" smtClean="0"/>
              <a:t>Use</a:t>
            </a:r>
            <a:r>
              <a:rPr lang="pl-PL" sz="3200" dirty="0" smtClean="0"/>
              <a:t> Lambda </a:t>
            </a:r>
            <a:r>
              <a:rPr lang="pl-PL" sz="3200" dirty="0" err="1" smtClean="0"/>
              <a:t>expression</a:t>
            </a:r>
            <a:r>
              <a:rPr lang="pl-PL" sz="3200" dirty="0" smtClean="0"/>
              <a:t>!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32" y="3086098"/>
            <a:ext cx="8276858" cy="1389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1498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Java 1.8 – </a:t>
            </a:r>
            <a:r>
              <a:rPr lang="pl-PL" dirty="0" err="1" smtClean="0"/>
              <a:t>Streams</a:t>
            </a:r>
            <a:endParaRPr lang="pl-PL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" y="1252760"/>
            <a:ext cx="9143998" cy="488924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 stream is a iterator that allows a single run over the collection it is called </a:t>
            </a:r>
            <a:r>
              <a:rPr lang="en-US" sz="3200" dirty="0" smtClean="0"/>
              <a:t>on</a:t>
            </a:r>
            <a:endParaRPr lang="pl-PL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err="1"/>
              <a:t>filter</a:t>
            </a:r>
            <a:r>
              <a:rPr lang="pl-PL" sz="3200" dirty="0"/>
              <a:t>/map/</a:t>
            </a:r>
            <a:r>
              <a:rPr lang="pl-PL" sz="3200" dirty="0" err="1"/>
              <a:t>reduce</a:t>
            </a:r>
            <a:r>
              <a:rPr lang="pl-PL" sz="3200" dirty="0"/>
              <a:t> for Java</a:t>
            </a:r>
            <a:endParaRPr lang="pl-PL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Streams can run sequentially or </a:t>
            </a:r>
            <a:r>
              <a:rPr lang="pl-PL" sz="3200" dirty="0" smtClean="0"/>
              <a:t>in </a:t>
            </a:r>
            <a:r>
              <a:rPr lang="en-US" sz="3200" dirty="0" smtClean="0"/>
              <a:t>parallel</a:t>
            </a:r>
            <a:endParaRPr lang="pl-PL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3200" dirty="0" smtClean="0"/>
          </a:p>
        </p:txBody>
      </p:sp>
    </p:spTree>
    <p:extLst>
      <p:ext uri="{BB962C8B-B14F-4D97-AF65-F5344CB8AC3E}">
        <p14:creationId xmlns:p14="http://schemas.microsoft.com/office/powerpoint/2010/main" val="298329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" y="1252760"/>
            <a:ext cx="9143998" cy="488924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err="1" smtClean="0"/>
              <a:t>Mock-up</a:t>
            </a:r>
            <a:r>
              <a:rPr lang="pl-PL" sz="3200" dirty="0" smtClean="0"/>
              <a:t> list of </a:t>
            </a:r>
            <a:r>
              <a:rPr lang="pl-PL" sz="3200" dirty="0" err="1" smtClean="0"/>
              <a:t>persons</a:t>
            </a:r>
            <a:endParaRPr lang="pl-PL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err="1" smtClean="0"/>
              <a:t>Count</a:t>
            </a:r>
            <a:r>
              <a:rPr lang="pl-PL" sz="3200" dirty="0" smtClean="0"/>
              <a:t> </a:t>
            </a:r>
            <a:r>
              <a:rPr lang="pl-PL" sz="3200" dirty="0" err="1" smtClean="0"/>
              <a:t>total</a:t>
            </a:r>
            <a:r>
              <a:rPr lang="pl-PL" sz="3200" dirty="0" smtClean="0"/>
              <a:t> </a:t>
            </a:r>
            <a:r>
              <a:rPr lang="pl-PL" sz="3200" dirty="0" err="1" smtClean="0"/>
              <a:t>age</a:t>
            </a:r>
            <a:r>
              <a:rPr lang="pl-PL" sz="3200" dirty="0" smtClean="0"/>
              <a:t> of </a:t>
            </a:r>
            <a:r>
              <a:rPr lang="pl-PL" sz="3200" dirty="0" err="1" smtClean="0"/>
              <a:t>all</a:t>
            </a:r>
            <a:r>
              <a:rPr lang="pl-PL" sz="3200" dirty="0" smtClean="0"/>
              <a:t> </a:t>
            </a:r>
            <a:r>
              <a:rPr lang="pl-PL" sz="3200" dirty="0" err="1" smtClean="0"/>
              <a:t>persons</a:t>
            </a:r>
            <a:r>
              <a:rPr lang="pl-PL" sz="3200" dirty="0" smtClean="0"/>
              <a:t> (</a:t>
            </a:r>
            <a:r>
              <a:rPr lang="pl-PL" sz="3200" dirty="0" err="1" smtClean="0"/>
              <a:t>using</a:t>
            </a:r>
            <a:r>
              <a:rPr lang="pl-PL" sz="3200" dirty="0" smtClean="0"/>
              <a:t> </a:t>
            </a:r>
            <a:r>
              <a:rPr lang="pl-PL" sz="3200" dirty="0" err="1" smtClean="0"/>
              <a:t>streams</a:t>
            </a:r>
            <a:r>
              <a:rPr lang="pl-PL" sz="32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err="1" smtClean="0"/>
              <a:t>Implement</a:t>
            </a:r>
            <a:r>
              <a:rPr lang="pl-PL" sz="3200" dirty="0" smtClean="0"/>
              <a:t> and test </a:t>
            </a:r>
            <a:r>
              <a:rPr lang="pl-PL" sz="3200" dirty="0" err="1" smtClean="0"/>
              <a:t>sorting</a:t>
            </a:r>
            <a:r>
              <a:rPr lang="pl-PL" sz="3200" dirty="0" smtClean="0"/>
              <a:t> </a:t>
            </a:r>
            <a:r>
              <a:rPr lang="pl-PL" sz="3200" dirty="0" err="1" smtClean="0"/>
              <a:t>mechanism</a:t>
            </a:r>
            <a:r>
              <a:rPr lang="pl-PL" sz="3200" dirty="0" smtClean="0"/>
              <a:t> for </a:t>
            </a:r>
            <a:r>
              <a:rPr lang="pl-PL" sz="3200" dirty="0" err="1" smtClean="0"/>
              <a:t>two</a:t>
            </a:r>
            <a:r>
              <a:rPr lang="pl-PL" sz="3200" dirty="0" smtClean="0"/>
              <a:t> </a:t>
            </a:r>
            <a:r>
              <a:rPr lang="pl-PL" sz="3200" dirty="0" err="1" smtClean="0"/>
              <a:t>comparators</a:t>
            </a:r>
            <a:r>
              <a:rPr lang="pl-PL" sz="3200" dirty="0" smtClean="0"/>
              <a:t>:</a:t>
            </a:r>
          </a:p>
          <a:p>
            <a:pPr marL="571500" lvl="1">
              <a:buFont typeface="Arial" panose="020B0604020202020204" pitchFamily="34" charset="0"/>
              <a:buChar char="•"/>
            </a:pPr>
            <a:r>
              <a:rPr lang="pl-PL" sz="3000" dirty="0" err="1" smtClean="0"/>
              <a:t>Old-way</a:t>
            </a:r>
            <a:r>
              <a:rPr lang="pl-PL" sz="3000" dirty="0" smtClean="0"/>
              <a:t> </a:t>
            </a:r>
            <a:r>
              <a:rPr lang="pl-PL" sz="3000" dirty="0" err="1" smtClean="0"/>
              <a:t>comparator</a:t>
            </a:r>
            <a:endParaRPr lang="pl-PL" sz="3000" dirty="0"/>
          </a:p>
          <a:p>
            <a:pPr marL="571500" lvl="1">
              <a:buFont typeface="Arial" panose="020B0604020202020204" pitchFamily="34" charset="0"/>
              <a:buChar char="•"/>
            </a:pPr>
            <a:r>
              <a:rPr lang="pl-PL" sz="3000" dirty="0" smtClean="0"/>
              <a:t>Lambda </a:t>
            </a:r>
            <a:r>
              <a:rPr lang="pl-PL" sz="3000" dirty="0" err="1" smtClean="0"/>
              <a:t>anonymous</a:t>
            </a:r>
            <a:r>
              <a:rPr lang="pl-PL" sz="3000" dirty="0" smtClean="0"/>
              <a:t> </a:t>
            </a:r>
            <a:r>
              <a:rPr lang="pl-PL" sz="3000" dirty="0" err="1" smtClean="0"/>
              <a:t>function</a:t>
            </a:r>
            <a:r>
              <a:rPr lang="pl-PL" sz="3000" dirty="0" smtClean="0"/>
              <a:t> </a:t>
            </a:r>
            <a:r>
              <a:rPr lang="pl-PL" sz="3000" dirty="0" err="1" smtClean="0"/>
              <a:t>comparator</a:t>
            </a:r>
            <a:endParaRPr lang="en-US" sz="3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3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Live demo – </a:t>
            </a:r>
            <a:r>
              <a:rPr lang="pl-PL" dirty="0" err="1" smtClean="0"/>
              <a:t>Streams</a:t>
            </a:r>
            <a:r>
              <a:rPr lang="pl-PL" dirty="0" smtClean="0"/>
              <a:t> &amp; Lambda </a:t>
            </a:r>
            <a:r>
              <a:rPr lang="pl-PL" dirty="0" err="1" smtClean="0"/>
              <a:t>comparator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36635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</a:t>
            </a:r>
            <a:r>
              <a:rPr lang="pl-PL" dirty="0" smtClean="0"/>
              <a:t> </a:t>
            </a:r>
            <a:r>
              <a:rPr lang="pl-PL" dirty="0"/>
              <a:t>Integration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" y="1252760"/>
            <a:ext cx="9143998" cy="488924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Merging all developer working copies with a shared mainline several times a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All developers should commit their changes EOB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Repository stability checks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Regular releases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Reduce of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Early error/bug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3200" dirty="0" smtClean="0"/>
          </a:p>
        </p:txBody>
      </p:sp>
    </p:spTree>
    <p:extLst>
      <p:ext uri="{BB962C8B-B14F-4D97-AF65-F5344CB8AC3E}">
        <p14:creationId xmlns:p14="http://schemas.microsoft.com/office/powerpoint/2010/main" val="4100441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Jenkins</a:t>
            </a:r>
            <a:endParaRPr lang="pl-PL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" y="1252760"/>
            <a:ext cx="9143998" cy="488924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Opensource</a:t>
            </a:r>
            <a:r>
              <a:rPr lang="en-US" sz="3200" dirty="0" smtClean="0"/>
              <a:t> continuous integration tool written in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Distributed as war (to be deployed on servlet container such as Tomcat)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Huge repository of plugins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Various build strategies (triggering, scheduling, </a:t>
            </a:r>
            <a:r>
              <a:rPr lang="en-US" sz="3200" dirty="0" err="1" smtClean="0"/>
              <a:t>etc</a:t>
            </a:r>
            <a:r>
              <a:rPr lang="en-US" sz="32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3200" dirty="0" smtClean="0"/>
          </a:p>
        </p:txBody>
      </p:sp>
    </p:spTree>
    <p:extLst>
      <p:ext uri="{BB962C8B-B14F-4D97-AF65-F5344CB8AC3E}">
        <p14:creationId xmlns:p14="http://schemas.microsoft.com/office/powerpoint/2010/main" val="2091598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JIRA – Project Management</a:t>
            </a:r>
            <a:endParaRPr lang="pl-PL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" y="1252760"/>
            <a:ext cx="9143998" cy="488924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Commercial </a:t>
            </a:r>
            <a:r>
              <a:rPr lang="pl-PL" sz="2400" dirty="0" err="1" smtClean="0"/>
              <a:t>solution</a:t>
            </a:r>
            <a:r>
              <a:rPr lang="pl-PL" sz="2400" dirty="0" smtClean="0"/>
              <a:t> for </a:t>
            </a:r>
            <a:r>
              <a:rPr lang="pl-PL" sz="2400" dirty="0" err="1" smtClean="0"/>
              <a:t>project</a:t>
            </a:r>
            <a:r>
              <a:rPr lang="pl-PL" sz="2400" dirty="0" smtClean="0"/>
              <a:t> management and </a:t>
            </a:r>
            <a:r>
              <a:rPr lang="pl-PL" sz="2400" dirty="0" err="1" smtClean="0"/>
              <a:t>issue</a:t>
            </a:r>
            <a:r>
              <a:rPr lang="pl-PL" sz="2400" dirty="0" smtClean="0"/>
              <a:t> </a:t>
            </a:r>
            <a:r>
              <a:rPr lang="pl-PL" sz="2400" dirty="0" err="1" smtClean="0"/>
              <a:t>tracking</a:t>
            </a:r>
            <a:endParaRPr lang="pl-PL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err="1" smtClean="0"/>
              <a:t>Workflows</a:t>
            </a:r>
            <a:endParaRPr lang="pl-PL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err="1" smtClean="0"/>
              <a:t>Support</a:t>
            </a:r>
            <a:r>
              <a:rPr lang="pl-PL" sz="2400" dirty="0" smtClean="0"/>
              <a:t> for Agile projects (</a:t>
            </a:r>
            <a:r>
              <a:rPr lang="pl-PL" sz="2400" dirty="0" err="1" smtClean="0"/>
              <a:t>Kanban</a:t>
            </a:r>
            <a:r>
              <a:rPr lang="pl-PL" sz="2400" dirty="0" smtClean="0"/>
              <a:t>, </a:t>
            </a:r>
            <a:r>
              <a:rPr lang="pl-PL" sz="2400" dirty="0" err="1" smtClean="0"/>
              <a:t>Scrum</a:t>
            </a:r>
            <a:r>
              <a:rPr lang="pl-PL" sz="2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VCS </a:t>
            </a:r>
            <a:r>
              <a:rPr lang="pl-PL" sz="2400" dirty="0" err="1" smtClean="0"/>
              <a:t>hooks</a:t>
            </a:r>
            <a:endParaRPr lang="pl-PL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3200" dirty="0" smtClean="0"/>
          </a:p>
        </p:txBody>
      </p:sp>
      <p:pic>
        <p:nvPicPr>
          <p:cNvPr id="1026" name="Picture 2" descr="https://jira.atlassian.com/images/atlassian-jira-logo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934" y="214675"/>
            <a:ext cx="2893482" cy="113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atlassian.com/en/wac/software/jira/agile/tourBlocks/0/screenshotTourSection/01/imageBinary/jiraagile-02_whyja_1_flexibleplan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33" y="3381413"/>
            <a:ext cx="6742469" cy="318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36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Dzięki !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923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smtClean="0"/>
              <a:t>Source </a:t>
            </a:r>
            <a:r>
              <a:rPr lang="pl-PL" sz="3200" dirty="0" err="1" smtClean="0"/>
              <a:t>control</a:t>
            </a:r>
            <a:endParaRPr lang="pl-PL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Maintenance</a:t>
            </a:r>
            <a:r>
              <a:rPr lang="pl-PL" sz="3200" dirty="0" smtClean="0"/>
              <a:t> and </a:t>
            </a:r>
            <a:r>
              <a:rPr lang="pl-PL" sz="3200" dirty="0" err="1" smtClean="0"/>
              <a:t>track</a:t>
            </a:r>
            <a:r>
              <a:rPr lang="pl-PL" sz="3200" dirty="0" smtClean="0"/>
              <a:t> of </a:t>
            </a:r>
            <a:r>
              <a:rPr lang="en-US" sz="3200" dirty="0" smtClean="0"/>
              <a:t>change</a:t>
            </a:r>
            <a:endParaRPr lang="pl-PL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err="1" smtClean="0"/>
              <a:t>Revision</a:t>
            </a:r>
            <a:r>
              <a:rPr lang="pl-PL" sz="3200" dirty="0" smtClean="0"/>
              <a:t> </a:t>
            </a:r>
            <a:r>
              <a:rPr lang="pl-PL" sz="3200" dirty="0" err="1" smtClean="0"/>
              <a:t>based</a:t>
            </a:r>
            <a:endParaRPr lang="pl-PL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smtClean="0"/>
              <a:t>Distributed </a:t>
            </a:r>
            <a:r>
              <a:rPr lang="pl-PL" sz="3200" dirty="0" err="1" smtClean="0"/>
              <a:t>teams</a:t>
            </a:r>
            <a:endParaRPr lang="pl-PL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err="1" smtClean="0"/>
              <a:t>Branching</a:t>
            </a:r>
            <a:r>
              <a:rPr lang="pl-PL" sz="3200" dirty="0" smtClean="0"/>
              <a:t> / </a:t>
            </a:r>
            <a:r>
              <a:rPr lang="pl-PL" sz="3200" dirty="0" err="1" smtClean="0"/>
              <a:t>mergining</a:t>
            </a: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3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VCS – Version Control Systems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15215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Centralized Version Control System (CVCS</a:t>
            </a:r>
            <a:r>
              <a:rPr lang="en-US" sz="3200" dirty="0" smtClean="0"/>
              <a:t>)</a:t>
            </a:r>
            <a:endParaRPr lang="pl-PL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smtClean="0"/>
              <a:t>Global </a:t>
            </a:r>
            <a:r>
              <a:rPr lang="pl-PL" sz="3200" dirty="0" err="1" smtClean="0"/>
              <a:t>repository</a:t>
            </a:r>
            <a:endParaRPr lang="pl-PL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err="1" smtClean="0"/>
              <a:t>Commit</a:t>
            </a:r>
            <a:r>
              <a:rPr lang="pl-PL" sz="3200" dirty="0" smtClean="0"/>
              <a:t> </a:t>
            </a:r>
            <a:r>
              <a:rPr lang="pl-PL" sz="3200" dirty="0" err="1" smtClean="0"/>
              <a:t>may</a:t>
            </a:r>
            <a:r>
              <a:rPr lang="pl-PL" sz="3200" dirty="0" smtClean="0"/>
              <a:t> </a:t>
            </a:r>
            <a:r>
              <a:rPr lang="pl-PL" sz="3200" dirty="0" err="1" smtClean="0"/>
              <a:t>cause</a:t>
            </a:r>
            <a:r>
              <a:rPr lang="pl-PL" sz="3200" dirty="0" smtClean="0"/>
              <a:t> </a:t>
            </a:r>
            <a:r>
              <a:rPr lang="pl-PL" sz="3200" dirty="0" err="1" smtClean="0"/>
              <a:t>inconsistency</a:t>
            </a:r>
            <a:r>
              <a:rPr lang="pl-PL" sz="3200" dirty="0" smtClean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err="1" smtClean="0"/>
              <a:t>Trunk</a:t>
            </a:r>
            <a:r>
              <a:rPr lang="pl-PL" sz="3200" dirty="0" smtClean="0"/>
              <a:t> - </a:t>
            </a:r>
            <a:r>
              <a:rPr lang="en-US" sz="3200" dirty="0"/>
              <a:t>directory where all the main development happens </a:t>
            </a:r>
            <a:r>
              <a:rPr lang="pl-PL" sz="3200" dirty="0" smtClean="0"/>
              <a:t>(</a:t>
            </a:r>
            <a:r>
              <a:rPr lang="en-US" sz="3200" dirty="0" smtClean="0"/>
              <a:t>usually </a:t>
            </a:r>
            <a:r>
              <a:rPr lang="en-US" sz="3200" b="1" dirty="0"/>
              <a:t>checked out </a:t>
            </a:r>
            <a:r>
              <a:rPr lang="en-US" sz="3200" dirty="0"/>
              <a:t>by developers to work on the </a:t>
            </a:r>
            <a:r>
              <a:rPr lang="en-US" sz="3200" dirty="0" smtClean="0"/>
              <a:t>project</a:t>
            </a:r>
            <a:r>
              <a:rPr lang="pl-PL" sz="32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err="1" smtClean="0"/>
              <a:t>Branch</a:t>
            </a:r>
            <a:r>
              <a:rPr lang="pl-PL" sz="3200" dirty="0" smtClean="0"/>
              <a:t> - </a:t>
            </a:r>
            <a:r>
              <a:rPr lang="en-US" sz="3200" dirty="0"/>
              <a:t>another line of development. It is useful when you want your development process to fork off into two different </a:t>
            </a:r>
            <a:r>
              <a:rPr lang="en-US" sz="3200" dirty="0" smtClean="0"/>
              <a:t>directions</a:t>
            </a:r>
            <a:endParaRPr lang="pl-PL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smtClean="0"/>
              <a:t>Tag - </a:t>
            </a:r>
            <a:r>
              <a:rPr lang="en-US" sz="3200" dirty="0"/>
              <a:t>used to store named snapshots of the project.</a:t>
            </a:r>
            <a:endParaRPr lang="pl-PL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3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SVN – Apache </a:t>
            </a:r>
            <a:r>
              <a:rPr lang="pl-PL" dirty="0" err="1" smtClean="0"/>
              <a:t>Subversion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33454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" y="1252761"/>
            <a:ext cx="9143998" cy="1956266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Distributed/Decentralized Version Control System (DVCS</a:t>
            </a:r>
            <a:r>
              <a:rPr lang="en-US" sz="3200" dirty="0" smtClean="0"/>
              <a:t>)</a:t>
            </a:r>
            <a:endParaRPr lang="pl-PL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smtClean="0"/>
              <a:t>Mirror of the </a:t>
            </a:r>
            <a:r>
              <a:rPr lang="pl-PL" sz="3200" dirty="0" err="1" smtClean="0"/>
              <a:t>repository</a:t>
            </a:r>
            <a:endParaRPr lang="pl-PL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smtClean="0"/>
              <a:t>Fast and 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err="1" smtClean="0"/>
              <a:t>Commits</a:t>
            </a:r>
            <a:r>
              <a:rPr lang="pl-PL" sz="3200" dirty="0" smtClean="0"/>
              <a:t>/</a:t>
            </a:r>
            <a:r>
              <a:rPr lang="pl-PL" sz="3200" dirty="0" err="1" smtClean="0"/>
              <a:t>branching</a:t>
            </a:r>
            <a:r>
              <a:rPr lang="pl-PL" sz="3200" dirty="0" smtClean="0"/>
              <a:t> </a:t>
            </a:r>
            <a:r>
              <a:rPr lang="pl-PL" sz="3200" dirty="0" err="1" smtClean="0"/>
              <a:t>even</a:t>
            </a:r>
            <a:r>
              <a:rPr lang="pl-PL" sz="3200" dirty="0" smtClean="0"/>
              <a:t> </a:t>
            </a:r>
            <a:r>
              <a:rPr lang="pl-PL" sz="3200" dirty="0" err="1" smtClean="0"/>
              <a:t>when</a:t>
            </a:r>
            <a:r>
              <a:rPr lang="pl-PL" sz="3200" dirty="0" smtClean="0"/>
              <a:t> </a:t>
            </a:r>
            <a:r>
              <a:rPr lang="pl-PL" sz="3200" dirty="0" err="1" smtClean="0"/>
              <a:t>you</a:t>
            </a:r>
            <a:r>
              <a:rPr lang="pl-PL" sz="3200" dirty="0" smtClean="0"/>
              <a:t> </a:t>
            </a:r>
            <a:r>
              <a:rPr lang="pl-PL" sz="3200" dirty="0" err="1" smtClean="0"/>
              <a:t>are</a:t>
            </a:r>
            <a:r>
              <a:rPr lang="pl-PL" sz="3200" dirty="0" smtClean="0"/>
              <a:t> </a:t>
            </a:r>
            <a:r>
              <a:rPr lang="pl-PL" sz="3200" dirty="0" err="1" smtClean="0"/>
              <a:t>offline</a:t>
            </a:r>
            <a:endParaRPr lang="pl-PL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3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GIT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3036499"/>
            <a:ext cx="4552950" cy="3355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2602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" y="1252760"/>
            <a:ext cx="9143998" cy="4889247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smtClean="0"/>
              <a:t>Clone - </a:t>
            </a:r>
            <a:r>
              <a:rPr lang="en-US" sz="3200" dirty="0" smtClean="0"/>
              <a:t>creates </a:t>
            </a:r>
            <a:r>
              <a:rPr lang="en-US" sz="3200" dirty="0"/>
              <a:t>the instance of the </a:t>
            </a:r>
            <a:r>
              <a:rPr lang="en-US" sz="3200" dirty="0" smtClean="0"/>
              <a:t>repository</a:t>
            </a:r>
            <a:r>
              <a:rPr lang="pl-PL" sz="3200" dirty="0" smtClean="0"/>
              <a:t> (</a:t>
            </a:r>
            <a:r>
              <a:rPr lang="pl-PL" sz="3200" dirty="0" err="1" smtClean="0"/>
              <a:t>locally</a:t>
            </a:r>
            <a:r>
              <a:rPr lang="pl-PL" sz="32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err="1" smtClean="0"/>
              <a:t>Pull</a:t>
            </a:r>
            <a:r>
              <a:rPr lang="pl-PL" sz="3200" dirty="0" smtClean="0"/>
              <a:t> - </a:t>
            </a:r>
            <a:r>
              <a:rPr lang="en-US" sz="3200" dirty="0"/>
              <a:t>copies the changes from a </a:t>
            </a:r>
            <a:r>
              <a:rPr lang="en-US" sz="3200" dirty="0" smtClean="0"/>
              <a:t>remote</a:t>
            </a:r>
            <a:r>
              <a:rPr lang="pl-PL" sz="3200" dirty="0" smtClean="0"/>
              <a:t> </a:t>
            </a:r>
            <a:r>
              <a:rPr lang="en-US" sz="3200" dirty="0" smtClean="0"/>
              <a:t>repository </a:t>
            </a:r>
            <a:r>
              <a:rPr lang="en-US" sz="3200" dirty="0"/>
              <a:t>instance to a local </a:t>
            </a:r>
            <a:r>
              <a:rPr lang="en-US" sz="3200" dirty="0" smtClean="0"/>
              <a:t>one</a:t>
            </a:r>
            <a:r>
              <a:rPr lang="pl-PL" sz="3200" dirty="0" smtClean="0"/>
              <a:t> (</a:t>
            </a:r>
            <a:r>
              <a:rPr lang="pl-PL" sz="3200" dirty="0" err="1" smtClean="0"/>
              <a:t>update</a:t>
            </a:r>
            <a:r>
              <a:rPr lang="pl-PL" sz="3200" dirty="0" smtClean="0"/>
              <a:t> in SVN)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err="1" smtClean="0"/>
              <a:t>Fetch</a:t>
            </a:r>
            <a:r>
              <a:rPr lang="pl-PL" sz="3200" dirty="0" smtClean="0"/>
              <a:t> - </a:t>
            </a:r>
            <a:r>
              <a:rPr lang="pl-PL" sz="3200" dirty="0"/>
              <a:t>d</a:t>
            </a:r>
            <a:r>
              <a:rPr lang="en-US" sz="3200" dirty="0" err="1" smtClean="0"/>
              <a:t>ownload</a:t>
            </a:r>
            <a:r>
              <a:rPr lang="en-US" sz="3200" dirty="0" smtClean="0"/>
              <a:t> </a:t>
            </a:r>
            <a:r>
              <a:rPr lang="en-US" sz="3200" dirty="0"/>
              <a:t>objects and refs from another </a:t>
            </a:r>
            <a:r>
              <a:rPr lang="en-US" sz="3200" dirty="0" smtClean="0"/>
              <a:t>repository</a:t>
            </a:r>
            <a:endParaRPr lang="pl-PL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err="1" smtClean="0"/>
              <a:t>Add</a:t>
            </a:r>
            <a:r>
              <a:rPr lang="pl-PL" sz="3200" dirty="0" smtClean="0"/>
              <a:t> – </a:t>
            </a:r>
            <a:r>
              <a:rPr lang="pl-PL" sz="3200" dirty="0" err="1" smtClean="0"/>
              <a:t>add</a:t>
            </a:r>
            <a:r>
              <a:rPr lang="pl-PL" sz="3200" dirty="0" smtClean="0"/>
              <a:t> </a:t>
            </a:r>
            <a:r>
              <a:rPr lang="pl-PL" sz="3200" dirty="0" err="1" smtClean="0"/>
              <a:t>objects</a:t>
            </a:r>
            <a:r>
              <a:rPr lang="pl-PL" sz="3200" dirty="0" smtClean="0"/>
              <a:t> to </a:t>
            </a:r>
            <a:r>
              <a:rPr lang="pl-PL" sz="3200" dirty="0" err="1" smtClean="0"/>
              <a:t>staging</a:t>
            </a:r>
            <a:r>
              <a:rPr lang="pl-PL" sz="3200" dirty="0" smtClean="0"/>
              <a:t> </a:t>
            </a:r>
            <a:r>
              <a:rPr lang="pl-PL" sz="3200" dirty="0" err="1" smtClean="0"/>
              <a:t>area</a:t>
            </a:r>
            <a:endParaRPr lang="pl-PL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err="1" smtClean="0"/>
              <a:t>Push</a:t>
            </a:r>
            <a:r>
              <a:rPr lang="pl-PL" sz="3200" dirty="0" smtClean="0"/>
              <a:t> - </a:t>
            </a:r>
            <a:r>
              <a:rPr lang="en-US" sz="3200" dirty="0"/>
              <a:t>copies changes from a local repository instance to a remote one</a:t>
            </a:r>
            <a:endParaRPr lang="pl-PL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smtClean="0"/>
              <a:t>Reset – reset </a:t>
            </a:r>
            <a:r>
              <a:rPr lang="pl-PL" sz="3200" dirty="0" err="1" smtClean="0"/>
              <a:t>changes</a:t>
            </a:r>
            <a:r>
              <a:rPr lang="pl-PL" sz="3200" dirty="0" smtClean="0"/>
              <a:t> in </a:t>
            </a:r>
            <a:r>
              <a:rPr lang="pl-PL" sz="3200" dirty="0" err="1" smtClean="0"/>
              <a:t>staging</a:t>
            </a:r>
            <a:r>
              <a:rPr lang="pl-PL" sz="3200" dirty="0" smtClean="0"/>
              <a:t> </a:t>
            </a:r>
            <a:r>
              <a:rPr lang="pl-PL" sz="3200" dirty="0" err="1" smtClean="0"/>
              <a:t>area</a:t>
            </a:r>
            <a:endParaRPr lang="pl-PL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3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GIT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88232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" y="1252760"/>
            <a:ext cx="9143998" cy="488924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err="1" smtClean="0"/>
              <a:t>Signup</a:t>
            </a:r>
            <a:r>
              <a:rPr lang="pl-PL" sz="3200" dirty="0" smtClean="0"/>
              <a:t> on </a:t>
            </a:r>
            <a:r>
              <a:rPr lang="pl-PL" sz="3200" dirty="0" err="1" smtClean="0"/>
              <a:t>GitHub</a:t>
            </a:r>
            <a:endParaRPr lang="pl-PL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err="1" smtClean="0"/>
              <a:t>Create</a:t>
            </a:r>
            <a:r>
              <a:rPr lang="pl-PL" sz="3200" dirty="0" smtClean="0"/>
              <a:t> </a:t>
            </a:r>
            <a:r>
              <a:rPr lang="pl-PL" sz="3200" dirty="0" err="1" smtClean="0"/>
              <a:t>new</a:t>
            </a:r>
            <a:r>
              <a:rPr lang="pl-PL" sz="3200" dirty="0" smtClean="0"/>
              <a:t> </a:t>
            </a:r>
            <a:r>
              <a:rPr lang="pl-PL" sz="3200" dirty="0" err="1" smtClean="0"/>
              <a:t>repository</a:t>
            </a:r>
            <a:r>
              <a:rPr lang="pl-PL" sz="3200" dirty="0" smtClean="0"/>
              <a:t> (with </a:t>
            </a:r>
            <a:r>
              <a:rPr lang="pl-PL" sz="3200" dirty="0" err="1" smtClean="0"/>
              <a:t>readme</a:t>
            </a:r>
            <a:r>
              <a:rPr lang="pl-PL" sz="32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smtClean="0"/>
              <a:t>Clone the </a:t>
            </a:r>
            <a:r>
              <a:rPr lang="pl-PL" sz="3200" dirty="0" err="1" smtClean="0"/>
              <a:t>repository</a:t>
            </a:r>
            <a:r>
              <a:rPr lang="pl-PL" sz="3200" dirty="0" smtClean="0"/>
              <a:t> </a:t>
            </a:r>
            <a:r>
              <a:rPr lang="pl-PL" sz="3200" dirty="0" err="1" smtClean="0"/>
              <a:t>into</a:t>
            </a:r>
            <a:r>
              <a:rPr lang="pl-PL" sz="3200" dirty="0" smtClean="0"/>
              <a:t> </a:t>
            </a:r>
            <a:r>
              <a:rPr lang="pl-PL" sz="3200" dirty="0" err="1" smtClean="0"/>
              <a:t>your</a:t>
            </a:r>
            <a:r>
              <a:rPr lang="pl-PL" sz="3200" dirty="0" smtClean="0"/>
              <a:t> </a:t>
            </a:r>
            <a:r>
              <a:rPr lang="pl-PL" sz="3200" dirty="0" err="1" smtClean="0"/>
              <a:t>local</a:t>
            </a:r>
            <a:r>
              <a:rPr lang="pl-PL" sz="3200" dirty="0" smtClean="0"/>
              <a:t> </a:t>
            </a:r>
            <a:r>
              <a:rPr lang="pl-PL" sz="3200" dirty="0" err="1" smtClean="0"/>
              <a:t>machine</a:t>
            </a:r>
            <a:endParaRPr lang="pl-PL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3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Exercise</a:t>
            </a:r>
            <a:r>
              <a:rPr lang="pl-PL" dirty="0" smtClean="0"/>
              <a:t> 1 – </a:t>
            </a:r>
            <a:r>
              <a:rPr lang="pl-PL" dirty="0" err="1" smtClean="0"/>
              <a:t>GitHub</a:t>
            </a:r>
            <a:r>
              <a:rPr lang="pl-PL" dirty="0" smtClean="0"/>
              <a:t> </a:t>
            </a:r>
            <a:r>
              <a:rPr lang="pl-PL" dirty="0" err="1" smtClean="0"/>
              <a:t>account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05714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" y="1252760"/>
            <a:ext cx="9143998" cy="488924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smtClean="0"/>
              <a:t>T</a:t>
            </a:r>
            <a:r>
              <a:rPr lang="en-US" sz="3200" dirty="0" smtClean="0"/>
              <a:t>ool </a:t>
            </a:r>
            <a:r>
              <a:rPr lang="en-US" sz="3200" dirty="0"/>
              <a:t>for automating software build </a:t>
            </a:r>
            <a:endParaRPr lang="pl-PL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smtClean="0"/>
              <a:t>Replacement of unix MAKE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smtClean="0"/>
              <a:t>Used for Java projects</a:t>
            </a:r>
            <a:endParaRPr lang="pl-PL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smtClean="0"/>
              <a:t>Uses XML for </a:t>
            </a:r>
            <a:r>
              <a:rPr lang="en-US" sz="3200" dirty="0" smtClean="0"/>
              <a:t>build</a:t>
            </a:r>
            <a:r>
              <a:rPr lang="pl-PL" sz="3200" dirty="0" smtClean="0"/>
              <a:t>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smtClean="0"/>
              <a:t>Targets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smtClean="0"/>
              <a:t>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smtClean="0"/>
              <a:t>Portability</a:t>
            </a: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3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Ant – Apache Ant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3884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Ant </a:t>
            </a:r>
            <a:r>
              <a:rPr lang="pl-PL" dirty="0" err="1" smtClean="0"/>
              <a:t>build</a:t>
            </a:r>
            <a:r>
              <a:rPr lang="pl-PL" dirty="0" smtClean="0"/>
              <a:t> file </a:t>
            </a:r>
            <a:r>
              <a:rPr lang="pl-PL" dirty="0" err="1" smtClean="0"/>
              <a:t>example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1246717"/>
            <a:ext cx="7000875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4834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zentacja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zentacja1" id="{90AFEA18-8B7F-4CE4-B2BE-C96581447B86}" vid="{76DC4FFF-C97A-4971-82DE-1502D5274D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TT_prezentacja 2014</Template>
  <TotalTime>1509</TotalTime>
  <Words>699</Words>
  <Application>Microsoft Office PowerPoint</Application>
  <PresentationFormat>Pokaz na ekranie (4:3)</PresentationFormat>
  <Paragraphs>164</Paragraphs>
  <Slides>26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Prezentacja1</vt:lpstr>
      <vt:lpstr>Zaawansowane Zagadnienia Programowania</vt:lpstr>
      <vt:lpstr>Agenda</vt:lpstr>
      <vt:lpstr>VCS – Version Control Systems</vt:lpstr>
      <vt:lpstr>SVN – Apache Subversion</vt:lpstr>
      <vt:lpstr>GIT</vt:lpstr>
      <vt:lpstr>GIT</vt:lpstr>
      <vt:lpstr>Exercise 1 – GitHub account</vt:lpstr>
      <vt:lpstr>Ant – Apache Ant</vt:lpstr>
      <vt:lpstr>Ant build file example</vt:lpstr>
      <vt:lpstr>Maven</vt:lpstr>
      <vt:lpstr>Maven project structure</vt:lpstr>
      <vt:lpstr>Maven archetypes</vt:lpstr>
      <vt:lpstr>Maven package meta data</vt:lpstr>
      <vt:lpstr>Maven goals</vt:lpstr>
      <vt:lpstr>Exercise 2 – Generate MVN project from archetype</vt:lpstr>
      <vt:lpstr>Exercise 3 – Add test dependencies and push to GitHub</vt:lpstr>
      <vt:lpstr>Project Lombok</vt:lpstr>
      <vt:lpstr>Java 1.8</vt:lpstr>
      <vt:lpstr>Java 1.8 – Lambda expressions</vt:lpstr>
      <vt:lpstr>Java 1.8 – Lambda expressions</vt:lpstr>
      <vt:lpstr>Java 1.8 – Streams</vt:lpstr>
      <vt:lpstr>Live demo – Streams &amp; Lambda comparator</vt:lpstr>
      <vt:lpstr>Continuous Integration</vt:lpstr>
      <vt:lpstr>Jenkins</vt:lpstr>
      <vt:lpstr>JIRA – Project Management</vt:lpstr>
      <vt:lpstr>Dzięki !</vt:lpstr>
    </vt:vector>
  </TitlesOfParts>
  <Company>Transition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Zaawansowane Zagadnienia Programowania</dc:title>
  <dc:creator>Adam Zawadzki</dc:creator>
  <cp:lastModifiedBy>Natkanski, Zbyszko</cp:lastModifiedBy>
  <cp:revision>151</cp:revision>
  <dcterms:created xsi:type="dcterms:W3CDTF">2014-09-29T16:32:15Z</dcterms:created>
  <dcterms:modified xsi:type="dcterms:W3CDTF">2017-03-01T09:12:54Z</dcterms:modified>
</cp:coreProperties>
</file>