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8" r:id="rId3"/>
    <p:sldId id="260" r:id="rId4"/>
    <p:sldId id="258" r:id="rId5"/>
    <p:sldId id="259" r:id="rId6"/>
    <p:sldId id="262" r:id="rId7"/>
    <p:sldId id="270" r:id="rId8"/>
    <p:sldId id="264" r:id="rId9"/>
    <p:sldId id="267" r:id="rId10"/>
    <p:sldId id="266" r:id="rId11"/>
    <p:sldId id="284" r:id="rId12"/>
    <p:sldId id="276" r:id="rId13"/>
    <p:sldId id="277" r:id="rId14"/>
    <p:sldId id="278" r:id="rId15"/>
    <p:sldId id="279" r:id="rId16"/>
    <p:sldId id="280" r:id="rId17"/>
    <p:sldId id="271" r:id="rId18"/>
    <p:sldId id="272" r:id="rId19"/>
    <p:sldId id="273" r:id="rId20"/>
    <p:sldId id="274" r:id="rId21"/>
    <p:sldId id="281" r:id="rId22"/>
    <p:sldId id="282" r:id="rId23"/>
    <p:sldId id="283" r:id="rId24"/>
    <p:sldId id="269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BD538-3EBB-46A1-801F-11E5388D392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879CD-056C-4425-B8C1-16A1A4977878}">
      <dgm:prSet/>
      <dgm:spPr/>
      <dgm:t>
        <a:bodyPr/>
        <a:lstStyle/>
        <a:p>
          <a:r>
            <a:rPr lang="en-US" b="1" dirty="0"/>
            <a:t>Customer Satisfaction Survey</a:t>
          </a:r>
          <a:r>
            <a:rPr lang="en-US" dirty="0"/>
            <a:t> consists of 10 question</a:t>
          </a:r>
          <a:r>
            <a:rPr lang="pl-PL" dirty="0"/>
            <a:t>.</a:t>
          </a:r>
          <a:endParaRPr lang="en-US" dirty="0"/>
        </a:p>
      </dgm:t>
    </dgm:pt>
    <dgm:pt modelId="{041D61BD-34F5-490D-85B1-0CBDA489A73E}" type="parTrans" cxnId="{B9708617-A11D-4238-B23A-279B286FD60C}">
      <dgm:prSet/>
      <dgm:spPr/>
      <dgm:t>
        <a:bodyPr/>
        <a:lstStyle/>
        <a:p>
          <a:endParaRPr lang="en-US"/>
        </a:p>
      </dgm:t>
    </dgm:pt>
    <dgm:pt modelId="{9A460FE1-8AD8-41A3-AA3B-DE4ADE34C1FA}" type="sibTrans" cxnId="{B9708617-A11D-4238-B23A-279B286FD60C}">
      <dgm:prSet/>
      <dgm:spPr/>
      <dgm:t>
        <a:bodyPr/>
        <a:lstStyle/>
        <a:p>
          <a:endParaRPr lang="en-US"/>
        </a:p>
      </dgm:t>
    </dgm:pt>
    <dgm:pt modelId="{727EC35D-00C7-42B7-ACB0-25E83723F27E}">
      <dgm:prSet/>
      <dgm:spPr/>
      <dgm:t>
        <a:bodyPr/>
        <a:lstStyle/>
        <a:p>
          <a:r>
            <a:rPr lang="en-US" dirty="0"/>
            <a:t>Measures </a:t>
          </a:r>
          <a:r>
            <a:rPr lang="en-US" b="1" dirty="0"/>
            <a:t>customer satisfaction</a:t>
          </a:r>
          <a:r>
            <a:rPr lang="en-US" dirty="0"/>
            <a:t> using Net Promoter Score (NPS)</a:t>
          </a:r>
          <a:r>
            <a:rPr lang="pl-PL" dirty="0"/>
            <a:t>.</a:t>
          </a:r>
          <a:endParaRPr lang="en-US" dirty="0"/>
        </a:p>
      </dgm:t>
    </dgm:pt>
    <dgm:pt modelId="{45D046A1-DB60-40AC-9AB8-48FF7B71D40E}" type="parTrans" cxnId="{E1D9352C-01CD-4F20-9CFD-E939F31F5273}">
      <dgm:prSet/>
      <dgm:spPr/>
      <dgm:t>
        <a:bodyPr/>
        <a:lstStyle/>
        <a:p>
          <a:endParaRPr lang="en-US"/>
        </a:p>
      </dgm:t>
    </dgm:pt>
    <dgm:pt modelId="{1E0DDDE2-6454-44AE-BB44-74CEF0863AE9}" type="sibTrans" cxnId="{E1D9352C-01CD-4F20-9CFD-E939F31F5273}">
      <dgm:prSet/>
      <dgm:spPr/>
      <dgm:t>
        <a:bodyPr/>
        <a:lstStyle/>
        <a:p>
          <a:endParaRPr lang="en-US"/>
        </a:p>
      </dgm:t>
    </dgm:pt>
    <dgm:pt modelId="{05B1960E-01B4-41B7-A7A0-6DB98716F40F}">
      <dgm:prSet/>
      <dgm:spPr/>
      <dgm:t>
        <a:bodyPr/>
        <a:lstStyle/>
        <a:p>
          <a:r>
            <a:rPr lang="pl-PL"/>
            <a:t>Provides valuable insights for continuous improvement.</a:t>
          </a:r>
          <a:endParaRPr lang="en-US"/>
        </a:p>
      </dgm:t>
    </dgm:pt>
    <dgm:pt modelId="{C2E1AAB7-D124-4658-83DD-9D98AAA1F5A9}" type="parTrans" cxnId="{0B0A0BD7-503B-4E30-A349-00C7A4F45CBC}">
      <dgm:prSet/>
      <dgm:spPr/>
      <dgm:t>
        <a:bodyPr/>
        <a:lstStyle/>
        <a:p>
          <a:endParaRPr lang="en-US"/>
        </a:p>
      </dgm:t>
    </dgm:pt>
    <dgm:pt modelId="{F504FCF6-916C-4A1F-B7EC-D8F6356E809D}" type="sibTrans" cxnId="{0B0A0BD7-503B-4E30-A349-00C7A4F45CBC}">
      <dgm:prSet/>
      <dgm:spPr/>
      <dgm:t>
        <a:bodyPr/>
        <a:lstStyle/>
        <a:p>
          <a:endParaRPr lang="en-US"/>
        </a:p>
      </dgm:t>
    </dgm:pt>
    <dgm:pt modelId="{65E41E67-D3C1-4D39-B0B8-25DFE1BE51C3}">
      <dgm:prSet/>
      <dgm:spPr/>
      <dgm:t>
        <a:bodyPr/>
        <a:lstStyle/>
        <a:p>
          <a:r>
            <a:rPr lang="en-US"/>
            <a:t>Designed to be quick and easy for respondents</a:t>
          </a:r>
          <a:r>
            <a:rPr lang="pl-PL"/>
            <a:t>.</a:t>
          </a:r>
          <a:endParaRPr lang="en-US"/>
        </a:p>
      </dgm:t>
    </dgm:pt>
    <dgm:pt modelId="{8D24C0BE-69B1-4315-A4A1-27F7AC963B62}" type="parTrans" cxnId="{1FCDF689-FC31-4652-AB10-6264B6C6528D}">
      <dgm:prSet/>
      <dgm:spPr/>
      <dgm:t>
        <a:bodyPr/>
        <a:lstStyle/>
        <a:p>
          <a:endParaRPr lang="pl-PL"/>
        </a:p>
      </dgm:t>
    </dgm:pt>
    <dgm:pt modelId="{819DE8E6-0ECF-4820-AEC3-899864254F86}" type="sibTrans" cxnId="{1FCDF689-FC31-4652-AB10-6264B6C6528D}">
      <dgm:prSet/>
      <dgm:spPr/>
      <dgm:t>
        <a:bodyPr/>
        <a:lstStyle/>
        <a:p>
          <a:endParaRPr lang="pl-PL"/>
        </a:p>
      </dgm:t>
    </dgm:pt>
    <dgm:pt modelId="{10B9231F-85C7-434A-BBC6-788E3E4D7929}" type="pres">
      <dgm:prSet presAssocID="{872BD538-3EBB-46A1-801F-11E5388D3920}" presName="outerComposite" presStyleCnt="0">
        <dgm:presLayoutVars>
          <dgm:chMax val="5"/>
          <dgm:dir/>
          <dgm:resizeHandles val="exact"/>
        </dgm:presLayoutVars>
      </dgm:prSet>
      <dgm:spPr/>
    </dgm:pt>
    <dgm:pt modelId="{02D15544-DA02-4FE8-96F2-4B36809B647B}" type="pres">
      <dgm:prSet presAssocID="{872BD538-3EBB-46A1-801F-11E5388D3920}" presName="dummyMaxCanvas" presStyleCnt="0">
        <dgm:presLayoutVars/>
      </dgm:prSet>
      <dgm:spPr/>
    </dgm:pt>
    <dgm:pt modelId="{2B00BEC1-7F61-4123-A220-0D20A1194816}" type="pres">
      <dgm:prSet presAssocID="{872BD538-3EBB-46A1-801F-11E5388D3920}" presName="FourNodes_1" presStyleLbl="node1" presStyleIdx="0" presStyleCnt="4">
        <dgm:presLayoutVars>
          <dgm:bulletEnabled val="1"/>
        </dgm:presLayoutVars>
      </dgm:prSet>
      <dgm:spPr/>
    </dgm:pt>
    <dgm:pt modelId="{5A2C07BC-0630-4910-BD67-8F5B2156008B}" type="pres">
      <dgm:prSet presAssocID="{872BD538-3EBB-46A1-801F-11E5388D3920}" presName="FourNodes_2" presStyleLbl="node1" presStyleIdx="1" presStyleCnt="4">
        <dgm:presLayoutVars>
          <dgm:bulletEnabled val="1"/>
        </dgm:presLayoutVars>
      </dgm:prSet>
      <dgm:spPr/>
    </dgm:pt>
    <dgm:pt modelId="{975AF12D-93DF-4236-89D9-664C168E478E}" type="pres">
      <dgm:prSet presAssocID="{872BD538-3EBB-46A1-801F-11E5388D3920}" presName="FourNodes_3" presStyleLbl="node1" presStyleIdx="2" presStyleCnt="4">
        <dgm:presLayoutVars>
          <dgm:bulletEnabled val="1"/>
        </dgm:presLayoutVars>
      </dgm:prSet>
      <dgm:spPr/>
    </dgm:pt>
    <dgm:pt modelId="{BD6D0AA9-0BE5-4673-9420-90CAE5E0C470}" type="pres">
      <dgm:prSet presAssocID="{872BD538-3EBB-46A1-801F-11E5388D3920}" presName="FourNodes_4" presStyleLbl="node1" presStyleIdx="3" presStyleCnt="4">
        <dgm:presLayoutVars>
          <dgm:bulletEnabled val="1"/>
        </dgm:presLayoutVars>
      </dgm:prSet>
      <dgm:spPr/>
    </dgm:pt>
    <dgm:pt modelId="{06F65454-B902-448E-AABE-E7387C90E752}" type="pres">
      <dgm:prSet presAssocID="{872BD538-3EBB-46A1-801F-11E5388D3920}" presName="FourConn_1-2" presStyleLbl="fgAccFollowNode1" presStyleIdx="0" presStyleCnt="3">
        <dgm:presLayoutVars>
          <dgm:bulletEnabled val="1"/>
        </dgm:presLayoutVars>
      </dgm:prSet>
      <dgm:spPr/>
    </dgm:pt>
    <dgm:pt modelId="{A274EF75-8F9E-45E2-87F5-9CBE5FFCC1B0}" type="pres">
      <dgm:prSet presAssocID="{872BD538-3EBB-46A1-801F-11E5388D3920}" presName="FourConn_2-3" presStyleLbl="fgAccFollowNode1" presStyleIdx="1" presStyleCnt="3">
        <dgm:presLayoutVars>
          <dgm:bulletEnabled val="1"/>
        </dgm:presLayoutVars>
      </dgm:prSet>
      <dgm:spPr/>
    </dgm:pt>
    <dgm:pt modelId="{7DC5622B-74CE-4704-A0F4-9C9EB023B875}" type="pres">
      <dgm:prSet presAssocID="{872BD538-3EBB-46A1-801F-11E5388D3920}" presName="FourConn_3-4" presStyleLbl="fgAccFollowNode1" presStyleIdx="2" presStyleCnt="3">
        <dgm:presLayoutVars>
          <dgm:bulletEnabled val="1"/>
        </dgm:presLayoutVars>
      </dgm:prSet>
      <dgm:spPr/>
    </dgm:pt>
    <dgm:pt modelId="{C26AD705-C3D5-4760-878F-0557BCEA76CE}" type="pres">
      <dgm:prSet presAssocID="{872BD538-3EBB-46A1-801F-11E5388D3920}" presName="FourNodes_1_text" presStyleLbl="node1" presStyleIdx="3" presStyleCnt="4">
        <dgm:presLayoutVars>
          <dgm:bulletEnabled val="1"/>
        </dgm:presLayoutVars>
      </dgm:prSet>
      <dgm:spPr/>
    </dgm:pt>
    <dgm:pt modelId="{26E1870E-BD6F-4079-B056-923538E660EE}" type="pres">
      <dgm:prSet presAssocID="{872BD538-3EBB-46A1-801F-11E5388D3920}" presName="FourNodes_2_text" presStyleLbl="node1" presStyleIdx="3" presStyleCnt="4">
        <dgm:presLayoutVars>
          <dgm:bulletEnabled val="1"/>
        </dgm:presLayoutVars>
      </dgm:prSet>
      <dgm:spPr/>
    </dgm:pt>
    <dgm:pt modelId="{533950FD-742D-4525-9C74-422D3BDADE24}" type="pres">
      <dgm:prSet presAssocID="{872BD538-3EBB-46A1-801F-11E5388D3920}" presName="FourNodes_3_text" presStyleLbl="node1" presStyleIdx="3" presStyleCnt="4">
        <dgm:presLayoutVars>
          <dgm:bulletEnabled val="1"/>
        </dgm:presLayoutVars>
      </dgm:prSet>
      <dgm:spPr/>
    </dgm:pt>
    <dgm:pt modelId="{68AACAAC-2169-4FED-95F5-BB97B5611A08}" type="pres">
      <dgm:prSet presAssocID="{872BD538-3EBB-46A1-801F-11E5388D392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BE3503-0E53-4CDC-8858-6D329A6D4BD6}" type="presOf" srcId="{727EC35D-00C7-42B7-ACB0-25E83723F27E}" destId="{533950FD-742D-4525-9C74-422D3BDADE24}" srcOrd="1" destOrd="0" presId="urn:microsoft.com/office/officeart/2005/8/layout/vProcess5"/>
    <dgm:cxn modelId="{2ED2F614-E53F-471E-B19A-404969C1B182}" type="presOf" srcId="{872BD538-3EBB-46A1-801F-11E5388D3920}" destId="{10B9231F-85C7-434A-BBC6-788E3E4D7929}" srcOrd="0" destOrd="0" presId="urn:microsoft.com/office/officeart/2005/8/layout/vProcess5"/>
    <dgm:cxn modelId="{B9708617-A11D-4238-B23A-279B286FD60C}" srcId="{872BD538-3EBB-46A1-801F-11E5388D3920}" destId="{0B7879CD-056C-4425-B8C1-16A1A4977878}" srcOrd="0" destOrd="0" parTransId="{041D61BD-34F5-490D-85B1-0CBDA489A73E}" sibTransId="{9A460FE1-8AD8-41A3-AA3B-DE4ADE34C1FA}"/>
    <dgm:cxn modelId="{149F8F26-9BB6-4D00-B716-CDEE411EEF88}" type="presOf" srcId="{05B1960E-01B4-41B7-A7A0-6DB98716F40F}" destId="{68AACAAC-2169-4FED-95F5-BB97B5611A08}" srcOrd="1" destOrd="0" presId="urn:microsoft.com/office/officeart/2005/8/layout/vProcess5"/>
    <dgm:cxn modelId="{E1D9352C-01CD-4F20-9CFD-E939F31F5273}" srcId="{872BD538-3EBB-46A1-801F-11E5388D3920}" destId="{727EC35D-00C7-42B7-ACB0-25E83723F27E}" srcOrd="2" destOrd="0" parTransId="{45D046A1-DB60-40AC-9AB8-48FF7B71D40E}" sibTransId="{1E0DDDE2-6454-44AE-BB44-74CEF0863AE9}"/>
    <dgm:cxn modelId="{5B5E6133-D54D-4B18-BD8D-78556370D207}" type="presOf" srcId="{0B7879CD-056C-4425-B8C1-16A1A4977878}" destId="{C26AD705-C3D5-4760-878F-0557BCEA76CE}" srcOrd="1" destOrd="0" presId="urn:microsoft.com/office/officeart/2005/8/layout/vProcess5"/>
    <dgm:cxn modelId="{63581F3E-2090-46BD-914D-FB01D0CD21C4}" type="presOf" srcId="{727EC35D-00C7-42B7-ACB0-25E83723F27E}" destId="{975AF12D-93DF-4236-89D9-664C168E478E}" srcOrd="0" destOrd="0" presId="urn:microsoft.com/office/officeart/2005/8/layout/vProcess5"/>
    <dgm:cxn modelId="{A70BAB5E-8899-4C03-8D38-F3092D76BD12}" type="presOf" srcId="{819DE8E6-0ECF-4820-AEC3-899864254F86}" destId="{A274EF75-8F9E-45E2-87F5-9CBE5FFCC1B0}" srcOrd="0" destOrd="0" presId="urn:microsoft.com/office/officeart/2005/8/layout/vProcess5"/>
    <dgm:cxn modelId="{E3CDEF7E-665D-4440-982B-D675591CC7FC}" type="presOf" srcId="{65E41E67-D3C1-4D39-B0B8-25DFE1BE51C3}" destId="{5A2C07BC-0630-4910-BD67-8F5B2156008B}" srcOrd="0" destOrd="0" presId="urn:microsoft.com/office/officeart/2005/8/layout/vProcess5"/>
    <dgm:cxn modelId="{1FCDF689-FC31-4652-AB10-6264B6C6528D}" srcId="{872BD538-3EBB-46A1-801F-11E5388D3920}" destId="{65E41E67-D3C1-4D39-B0B8-25DFE1BE51C3}" srcOrd="1" destOrd="0" parTransId="{8D24C0BE-69B1-4315-A4A1-27F7AC963B62}" sibTransId="{819DE8E6-0ECF-4820-AEC3-899864254F86}"/>
    <dgm:cxn modelId="{5045C38C-74F5-4E2B-B923-06538105C16B}" type="presOf" srcId="{05B1960E-01B4-41B7-A7A0-6DB98716F40F}" destId="{BD6D0AA9-0BE5-4673-9420-90CAE5E0C470}" srcOrd="0" destOrd="0" presId="urn:microsoft.com/office/officeart/2005/8/layout/vProcess5"/>
    <dgm:cxn modelId="{E7370CC5-84E8-4E8F-BA92-339154CA0191}" type="presOf" srcId="{0B7879CD-056C-4425-B8C1-16A1A4977878}" destId="{2B00BEC1-7F61-4123-A220-0D20A1194816}" srcOrd="0" destOrd="0" presId="urn:microsoft.com/office/officeart/2005/8/layout/vProcess5"/>
    <dgm:cxn modelId="{0B0A0BD7-503B-4E30-A349-00C7A4F45CBC}" srcId="{872BD538-3EBB-46A1-801F-11E5388D3920}" destId="{05B1960E-01B4-41B7-A7A0-6DB98716F40F}" srcOrd="3" destOrd="0" parTransId="{C2E1AAB7-D124-4658-83DD-9D98AAA1F5A9}" sibTransId="{F504FCF6-916C-4A1F-B7EC-D8F6356E809D}"/>
    <dgm:cxn modelId="{4B28D8E5-3C27-4785-8721-420C9FD5C560}" type="presOf" srcId="{65E41E67-D3C1-4D39-B0B8-25DFE1BE51C3}" destId="{26E1870E-BD6F-4079-B056-923538E660EE}" srcOrd="1" destOrd="0" presId="urn:microsoft.com/office/officeart/2005/8/layout/vProcess5"/>
    <dgm:cxn modelId="{56AF3BE8-FBA4-4F10-96E4-83742C2E90ED}" type="presOf" srcId="{9A460FE1-8AD8-41A3-AA3B-DE4ADE34C1FA}" destId="{06F65454-B902-448E-AABE-E7387C90E752}" srcOrd="0" destOrd="0" presId="urn:microsoft.com/office/officeart/2005/8/layout/vProcess5"/>
    <dgm:cxn modelId="{305924F0-FDAD-43D5-80F9-DE628201DA8A}" type="presOf" srcId="{1E0DDDE2-6454-44AE-BB44-74CEF0863AE9}" destId="{7DC5622B-74CE-4704-A0F4-9C9EB023B875}" srcOrd="0" destOrd="0" presId="urn:microsoft.com/office/officeart/2005/8/layout/vProcess5"/>
    <dgm:cxn modelId="{C5DD147B-F1C1-478C-9E24-973893175F51}" type="presParOf" srcId="{10B9231F-85C7-434A-BBC6-788E3E4D7929}" destId="{02D15544-DA02-4FE8-96F2-4B36809B647B}" srcOrd="0" destOrd="0" presId="urn:microsoft.com/office/officeart/2005/8/layout/vProcess5"/>
    <dgm:cxn modelId="{6901C332-D703-45AC-8857-F7DAC3B7218A}" type="presParOf" srcId="{10B9231F-85C7-434A-BBC6-788E3E4D7929}" destId="{2B00BEC1-7F61-4123-A220-0D20A1194816}" srcOrd="1" destOrd="0" presId="urn:microsoft.com/office/officeart/2005/8/layout/vProcess5"/>
    <dgm:cxn modelId="{7F073048-39FF-470B-94A6-6A1A4BC0D49B}" type="presParOf" srcId="{10B9231F-85C7-434A-BBC6-788E3E4D7929}" destId="{5A2C07BC-0630-4910-BD67-8F5B2156008B}" srcOrd="2" destOrd="0" presId="urn:microsoft.com/office/officeart/2005/8/layout/vProcess5"/>
    <dgm:cxn modelId="{C220E8F8-3F02-487D-9BC1-886774F20DB6}" type="presParOf" srcId="{10B9231F-85C7-434A-BBC6-788E3E4D7929}" destId="{975AF12D-93DF-4236-89D9-664C168E478E}" srcOrd="3" destOrd="0" presId="urn:microsoft.com/office/officeart/2005/8/layout/vProcess5"/>
    <dgm:cxn modelId="{0BC76825-6050-4C5F-A7CA-AB0B228BC7C8}" type="presParOf" srcId="{10B9231F-85C7-434A-BBC6-788E3E4D7929}" destId="{BD6D0AA9-0BE5-4673-9420-90CAE5E0C470}" srcOrd="4" destOrd="0" presId="urn:microsoft.com/office/officeart/2005/8/layout/vProcess5"/>
    <dgm:cxn modelId="{291C1926-F273-41B0-9202-0D3A1632A9FF}" type="presParOf" srcId="{10B9231F-85C7-434A-BBC6-788E3E4D7929}" destId="{06F65454-B902-448E-AABE-E7387C90E752}" srcOrd="5" destOrd="0" presId="urn:microsoft.com/office/officeart/2005/8/layout/vProcess5"/>
    <dgm:cxn modelId="{8FEDF432-1F02-433E-957B-C1E885175BF8}" type="presParOf" srcId="{10B9231F-85C7-434A-BBC6-788E3E4D7929}" destId="{A274EF75-8F9E-45E2-87F5-9CBE5FFCC1B0}" srcOrd="6" destOrd="0" presId="urn:microsoft.com/office/officeart/2005/8/layout/vProcess5"/>
    <dgm:cxn modelId="{034D712A-0203-4FE2-8C36-AD69508EE247}" type="presParOf" srcId="{10B9231F-85C7-434A-BBC6-788E3E4D7929}" destId="{7DC5622B-74CE-4704-A0F4-9C9EB023B875}" srcOrd="7" destOrd="0" presId="urn:microsoft.com/office/officeart/2005/8/layout/vProcess5"/>
    <dgm:cxn modelId="{B62E78E2-74C8-4148-82F7-FF74FBD43FFD}" type="presParOf" srcId="{10B9231F-85C7-434A-BBC6-788E3E4D7929}" destId="{C26AD705-C3D5-4760-878F-0557BCEA76CE}" srcOrd="8" destOrd="0" presId="urn:microsoft.com/office/officeart/2005/8/layout/vProcess5"/>
    <dgm:cxn modelId="{DA2762A9-75B2-4173-92BF-EC4986461FFC}" type="presParOf" srcId="{10B9231F-85C7-434A-BBC6-788E3E4D7929}" destId="{26E1870E-BD6F-4079-B056-923538E660EE}" srcOrd="9" destOrd="0" presId="urn:microsoft.com/office/officeart/2005/8/layout/vProcess5"/>
    <dgm:cxn modelId="{4A635210-98E9-4E95-9899-9326071BE604}" type="presParOf" srcId="{10B9231F-85C7-434A-BBC6-788E3E4D7929}" destId="{533950FD-742D-4525-9C74-422D3BDADE24}" srcOrd="10" destOrd="0" presId="urn:microsoft.com/office/officeart/2005/8/layout/vProcess5"/>
    <dgm:cxn modelId="{A5FB38F9-694A-4715-AF66-1C6B29BD9B4A}" type="presParOf" srcId="{10B9231F-85C7-434A-BBC6-788E3E4D7929}" destId="{68AACAAC-2169-4FED-95F5-BB97B5611A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0BEC1-7F61-4123-A220-0D20A1194816}">
      <dsp:nvSpPr>
        <dsp:cNvPr id="0" name=""/>
        <dsp:cNvSpPr/>
      </dsp:nvSpPr>
      <dsp:spPr>
        <a:xfrm>
          <a:off x="0" y="0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Customer Satisfaction Survey</a:t>
          </a:r>
          <a:r>
            <a:rPr lang="en-US" sz="2200" kern="1200" dirty="0"/>
            <a:t> consists of 10 question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25298" y="25298"/>
        <a:ext cx="6584308" cy="813157"/>
      </dsp:txXfrm>
    </dsp:sp>
    <dsp:sp modelId="{5A2C07BC-0630-4910-BD67-8F5B2156008B}">
      <dsp:nvSpPr>
        <dsp:cNvPr id="0" name=""/>
        <dsp:cNvSpPr/>
      </dsp:nvSpPr>
      <dsp:spPr>
        <a:xfrm>
          <a:off x="635608" y="1020799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Designed to be quick and easy for respondents</a:t>
          </a:r>
          <a:r>
            <a:rPr lang="pl-PL" sz="2200" kern="1200"/>
            <a:t>.</a:t>
          </a:r>
          <a:endParaRPr lang="en-US" sz="2200" kern="1200"/>
        </a:p>
      </dsp:txBody>
      <dsp:txXfrm>
        <a:off x="660906" y="1046097"/>
        <a:ext cx="6341708" cy="813157"/>
      </dsp:txXfrm>
    </dsp:sp>
    <dsp:sp modelId="{975AF12D-93DF-4236-89D9-664C168E478E}">
      <dsp:nvSpPr>
        <dsp:cNvPr id="0" name=""/>
        <dsp:cNvSpPr/>
      </dsp:nvSpPr>
      <dsp:spPr>
        <a:xfrm>
          <a:off x="1261729" y="2041599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Measures </a:t>
          </a:r>
          <a:r>
            <a:rPr lang="en-US" sz="2200" b="1" kern="1200" dirty="0"/>
            <a:t>customer satisfaction</a:t>
          </a:r>
          <a:r>
            <a:rPr lang="en-US" sz="2200" kern="1200" dirty="0"/>
            <a:t> using Net Promoter Score (NPS)</a:t>
          </a:r>
          <a:r>
            <a:rPr lang="pl-PL" sz="2200" kern="1200" dirty="0"/>
            <a:t>.</a:t>
          </a:r>
          <a:endParaRPr lang="en-US" sz="2200" kern="1200" dirty="0"/>
        </a:p>
      </dsp:txBody>
      <dsp:txXfrm>
        <a:off x="1287027" y="2066897"/>
        <a:ext cx="6351194" cy="813157"/>
      </dsp:txXfrm>
    </dsp:sp>
    <dsp:sp modelId="{BD6D0AA9-0BE5-4673-9420-90CAE5E0C470}">
      <dsp:nvSpPr>
        <dsp:cNvPr id="0" name=""/>
        <dsp:cNvSpPr/>
      </dsp:nvSpPr>
      <dsp:spPr>
        <a:xfrm>
          <a:off x="1897337" y="3062398"/>
          <a:ext cx="7589352" cy="8637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Provides valuable insights for continuous improvement.</a:t>
          </a:r>
          <a:endParaRPr lang="en-US" sz="2200" kern="1200"/>
        </a:p>
      </dsp:txBody>
      <dsp:txXfrm>
        <a:off x="1922635" y="3087696"/>
        <a:ext cx="6341708" cy="813157"/>
      </dsp:txXfrm>
    </dsp:sp>
    <dsp:sp modelId="{06F65454-B902-448E-AABE-E7387C90E752}">
      <dsp:nvSpPr>
        <dsp:cNvPr id="0" name=""/>
        <dsp:cNvSpPr/>
      </dsp:nvSpPr>
      <dsp:spPr>
        <a:xfrm>
          <a:off x="7027912" y="6615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154236" y="661556"/>
        <a:ext cx="308791" cy="422483"/>
      </dsp:txXfrm>
    </dsp:sp>
    <dsp:sp modelId="{A274EF75-8F9E-45E2-87F5-9CBE5FFCC1B0}">
      <dsp:nvSpPr>
        <dsp:cNvPr id="0" name=""/>
        <dsp:cNvSpPr/>
      </dsp:nvSpPr>
      <dsp:spPr>
        <a:xfrm>
          <a:off x="7663520" y="1682356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2500" kern="1200"/>
        </a:p>
      </dsp:txBody>
      <dsp:txXfrm>
        <a:off x="7789844" y="1682356"/>
        <a:ext cx="308791" cy="422483"/>
      </dsp:txXfrm>
    </dsp:sp>
    <dsp:sp modelId="{7DC5622B-74CE-4704-A0F4-9C9EB023B875}">
      <dsp:nvSpPr>
        <dsp:cNvPr id="0" name=""/>
        <dsp:cNvSpPr/>
      </dsp:nvSpPr>
      <dsp:spPr>
        <a:xfrm>
          <a:off x="8289642" y="2703155"/>
          <a:ext cx="561439" cy="56143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415966" y="2703155"/>
        <a:ext cx="308791" cy="422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0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5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3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43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Niebieski i różowy mieszanka z farbą">
            <a:extLst>
              <a:ext uri="{FF2B5EF4-FFF2-40B4-BE49-F238E27FC236}">
                <a16:creationId xmlns:a16="http://schemas.microsoft.com/office/drawing/2014/main" id="{7D21A00F-FEDD-8930-A177-271953E0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0" r="-1" b="-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3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A6C076-9A65-F806-64F1-9C7D20BA1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pl-PL" dirty="0"/>
              <a:t>F1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64088A1-9365-7AC9-5F6F-733BD9687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617534" cy="1268984"/>
          </a:xfrm>
        </p:spPr>
        <p:txBody>
          <a:bodyPr>
            <a:normAutofit fontScale="85000" lnSpcReduction="20000"/>
          </a:bodyPr>
          <a:lstStyle/>
          <a:p>
            <a:r>
              <a:rPr lang="pl-PL" dirty="0" err="1"/>
              <a:t>Customer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Management </a:t>
            </a:r>
          </a:p>
          <a:p>
            <a:r>
              <a:rPr lang="pl-PL" dirty="0"/>
              <a:t>2024/25</a:t>
            </a:r>
          </a:p>
          <a:p>
            <a:r>
              <a:rPr lang="pl-PL" dirty="0"/>
              <a:t>Andrzej Janik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54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56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5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Part 3</a:t>
            </a:r>
          </a:p>
        </p:txBody>
      </p:sp>
      <p:pic>
        <p:nvPicPr>
          <p:cNvPr id="9" name="Symbol zastępczy zawartości 8" descr="Obraz zawierający tekst, zrzut ekranu, Czcionka, dokument&#10;&#10;Opis wygenerowany automatycznie">
            <a:extLst>
              <a:ext uri="{FF2B5EF4-FFF2-40B4-BE49-F238E27FC236}">
                <a16:creationId xmlns:a16="http://schemas.microsoft.com/office/drawing/2014/main" id="{F2027E51-72AE-4C66-6E63-DEBB59C2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327" y="588104"/>
            <a:ext cx="5565250" cy="54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0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8168CA9-136E-F309-5AB5-645FE018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How satisfied are you with the overall user experience of the app?</a:t>
            </a:r>
          </a:p>
        </p:txBody>
      </p:sp>
      <p:pic>
        <p:nvPicPr>
          <p:cNvPr id="4" name="Picture 2" descr="Wykres odpowiedzi z Formularzy. Tytuł pytania: 1. How satisfied are you with the overall user experience of the app?. Liczba odpowiedzi: 36 odpowiedzi.">
            <a:extLst>
              <a:ext uri="{FF2B5EF4-FFF2-40B4-BE49-F238E27FC236}">
                <a16:creationId xmlns:a16="http://schemas.microsoft.com/office/drawing/2014/main" id="{4A393C9A-E18B-A1E1-9E8F-11E3D21AB7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EA68CEE-9AAA-B3A6-A28E-A43D75F8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/>
              <a:t>How easy is it to navigate through the app and find the features you’re looking for?</a:t>
            </a:r>
          </a:p>
        </p:txBody>
      </p:sp>
      <p:pic>
        <p:nvPicPr>
          <p:cNvPr id="4098" name="Picture 2" descr="Wykres odpowiedzi z Formularzy. Tytuł pytania: 2. How easy is it to navigate through the app and find the features you’re looking for?. Liczba odpowiedzi: 36 odpowiedzi.">
            <a:extLst>
              <a:ext uri="{FF2B5EF4-FFF2-40B4-BE49-F238E27FC236}">
                <a16:creationId xmlns:a16="http://schemas.microsoft.com/office/drawing/2014/main" id="{A4D82B6B-CB5B-3FB7-72EB-1F55E22B61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74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512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A800B0-3E30-FA38-1B30-11125F46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/>
              <a:t>How satisfied are you with the quality of F1 insights, news, and analysis provided by the app?</a:t>
            </a:r>
          </a:p>
        </p:txBody>
      </p:sp>
      <p:pic>
        <p:nvPicPr>
          <p:cNvPr id="5124" name="Picture 4" descr="Wykres odpowiedzi z Formularzy. Tytuł pytania: 3. How satisfied are you with the quality of F1 insights, news, and analysis provided by the app?. Liczba odpowiedzi: 36 odpowiedzi.">
            <a:extLst>
              <a:ext uri="{FF2B5EF4-FFF2-40B4-BE49-F238E27FC236}">
                <a16:creationId xmlns:a16="http://schemas.microsoft.com/office/drawing/2014/main" id="{F1CE4237-7172-62DE-85F1-68FE8676F9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746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55714DD-4A06-1EB7-6EF6-CE0644EE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/>
              <a:t>How useful do you find the app’s interactive features (polls, race predictions, etc.)?</a:t>
            </a:r>
          </a:p>
        </p:txBody>
      </p:sp>
      <p:pic>
        <p:nvPicPr>
          <p:cNvPr id="6146" name="Picture 2" descr="Wykres odpowiedzi z Formularzy. Tytuł pytania: 4. How useful do you find the app’s interactive features (polls, race predictions, etc.)?. Liczba odpowiedzi: 34 odpowiedzi.">
            <a:extLst>
              <a:ext uri="{FF2B5EF4-FFF2-40B4-BE49-F238E27FC236}">
                <a16:creationId xmlns:a16="http://schemas.microsoft.com/office/drawing/2014/main" id="{D60CECD2-8229-88FD-27E7-3DAC310206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52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0116657-1AB9-2E50-90D8-2ED60C64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900"/>
              <a:t>How well does the app meet your needs for F1-related discussions and community interaction?</a:t>
            </a:r>
          </a:p>
        </p:txBody>
      </p:sp>
      <p:pic>
        <p:nvPicPr>
          <p:cNvPr id="7170" name="Picture 2" descr="Wykres odpowiedzi z Formularzy. Tytuł pytania: 5. How well does the app meet your needs for F1-related discussions and community interaction?. Liczba odpowiedzi: 35 odpowiedzi.">
            <a:extLst>
              <a:ext uri="{FF2B5EF4-FFF2-40B4-BE49-F238E27FC236}">
                <a16:creationId xmlns:a16="http://schemas.microsoft.com/office/drawing/2014/main" id="{599D3FC3-F3B4-8534-A7EE-C3EDA3AB6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30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8203" name="Rectangle 820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8296ADE-2B47-C0D2-522D-94258093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How satisfied are you with the live race updates and visualizations in the app?</a:t>
            </a:r>
          </a:p>
        </p:txBody>
      </p:sp>
      <p:pic>
        <p:nvPicPr>
          <p:cNvPr id="8194" name="Picture 2" descr="Wykres odpowiedzi z Formularzy. Tytuł pytania: 6. How satisfied are you with the live race updates and visualizations in the app?. Liczba odpowiedzi: 35 odpowiedzi.">
            <a:extLst>
              <a:ext uri="{FF2B5EF4-FFF2-40B4-BE49-F238E27FC236}">
                <a16:creationId xmlns:a16="http://schemas.microsoft.com/office/drawing/2014/main" id="{3EA27B54-7A43-7302-F996-7584E082D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4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4CF5F2-8670-E2D2-C535-636B8EC6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Net </a:t>
            </a:r>
            <a:r>
              <a:rPr lang="pl-PL" dirty="0" err="1"/>
              <a:t>Promoter</a:t>
            </a:r>
            <a:r>
              <a:rPr lang="pl-PL" dirty="0"/>
              <a:t> </a:t>
            </a:r>
            <a:r>
              <a:rPr lang="pl-PL" dirty="0" err="1"/>
              <a:t>Score</a:t>
            </a:r>
            <a:endParaRPr lang="pl-PL" dirty="0"/>
          </a:p>
        </p:txBody>
      </p:sp>
      <p:pic>
        <p:nvPicPr>
          <p:cNvPr id="5" name="Symbol zastępczy zawartości 4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4D58BA06-800A-0C00-FCCA-5040157B4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76" y="2160588"/>
            <a:ext cx="7799947" cy="3925887"/>
          </a:xfrm>
        </p:spPr>
      </p:pic>
    </p:spTree>
    <p:extLst>
      <p:ext uri="{BB962C8B-B14F-4D97-AF65-F5344CB8AC3E}">
        <p14:creationId xmlns:p14="http://schemas.microsoft.com/office/powerpoint/2010/main" val="380964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1DAA21-C451-2122-CD33-108F5423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How likely are you to recommend this app to other F1 fans?</a:t>
            </a:r>
          </a:p>
        </p:txBody>
      </p:sp>
      <p:pic>
        <p:nvPicPr>
          <p:cNvPr id="1026" name="Picture 2" descr="Wykres odpowiedzi z Formularzy. Tytuł pytania: 7.  How likely are you to recommend this app to other F1 fans?. Liczba odpowiedzi: 36 odpowiedzi.">
            <a:extLst>
              <a:ext uri="{FF2B5EF4-FFF2-40B4-BE49-F238E27FC236}">
                <a16:creationId xmlns:a16="http://schemas.microsoft.com/office/drawing/2014/main" id="{1B0E8E2B-9122-7963-31E4-373CA4D699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195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8AE76B-8783-A67A-B33F-2F9EFE51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333058" cy="1584512"/>
          </a:xfrm>
        </p:spPr>
        <p:txBody>
          <a:bodyPr/>
          <a:lstStyle/>
          <a:p>
            <a:r>
              <a:rPr lang="pl-PL" dirty="0"/>
              <a:t>Net </a:t>
            </a:r>
            <a:r>
              <a:rPr lang="pl-PL" dirty="0" err="1"/>
              <a:t>Promoter</a:t>
            </a:r>
            <a:r>
              <a:rPr lang="pl-PL" dirty="0"/>
              <a:t> </a:t>
            </a:r>
            <a:r>
              <a:rPr lang="pl-PL" dirty="0" err="1"/>
              <a:t>Score</a:t>
            </a:r>
            <a:endParaRPr lang="pl-PL" dirty="0"/>
          </a:p>
        </p:txBody>
      </p:sp>
      <p:pic>
        <p:nvPicPr>
          <p:cNvPr id="7" name="Symbol zastępczy obrazu 6" descr="Obraz zawierający tekst, diagram, zrzut ekranu, Czcionka&#10;&#10;Opis wygenerowany automatycznie">
            <a:extLst>
              <a:ext uri="{FF2B5EF4-FFF2-40B4-BE49-F238E27FC236}">
                <a16:creationId xmlns:a16="http://schemas.microsoft.com/office/drawing/2014/main" id="{A73B05F8-989C-4507-7CAC-041936AD45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" r="1509"/>
          <a:stretch>
            <a:fillRect/>
          </a:stretch>
        </p:blipFill>
        <p:spPr/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F8FB3A-0BF3-54C7-C421-0D02DE56B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NPS survey gathered </a:t>
            </a:r>
            <a:r>
              <a:rPr lang="en-US" b="1" dirty="0"/>
              <a:t>36</a:t>
            </a:r>
            <a:r>
              <a:rPr lang="en-US" dirty="0"/>
              <a:t> responses. With </a:t>
            </a:r>
            <a:r>
              <a:rPr lang="en-US" b="1" dirty="0"/>
              <a:t>23</a:t>
            </a:r>
            <a:r>
              <a:rPr lang="en-US" dirty="0"/>
              <a:t> promoters, </a:t>
            </a:r>
            <a:r>
              <a:rPr lang="en-US" b="1" dirty="0"/>
              <a:t>4</a:t>
            </a:r>
            <a:r>
              <a:rPr lang="en-US" dirty="0"/>
              <a:t> passives, and </a:t>
            </a:r>
            <a:r>
              <a:rPr lang="en-US" b="1" dirty="0"/>
              <a:t>9</a:t>
            </a:r>
            <a:r>
              <a:rPr lang="en-US" dirty="0"/>
              <a:t> detractors, the Net Promoter Score achieved was </a:t>
            </a:r>
            <a:r>
              <a:rPr lang="en-US" b="1" dirty="0"/>
              <a:t>38.</a:t>
            </a:r>
            <a:r>
              <a:rPr lang="pl-PL" b="1" dirty="0"/>
              <a:t>9</a:t>
            </a:r>
            <a:r>
              <a:rPr lang="en-US" b="1" dirty="0"/>
              <a:t>%.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13979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85A10A-6B4D-7C3E-3B03-2DA0FBAC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402" y="455362"/>
            <a:ext cx="4701998" cy="1550419"/>
          </a:xfrm>
        </p:spPr>
        <p:txBody>
          <a:bodyPr>
            <a:normAutofit/>
          </a:bodyPr>
          <a:lstStyle/>
          <a:p>
            <a:r>
              <a:rPr lang="en-US" dirty="0"/>
              <a:t>F1 App</a:t>
            </a:r>
            <a:r>
              <a:rPr lang="pl-PL" dirty="0"/>
              <a:t>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F140FA8A-52E0-4193-93EC-5A7D74A3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402" y="2160016"/>
            <a:ext cx="4701998" cy="392615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Comprehensive Data Access</a:t>
            </a:r>
            <a:r>
              <a:rPr lang="pl-PL" sz="1700" b="1" dirty="0"/>
              <a:t> - </a:t>
            </a:r>
            <a:r>
              <a:rPr lang="en-US" sz="1700" dirty="0"/>
              <a:t> Centralized platform for in-depth analysis of race session data, with detailed performance insights.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Dynamic Comparisons</a:t>
            </a:r>
            <a:r>
              <a:rPr lang="pl-PL" sz="1700" b="1" dirty="0"/>
              <a:t> -</a:t>
            </a:r>
            <a:r>
              <a:rPr lang="pl-PL" sz="1700" dirty="0"/>
              <a:t> </a:t>
            </a:r>
            <a:r>
              <a:rPr lang="en-US" sz="1700" dirty="0"/>
              <a:t>Visualize and compare driver performances through interactive tables and charts.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pl-PL" sz="1700" b="1" dirty="0" err="1"/>
              <a:t>Highlighting</a:t>
            </a:r>
            <a:r>
              <a:rPr lang="pl-PL" sz="1700" b="1" dirty="0"/>
              <a:t> K</a:t>
            </a:r>
            <a:r>
              <a:rPr lang="en-US" sz="1700" b="1" dirty="0" err="1"/>
              <a:t>ey</a:t>
            </a:r>
            <a:r>
              <a:rPr lang="en-US" sz="1700" b="1" dirty="0"/>
              <a:t> Race Moments</a:t>
            </a:r>
            <a:r>
              <a:rPr lang="pl-PL" sz="1700" b="1" dirty="0"/>
              <a:t> -</a:t>
            </a:r>
            <a:r>
              <a:rPr lang="en-US" sz="1700" dirty="0"/>
              <a:t> Curated section for highlights, allowing fans to revisit the most significant moments of each race session.</a:t>
            </a:r>
            <a:endParaRPr lang="pl-PL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Real-Time Interaction</a:t>
            </a:r>
            <a:r>
              <a:rPr lang="pl-PL" sz="1700" b="1" dirty="0"/>
              <a:t> - </a:t>
            </a:r>
            <a:r>
              <a:rPr lang="en-US" sz="1700" dirty="0"/>
              <a:t>Engage with </a:t>
            </a:r>
            <a:r>
              <a:rPr lang="pl-PL" sz="1700" dirty="0" err="1"/>
              <a:t>other</a:t>
            </a:r>
            <a:r>
              <a:rPr lang="en-US" sz="1700" dirty="0"/>
              <a:t> fans via live chat, fostering discussions as the race unfolds.</a:t>
            </a:r>
            <a:endParaRPr lang="pl-PL" sz="1700" dirty="0"/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7E643743-D9EB-D9CD-BDDB-CC0DEAD5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7323" y="1264309"/>
            <a:ext cx="4129362" cy="41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68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08A83911-287B-92F6-2697-C31DD835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Understanding</a:t>
            </a:r>
            <a:r>
              <a:rPr lang="pl-PL" dirty="0"/>
              <a:t> NPS </a:t>
            </a:r>
            <a:r>
              <a:rPr lang="pl-PL" dirty="0" err="1"/>
              <a:t>Results</a:t>
            </a:r>
            <a:endParaRPr lang="pl-PL" dirty="0"/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C56094E-D270-822B-9B72-A70AD4E0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Positive Feedback:</a:t>
            </a:r>
            <a:r>
              <a:rPr lang="en-US" dirty="0"/>
              <a:t> NPS of 38.9% reflects a strong base of satisfied users (promoters).</a:t>
            </a:r>
            <a:endParaRPr lang="pl-PL" dirty="0"/>
          </a:p>
          <a:p>
            <a:r>
              <a:rPr lang="en-US" b="1" dirty="0"/>
              <a:t>Opportunities for Growth:</a:t>
            </a:r>
            <a:r>
              <a:rPr lang="en-US" dirty="0"/>
              <a:t> Presence of detractors (25%) highlights areas for improvement.</a:t>
            </a:r>
            <a:endParaRPr lang="pl-PL" dirty="0"/>
          </a:p>
          <a:p>
            <a:r>
              <a:rPr lang="en-US" b="1" dirty="0"/>
              <a:t>Encouraging Outcome:</a:t>
            </a:r>
            <a:r>
              <a:rPr lang="en-US" dirty="0"/>
              <a:t> Majority are likely to recommend the app, indicating good user engagement.</a:t>
            </a:r>
            <a:endParaRPr lang="pl-PL" dirty="0"/>
          </a:p>
          <a:p>
            <a:r>
              <a:rPr lang="en-US" b="1" dirty="0"/>
              <a:t>Next Steps:</a:t>
            </a:r>
            <a:r>
              <a:rPr lang="en-US" dirty="0"/>
              <a:t> Focus on addressing detractor concerns to boost satisfaction and retention.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122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9227" name="Rectangle 92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5E407F-239C-E752-E248-9BB3A578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How satisfied are you with the speed and responsiveness of the app?</a:t>
            </a:r>
          </a:p>
        </p:txBody>
      </p:sp>
      <p:pic>
        <p:nvPicPr>
          <p:cNvPr id="9218" name="Picture 2" descr="Wykres odpowiedzi z Formularzy. Tytuł pytania: 8.  How satisfied are you with the speed and responsiveness of the app?. Liczba odpowiedzi: 36 odpowiedzi.">
            <a:extLst>
              <a:ext uri="{FF2B5EF4-FFF2-40B4-BE49-F238E27FC236}">
                <a16:creationId xmlns:a16="http://schemas.microsoft.com/office/drawing/2014/main" id="{30CDD5B0-1923-01A1-6414-2816C2FC22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03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5" name="Rectangle 10254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BBEB13-A9CB-3FE2-6941-8647A369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How satisfied are you with the app’s personalization options (e.g., content tailored to favorite teams, drivers)?</a:t>
            </a:r>
          </a:p>
        </p:txBody>
      </p:sp>
      <p:pic>
        <p:nvPicPr>
          <p:cNvPr id="10242" name="Picture 2" descr="Wykres odpowiedzi z Formularzy. Tytuł pytania: 9. How satisfied are you with the app’s personalization options (e.g., content tailored to favorite teams, drivers)?. Liczba odpowiedzi: 36 odpowiedzi.">
            <a:extLst>
              <a:ext uri="{FF2B5EF4-FFF2-40B4-BE49-F238E27FC236}">
                <a16:creationId xmlns:a16="http://schemas.microsoft.com/office/drawing/2014/main" id="{0C690E28-0460-16EB-3EA8-EA3B7D6CFD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5127" y="627797"/>
            <a:ext cx="6382224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06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1275" name="Rectangle 1127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C45DA4-629D-F1E9-4CB3-E93E267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/>
              <a:t>How well does the app fulfill your expectations compared to other F1 apps or platforms?</a:t>
            </a:r>
          </a:p>
        </p:txBody>
      </p:sp>
      <p:pic>
        <p:nvPicPr>
          <p:cNvPr id="11266" name="Picture 2" descr="Wykres odpowiedzi z Formularzy. Tytuł pytania: 10.  How well does the app fulfill your expectations compared to other F1 apps or platforms?. Liczba odpowiedzi: 36 odpowiedzi.">
            <a:extLst>
              <a:ext uri="{FF2B5EF4-FFF2-40B4-BE49-F238E27FC236}">
                <a16:creationId xmlns:a16="http://schemas.microsoft.com/office/drawing/2014/main" id="{80872CBB-391F-CEA5-2A0A-ED11FD9E73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6788" y="627797"/>
            <a:ext cx="6818902" cy="323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0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BE2344-2EA7-BF7C-D634-270114B3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You!</a:t>
            </a:r>
          </a:p>
        </p:txBody>
      </p:sp>
      <p:pic>
        <p:nvPicPr>
          <p:cNvPr id="6" name="Graphic 5" descr="Zaakceptuj">
            <a:extLst>
              <a:ext uri="{FF2B5EF4-FFF2-40B4-BE49-F238E27FC236}">
                <a16:creationId xmlns:a16="http://schemas.microsoft.com/office/drawing/2014/main" id="{25BE196D-554B-8B53-1B26-1E148A5C9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</a:t>
            </a:r>
            <a:r>
              <a:rPr lang="pl-PL" dirty="0"/>
              <a:t>Persona</a:t>
            </a:r>
            <a:endParaRPr lang="en-US" dirty="0"/>
          </a:p>
        </p:txBody>
      </p:sp>
      <p:pic>
        <p:nvPicPr>
          <p:cNvPr id="8" name="Symbol zastępczy zawartości 7" descr="Obraz zawierający tekst, elektronika, komputer, zrzut ekranu&#10;&#10;Opis wygenerowany automatycznie">
            <a:extLst>
              <a:ext uri="{FF2B5EF4-FFF2-40B4-BE49-F238E27FC236}">
                <a16:creationId xmlns:a16="http://schemas.microsoft.com/office/drawing/2014/main" id="{D98A3AD2-4EA9-E857-C09A-52B18732A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4" y="1107643"/>
            <a:ext cx="7312278" cy="5465537"/>
          </a:xfrm>
        </p:spPr>
      </p:pic>
    </p:spTree>
    <p:extLst>
      <p:ext uri="{BB962C8B-B14F-4D97-AF65-F5344CB8AC3E}">
        <p14:creationId xmlns:p14="http://schemas.microsoft.com/office/powerpoint/2010/main" val="222350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Empathy Map</a:t>
            </a:r>
          </a:p>
        </p:txBody>
      </p:sp>
      <p:pic>
        <p:nvPicPr>
          <p:cNvPr id="14" name="Symbol zastępczy zawartości 13" descr="Obraz zawierający tekst, zrzut ekranu, Strona internetowa, Reklama internetowa&#10;&#10;Opis wygenerowany automatycznie">
            <a:extLst>
              <a:ext uri="{FF2B5EF4-FFF2-40B4-BE49-F238E27FC236}">
                <a16:creationId xmlns:a16="http://schemas.microsoft.com/office/drawing/2014/main" id="{A3F31945-D1A4-8DCE-60B9-ECA620891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82" y="1254972"/>
            <a:ext cx="6641155" cy="5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5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87" y="120520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Customer </a:t>
            </a:r>
            <a:r>
              <a:rPr lang="pl-PL" dirty="0" err="1"/>
              <a:t>Journey</a:t>
            </a:r>
            <a:r>
              <a:rPr lang="en-US" dirty="0"/>
              <a:t> Map</a:t>
            </a:r>
          </a:p>
        </p:txBody>
      </p:sp>
      <p:pic>
        <p:nvPicPr>
          <p:cNvPr id="6" name="Symbol zastępczy zawartości 5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7FED763-C30C-847D-7D78-187AE2FD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86" y="1254972"/>
            <a:ext cx="10018532" cy="4347408"/>
          </a:xfrm>
        </p:spPr>
      </p:pic>
    </p:spTree>
    <p:extLst>
      <p:ext uri="{BB962C8B-B14F-4D97-AF65-F5344CB8AC3E}">
        <p14:creationId xmlns:p14="http://schemas.microsoft.com/office/powerpoint/2010/main" val="1762988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12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0" name="Rectangle 114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31" name="Rectangle 11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Customer Satisfaction Survey</a:t>
            </a:r>
          </a:p>
        </p:txBody>
      </p:sp>
      <p:pic>
        <p:nvPicPr>
          <p:cNvPr id="132" name="Graphic 109" descr="Smiling Face with No Fill">
            <a:extLst>
              <a:ext uri="{FF2B5EF4-FFF2-40B4-BE49-F238E27FC236}">
                <a16:creationId xmlns:a16="http://schemas.microsoft.com/office/drawing/2014/main" id="{419E14F6-4576-9BBE-2DE9-28AFC9BA6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6749" y="627797"/>
            <a:ext cx="3238979" cy="32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8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87AD46-D590-0665-61EA-0E8DBD83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Customer Satisfaction Survey</a:t>
            </a:r>
            <a:endParaRPr lang="pl-PL" dirty="0"/>
          </a:p>
        </p:txBody>
      </p:sp>
      <p:graphicFrame>
        <p:nvGraphicFramePr>
          <p:cNvPr id="15" name="Symbol zastępczy zawartości 2">
            <a:extLst>
              <a:ext uri="{FF2B5EF4-FFF2-40B4-BE49-F238E27FC236}">
                <a16:creationId xmlns:a16="http://schemas.microsoft.com/office/drawing/2014/main" id="{F0834DC8-5B28-75CC-B31E-7AA64274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7643330"/>
              </p:ext>
            </p:extLst>
          </p:nvPr>
        </p:nvGraphicFramePr>
        <p:xfrm>
          <a:off x="1587710" y="2160016"/>
          <a:ext cx="9486690" cy="392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08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Part 1</a:t>
            </a:r>
          </a:p>
        </p:txBody>
      </p:sp>
      <p:pic>
        <p:nvPicPr>
          <p:cNvPr id="11" name="Symbol zastępczy zawartości 10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8135CE4E-98DC-7B6F-95CD-66D5B516A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87" y="565154"/>
            <a:ext cx="3551529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7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309B3A9-F56A-E11F-569E-7DC4DD0B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Part </a:t>
            </a:r>
            <a:r>
              <a:rPr lang="pl-PL" dirty="0"/>
              <a:t>2</a:t>
            </a:r>
            <a:endParaRPr lang="en-US" dirty="0"/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5420F1E-5A8F-6CF9-6E1F-C47459F8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889" y="565154"/>
            <a:ext cx="4270126" cy="55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047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403</Words>
  <Application>Microsoft Office PowerPoint</Application>
  <PresentationFormat>Panoramiczny</PresentationFormat>
  <Paragraphs>40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Avenir Next</vt:lpstr>
      <vt:lpstr>Neue Haas Grotesk Text Pro</vt:lpstr>
      <vt:lpstr>InterweaveVTI</vt:lpstr>
      <vt:lpstr>F1 App</vt:lpstr>
      <vt:lpstr>F1 App Features</vt:lpstr>
      <vt:lpstr>Customer Persona</vt:lpstr>
      <vt:lpstr>Customer Empathy Map</vt:lpstr>
      <vt:lpstr>Customer Journey Map</vt:lpstr>
      <vt:lpstr>Customer Satisfaction Survey</vt:lpstr>
      <vt:lpstr>Customer Satisfaction Survey</vt:lpstr>
      <vt:lpstr>Part 1</vt:lpstr>
      <vt:lpstr>Part 2</vt:lpstr>
      <vt:lpstr>Part 3</vt:lpstr>
      <vt:lpstr>How satisfied are you with the overall user experience of the app?</vt:lpstr>
      <vt:lpstr>How easy is it to navigate through the app and find the features you’re looking for?</vt:lpstr>
      <vt:lpstr>How satisfied are you with the quality of F1 insights, news, and analysis provided by the app?</vt:lpstr>
      <vt:lpstr>How useful do you find the app’s interactive features (polls, race predictions, etc.)?</vt:lpstr>
      <vt:lpstr>How well does the app meet your needs for F1-related discussions and community interaction?</vt:lpstr>
      <vt:lpstr>How satisfied are you with the live race updates and visualizations in the app?</vt:lpstr>
      <vt:lpstr>Net Promoter Score</vt:lpstr>
      <vt:lpstr>How likely are you to recommend this app to other F1 fans?</vt:lpstr>
      <vt:lpstr>Net Promoter Score</vt:lpstr>
      <vt:lpstr>Understanding NPS Results</vt:lpstr>
      <vt:lpstr>How satisfied are you with the speed and responsiveness of the app?</vt:lpstr>
      <vt:lpstr>How satisfied are you with the app’s personalization options (e.g., content tailored to favorite teams, drivers)?</vt:lpstr>
      <vt:lpstr>How well does the app fulfill your expectations compared to other F1 apps or platforms?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Janik</dc:creator>
  <cp:lastModifiedBy>Andrzej Janik</cp:lastModifiedBy>
  <cp:revision>11</cp:revision>
  <dcterms:created xsi:type="dcterms:W3CDTF">2024-11-10T18:13:29Z</dcterms:created>
  <dcterms:modified xsi:type="dcterms:W3CDTF">2024-11-30T11:29:01Z</dcterms:modified>
</cp:coreProperties>
</file>