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0" r:id="rId3"/>
    <p:sldId id="280" r:id="rId4"/>
    <p:sldId id="261" r:id="rId5"/>
    <p:sldId id="271" r:id="rId6"/>
    <p:sldId id="272" r:id="rId7"/>
    <p:sldId id="263" r:id="rId8"/>
    <p:sldId id="265" r:id="rId9"/>
    <p:sldId id="266" r:id="rId10"/>
    <p:sldId id="267" r:id="rId11"/>
    <p:sldId id="269" r:id="rId12"/>
    <p:sldId id="270" r:id="rId13"/>
    <p:sldId id="273" r:id="rId14"/>
    <p:sldId id="279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797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7029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673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40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394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168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15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10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63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1271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B477-D1C6-46A4-8072-5595C9944F54}" type="datetimeFigureOut">
              <a:rPr lang="ko-KR" altLang="en-US" smtClean="0"/>
              <a:pPr/>
              <a:t>2015-05-09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A8EA-1C52-4B99-A816-FD5A4D106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570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</a:t>
            </a:r>
            <a:r>
              <a:rPr lang="ko-KR" altLang="en-US" b="1" dirty="0" smtClean="0"/>
              <a:t>의 특징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1340768"/>
            <a:ext cx="81946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데이터 간의 관계를 정의하지 않음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데이터의 관계를 </a:t>
            </a:r>
            <a:r>
              <a:rPr lang="ko-KR" altLang="en-US" sz="1200" dirty="0" err="1" smtClean="0"/>
              <a:t>외래키</a:t>
            </a:r>
            <a:r>
              <a:rPr lang="ko-KR" altLang="en-US" sz="1200" dirty="0" smtClean="0"/>
              <a:t> 등으로 정의해 이를 이용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관계형</a:t>
            </a:r>
            <a:r>
              <a:rPr lang="ko-KR" altLang="en-US" sz="1200" dirty="0" smtClean="0"/>
              <a:t> 연산을 하는 </a:t>
            </a:r>
            <a:r>
              <a:rPr lang="en-US" altLang="ko-KR" sz="1200" dirty="0" smtClean="0"/>
              <a:t>RDBMS</a:t>
            </a:r>
            <a:r>
              <a:rPr lang="ko-KR" altLang="en-US" sz="1200" dirty="0" smtClean="0"/>
              <a:t>와 달리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은 데이터 간의 관계를 정의하지 않음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RDBMS</a:t>
            </a:r>
            <a:r>
              <a:rPr lang="ko-KR" altLang="en-US" sz="1200" dirty="0" smtClean="0"/>
              <a:t>에 비해 훨씬 더 대용량의 데이터를 저장할 수 있음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태생이 </a:t>
            </a:r>
            <a:r>
              <a:rPr lang="en-US" altLang="ko-KR" sz="1200" dirty="0" smtClean="0"/>
              <a:t>RDBMS</a:t>
            </a:r>
            <a:r>
              <a:rPr lang="ko-KR" altLang="en-US" sz="1200" dirty="0" smtClean="0"/>
              <a:t>의 복잡도와 용량 한계를 극복하기 위한 만큼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페타바이트</a:t>
            </a:r>
            <a:r>
              <a:rPr lang="ko-KR" altLang="en-US" sz="1200" dirty="0" smtClean="0"/>
              <a:t> 급의 대용량 데이터 저장 가능</a:t>
            </a: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 smtClean="0"/>
              <a:t>분산형</a:t>
            </a:r>
            <a:r>
              <a:rPr lang="ko-KR" altLang="en-US" sz="1400" dirty="0" smtClean="0"/>
              <a:t> 구조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일반적인 </a:t>
            </a:r>
            <a:r>
              <a:rPr lang="en-US" altLang="ko-KR" sz="1200" dirty="0" smtClean="0"/>
              <a:t>x86</a:t>
            </a:r>
            <a:r>
              <a:rPr lang="ko-KR" altLang="en-US" sz="1200" dirty="0" smtClean="0"/>
              <a:t>서버를 </a:t>
            </a:r>
            <a:r>
              <a:rPr lang="ko-KR" altLang="en-US" sz="1200" dirty="0" err="1" smtClean="0"/>
              <a:t>수십대</a:t>
            </a:r>
            <a:r>
              <a:rPr lang="ko-KR" altLang="en-US" sz="1200" dirty="0" smtClean="0"/>
              <a:t> 연결해 데이터를 저장 및 처리하는 구조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분산 시 데이터를 상호 복제해 특정 서버의 장애에도 데이터 유실이나 서비스 중지가 없음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고정되지 않은 테이블 스키마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유동적인 스키마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키 부분에만 타입이 동일하고 값에 해당하는 칼럼은 어떤 타입이든 어떤 이름이든 모두 허용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174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832" y="782380"/>
            <a:ext cx="819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200" dirty="0" smtClean="0"/>
              <a:t>2.   </a:t>
            </a:r>
            <a:r>
              <a:rPr lang="ko-KR" altLang="en-US" sz="1200" dirty="0" smtClean="0"/>
              <a:t>집계</a:t>
            </a:r>
            <a:r>
              <a:rPr lang="en-US" altLang="ko-KR" sz="1200" dirty="0" smtClean="0"/>
              <a:t>(Aggregation)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의 특성 중 하나인 </a:t>
            </a:r>
            <a:r>
              <a:rPr lang="en-US" altLang="ko-KR" sz="1200" dirty="0" err="1" smtClean="0"/>
              <a:t>Schemeless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Soft Scheme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RDBMS</a:t>
            </a:r>
            <a:r>
              <a:rPr lang="ko-KR" altLang="en-US" sz="1200" dirty="0" smtClean="0"/>
              <a:t>와는 달리 키만 같다면 각 행은 제멋대로</a:t>
            </a: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7" y="2051370"/>
            <a:ext cx="3432010" cy="244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54" y="3084169"/>
            <a:ext cx="4024044" cy="36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5976" y="2189869"/>
            <a:ext cx="468766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드롭박스나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처럼</a:t>
            </a:r>
            <a:r>
              <a:rPr lang="ko-KR" altLang="en-US" sz="1200" dirty="0" smtClean="0"/>
              <a:t> 파일을 저장하는 개인 스토리지 서비스의 </a:t>
            </a:r>
            <a:r>
              <a:rPr lang="en-US" altLang="ko-KR" sz="1200" dirty="0" smtClean="0"/>
              <a:t>ERD</a:t>
            </a:r>
            <a:endParaRPr lang="ko-KR" altLang="en-US" sz="1200" dirty="0"/>
          </a:p>
        </p:txBody>
      </p:sp>
      <p:sp>
        <p:nvSpPr>
          <p:cNvPr id="4" name="왼쪽 화살표 3"/>
          <p:cNvSpPr/>
          <p:nvPr/>
        </p:nvSpPr>
        <p:spPr>
          <a:xfrm>
            <a:off x="3995936" y="2189869"/>
            <a:ext cx="360040" cy="307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716016" y="532790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496" y="5164729"/>
            <a:ext cx="46876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집계를 적용한 </a:t>
            </a:r>
            <a:r>
              <a:rPr lang="ko-KR" altLang="en-US" sz="1400" dirty="0" err="1" smtClean="0"/>
              <a:t>타입별</a:t>
            </a:r>
            <a:r>
              <a:rPr lang="ko-KR" altLang="en-US" sz="1400" dirty="0" smtClean="0"/>
              <a:t> 파일 테이블 구조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 smtClean="0"/>
              <a:t>1:N</a:t>
            </a:r>
            <a:r>
              <a:rPr lang="ko-KR" altLang="en-US" sz="1200" dirty="0" smtClean="0"/>
              <a:t>과 같은 복잡한 </a:t>
            </a:r>
            <a:r>
              <a:rPr lang="ko-KR" altLang="en-US" sz="1200" dirty="0" err="1" smtClean="0"/>
              <a:t>엔티티들의</a:t>
            </a:r>
            <a:r>
              <a:rPr lang="ko-KR" altLang="en-US" sz="1200" dirty="0" smtClean="0"/>
              <a:t> 관계를 손쉽게 하나의 테이블로 변경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조인의 수를 줄여 쿼리성능 향상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64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확장된 데이터 모델링 패턴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Atomic Aggregation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원자성을</a:t>
            </a:r>
            <a:r>
              <a:rPr lang="ko-KR" altLang="en-US" sz="1200" dirty="0" smtClean="0"/>
              <a:t> 보장하기 위한 방법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트랜잭션 보장을 통한 데이터 불일치성을 해결하기 위함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구현 패턴상으로는 </a:t>
            </a:r>
            <a:r>
              <a:rPr lang="en-US" altLang="ko-KR" sz="1200" dirty="0" smtClean="0"/>
              <a:t>Aggregation</a:t>
            </a:r>
            <a:r>
              <a:rPr lang="ko-KR" altLang="en-US" sz="1200" dirty="0" smtClean="0"/>
              <a:t>과 동일하나 </a:t>
            </a:r>
            <a:r>
              <a:rPr lang="en-US" altLang="ko-KR" sz="1200" dirty="0" smtClean="0"/>
              <a:t>Aggregation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Join</a:t>
            </a:r>
            <a:r>
              <a:rPr lang="ko-KR" altLang="en-US" sz="1200" dirty="0" smtClean="0"/>
              <a:t>을 없애기 위함</a:t>
            </a:r>
            <a:endParaRPr lang="en-US" altLang="ko-KR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7883"/>
          <a:stretch/>
        </p:blipFill>
        <p:spPr bwMode="auto">
          <a:xfrm>
            <a:off x="611560" y="2299283"/>
            <a:ext cx="3744416" cy="8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32" t="68279" r="432" b="26"/>
          <a:stretch/>
        </p:blipFill>
        <p:spPr bwMode="auto">
          <a:xfrm>
            <a:off x="4692406" y="2443299"/>
            <a:ext cx="4104456" cy="7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2078" y="279034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844" y="3152582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번 테이블 업데이트 후 장애로 인해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업데이트 불가</a:t>
            </a:r>
            <a:endParaRPr lang="ko-KR" altLang="en-US" sz="1000" dirty="0"/>
          </a:p>
        </p:txBody>
      </p:sp>
      <p:sp>
        <p:nvSpPr>
          <p:cNvPr id="8" name="오른쪽 화살표 7"/>
          <p:cNvSpPr/>
          <p:nvPr/>
        </p:nvSpPr>
        <p:spPr>
          <a:xfrm>
            <a:off x="4355976" y="2790344"/>
            <a:ext cx="223167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398803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일관성 문제 발생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55710" y="3152581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번 테이블 업데이트 후 장애로 인해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업데이트 불가</a:t>
            </a:r>
            <a:endParaRPr lang="ko-KR" altLang="en-US" sz="1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0" y="4221088"/>
            <a:ext cx="7095231" cy="19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82782" y="4077072"/>
            <a:ext cx="3129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사용자 정보에 대한 </a:t>
            </a:r>
            <a:r>
              <a:rPr lang="en-US" altLang="ko-KR" sz="1000" dirty="0" smtClean="0"/>
              <a:t>Atomic Aggregation </a:t>
            </a:r>
            <a:r>
              <a:rPr lang="ko-KR" altLang="en-US" sz="1000" dirty="0" smtClean="0"/>
              <a:t>패턴 예제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64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200" dirty="0" smtClean="0"/>
              <a:t>2.     Index Table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RDBMS</a:t>
            </a:r>
            <a:r>
              <a:rPr lang="ko-KR" altLang="en-US" sz="1200" dirty="0" smtClean="0"/>
              <a:t>와 달리 인덱스가 없기 때문에 키 이외의 필드를 이용해 검색하면 테이블을 전체 스캔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인덱스를 위한 별도의 인덱스 테이블을 만들어 사용할 수 있음</a:t>
            </a:r>
            <a:endParaRPr lang="en-US" altLang="ko-KR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0" y="2636912"/>
            <a:ext cx="4388142" cy="8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29151"/>
            <a:ext cx="4111803" cy="6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4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70" y="980728"/>
            <a:ext cx="8194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 startAt="3"/>
            </a:pPr>
            <a:r>
              <a:rPr lang="en-US" altLang="ko-KR" sz="1200" dirty="0" smtClean="0"/>
              <a:t>Composite Key</a:t>
            </a:r>
          </a:p>
          <a:p>
            <a:pPr marL="1143000" lvl="2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특</a:t>
            </a:r>
            <a:r>
              <a:rPr lang="ko-KR" altLang="en-US" sz="1200" dirty="0"/>
              <a:t>징</a:t>
            </a:r>
            <a:endParaRPr lang="en-US" altLang="ko-KR" sz="1200" dirty="0" smtClean="0"/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하나 이상의 필드를 쌍점 </a:t>
            </a:r>
            <a:r>
              <a:rPr lang="ko-KR" altLang="en-US" sz="1200" dirty="0" err="1" smtClean="0"/>
              <a:t>구분자</a:t>
            </a:r>
            <a:r>
              <a:rPr lang="en-US" altLang="ko-KR" sz="1200" dirty="0" smtClean="0"/>
              <a:t>(:)</a:t>
            </a:r>
            <a:r>
              <a:rPr lang="ko-KR" altLang="en-US" sz="1200" dirty="0" smtClean="0"/>
              <a:t>를 이용해 구분 지어 사용하는 방법</a:t>
            </a:r>
            <a:endParaRPr lang="en-US" altLang="ko-KR" sz="1200" dirty="0" smtClean="0"/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에서는 이 키를 어떻게 정의 하느냐가 매우 중요</a:t>
            </a:r>
            <a:endParaRPr lang="en-US" altLang="ko-KR" sz="1200" dirty="0" smtClean="0"/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Ordered Key/Value Store</a:t>
            </a:r>
            <a:r>
              <a:rPr lang="ko-KR" altLang="en-US" sz="1200" dirty="0" smtClean="0"/>
              <a:t>의 경우 이를 이용해 </a:t>
            </a:r>
            <a:r>
              <a:rPr lang="en-US" altLang="ko-KR" sz="1200" dirty="0" smtClean="0"/>
              <a:t>ORDER BY</a:t>
            </a:r>
            <a:r>
              <a:rPr lang="ko-KR" altLang="en-US" sz="1200" dirty="0" smtClean="0"/>
              <a:t>와 같은 정렬 기능이나 그룹화를 구현할 수 있음</a:t>
            </a:r>
            <a:endParaRPr lang="en-US" altLang="ko-KR" sz="1200" dirty="0" smtClean="0"/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RDBMS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복합키와</a:t>
            </a:r>
            <a:r>
              <a:rPr lang="ko-KR" altLang="en-US" sz="1200" dirty="0" smtClean="0"/>
              <a:t> 같은 개념이나</a:t>
            </a:r>
            <a:r>
              <a:rPr lang="en-US" altLang="ko-KR" sz="1200" dirty="0" smtClean="0"/>
              <a:t>, RDBMS</a:t>
            </a:r>
            <a:r>
              <a:rPr lang="ko-KR" altLang="en-US" sz="1200" dirty="0" smtClean="0"/>
              <a:t>는 여러 개의 칼럼을 묶어서 </a:t>
            </a:r>
            <a:r>
              <a:rPr lang="en-US" altLang="ko-KR" sz="1200" dirty="0" smtClean="0"/>
              <a:t>PK</a:t>
            </a:r>
            <a:r>
              <a:rPr lang="ko-KR" altLang="en-US" sz="1200" dirty="0" smtClean="0"/>
              <a:t>로 지정하지만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은 한 칼럼에 </a:t>
            </a:r>
            <a:r>
              <a:rPr lang="ko-KR" altLang="en-US" sz="1200" dirty="0" err="1" smtClean="0"/>
              <a:t>구분자를</a:t>
            </a:r>
            <a:r>
              <a:rPr lang="ko-KR" altLang="en-US" sz="1200" dirty="0" smtClean="0"/>
              <a:t> 이용해 여러 개의 묶어서 사용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 smtClean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5205"/>
            <a:ext cx="4141193" cy="192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7160" y="5877272"/>
            <a:ext cx="871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NoSQL</a:t>
            </a:r>
            <a:r>
              <a:rPr lang="ko-KR" altLang="en-US" sz="1600" dirty="0" smtClean="0"/>
              <a:t>의 특성상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개의 클러스터 </a:t>
            </a:r>
            <a:r>
              <a:rPr lang="ko-KR" altLang="en-US" sz="1600" dirty="0" err="1" smtClean="0"/>
              <a:t>구성시</a:t>
            </a:r>
            <a:r>
              <a:rPr lang="ko-KR" altLang="en-US" sz="1600" dirty="0" smtClean="0"/>
              <a:t> 데이터는 키를 기준으로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개의 서버에 나뉘어 저장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키 값을 </a:t>
            </a:r>
            <a:r>
              <a:rPr lang="ko-KR" altLang="en-US" sz="1600" dirty="0" err="1" smtClean="0"/>
              <a:t>선택할때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특정 서버로의 몰림 현상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주의해야 함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5478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70" y="980728"/>
            <a:ext cx="819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 startAt="4"/>
            </a:pPr>
            <a:r>
              <a:rPr lang="en-US" altLang="ko-KR" sz="1200" dirty="0" smtClean="0"/>
              <a:t>Inverted Index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검색 엔진에서 많이 사용하는 방법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Value</a:t>
            </a:r>
            <a:r>
              <a:rPr lang="ko-KR" altLang="en-US" sz="1200" dirty="0" smtClean="0"/>
              <a:t>에 검색 키워드들이 들어 있을 경우 효과적인 검색을 할 수 없기 때문에 검색 키워드를 키로</a:t>
            </a:r>
            <a:r>
              <a:rPr lang="en-US" altLang="ko-KR" sz="1200" dirty="0" smtClean="0"/>
              <a:t>, URL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Value</a:t>
            </a:r>
            <a:r>
              <a:rPr lang="ko-KR" altLang="en-US" sz="1200" dirty="0" smtClean="0"/>
              <a:t>로 하는 테이블을 다시 만들어 사용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375317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89" y="2564868"/>
            <a:ext cx="4052491" cy="12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139952" y="2988325"/>
            <a:ext cx="43352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170" y="5157192"/>
            <a:ext cx="819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 startAt="5"/>
            </a:pPr>
            <a:r>
              <a:rPr lang="en-US" altLang="ko-KR" sz="1200" dirty="0" smtClean="0"/>
              <a:t>Enumerable Keys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RDBMS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Sequence</a:t>
            </a:r>
            <a:r>
              <a:rPr lang="ko-KR" altLang="en-US" sz="1200" dirty="0" smtClean="0"/>
              <a:t>와 같은 기능을 제공하는 것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키에 대해서 자동으로 카운터를 올려주는 역할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621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70" y="980728"/>
            <a:ext cx="8194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 startAt="6"/>
            </a:pPr>
            <a:r>
              <a:rPr lang="en-US" altLang="ko-KR" sz="1200" dirty="0" err="1" smtClean="0"/>
              <a:t>NoSQL</a:t>
            </a:r>
            <a:r>
              <a:rPr lang="ko-KR" altLang="en-US" sz="1200" dirty="0" smtClean="0"/>
              <a:t>을 이용한 시스템 개발시 주의 사항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데이터 모델링이 </a:t>
            </a:r>
            <a:r>
              <a:rPr lang="en-US" altLang="ko-KR" sz="1200" dirty="0" smtClean="0"/>
              <a:t>80% </a:t>
            </a:r>
            <a:r>
              <a:rPr lang="ko-KR" altLang="en-US" sz="1200" dirty="0" smtClean="0"/>
              <a:t>이상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선정한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과 애플리케이션의 특성에 맞는 데이터 모델링에 집중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2. NoSQL</a:t>
            </a:r>
            <a:r>
              <a:rPr lang="ko-KR" altLang="en-US" sz="1200" dirty="0" smtClean="0"/>
              <a:t>은 어떤 솔루션이 좋다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나쁘다가 없다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반드시 데이터 모델과 내부 아키텍처 두 가지를 파악한     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 </a:t>
            </a:r>
            <a:r>
              <a:rPr lang="ko-KR" altLang="en-US" sz="1200" dirty="0" err="1" smtClean="0"/>
              <a:t>애플리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케이션의</a:t>
            </a:r>
            <a:r>
              <a:rPr lang="ko-KR" altLang="en-US" sz="1200" dirty="0" smtClean="0"/>
              <a:t> 특성에 맞는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을 선정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	3. </a:t>
            </a:r>
            <a:r>
              <a:rPr lang="ko-KR" altLang="en-US" sz="1200" dirty="0" smtClean="0"/>
              <a:t>하나의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로 전체 데이터를 저장하려고 하지 마라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5645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 절차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6170" y="980728"/>
            <a:ext cx="8194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도메인 모델 파악 예</a:t>
            </a:r>
            <a:endParaRPr lang="en-US" altLang="ko-KR" sz="1200" dirty="0" smtClean="0"/>
          </a:p>
          <a:p>
            <a:pPr marL="1143000" lvl="2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시스템의 데이터 모델</a:t>
            </a:r>
            <a:endParaRPr lang="en-US" altLang="ko-KR" sz="1200" dirty="0" smtClean="0"/>
          </a:p>
          <a:p>
            <a:pPr marL="1600200" lvl="3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기반으로 </a:t>
            </a:r>
            <a:r>
              <a:rPr lang="ko-KR" altLang="en-US" sz="1200" dirty="0" err="1" smtClean="0"/>
              <a:t>블로그의</a:t>
            </a:r>
            <a:r>
              <a:rPr lang="ko-KR" altLang="en-US" sz="1200" dirty="0" smtClean="0"/>
              <a:t> 분류</a:t>
            </a:r>
            <a:r>
              <a:rPr lang="en-US" altLang="ko-KR" sz="1200" dirty="0" smtClean="0"/>
              <a:t>(Category)</a:t>
            </a:r>
            <a:r>
              <a:rPr lang="ko-KR" altLang="en-US" sz="1200" dirty="0" smtClean="0"/>
              <a:t>를 가지고 있고</a:t>
            </a:r>
            <a:endParaRPr lang="en-US" altLang="ko-KR" sz="1200" dirty="0" smtClean="0"/>
          </a:p>
          <a:p>
            <a:pPr marL="1600200" lvl="3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분류별로</a:t>
            </a:r>
            <a:r>
              <a:rPr lang="ko-KR" altLang="en-US" sz="1200" dirty="0" smtClean="0"/>
              <a:t> 글을 작성할 수 있으며</a:t>
            </a:r>
            <a:endParaRPr lang="en-US" altLang="ko-KR" sz="1200" dirty="0" smtClean="0"/>
          </a:p>
          <a:p>
            <a:pPr marL="1600200" lvl="3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글에 파일을 첨부할 수 있고</a:t>
            </a:r>
            <a:endParaRPr lang="en-US" altLang="ko-KR" sz="1200" dirty="0" smtClean="0"/>
          </a:p>
          <a:p>
            <a:pPr marL="1600200" lvl="3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달 수 있는 </a:t>
            </a:r>
            <a:r>
              <a:rPr lang="ko-KR" altLang="en-US" sz="1200" dirty="0" err="1" smtClean="0"/>
              <a:t>블로그이다</a:t>
            </a:r>
            <a:endParaRPr lang="en-US" altLang="ko-KR" sz="1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49244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6237312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시스템의 데이터 저장 구조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83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70" y="836712"/>
            <a:ext cx="819462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 startAt="2"/>
            </a:pPr>
            <a:r>
              <a:rPr lang="ko-KR" altLang="en-US" sz="1200" dirty="0" smtClean="0"/>
              <a:t>쿼리 결과 디자인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데이터 출력 형태 디자인</a:t>
            </a:r>
            <a:r>
              <a:rPr lang="en-US" altLang="ko-KR" sz="1200" dirty="0" smtClean="0"/>
              <a:t>)</a:t>
            </a:r>
          </a:p>
          <a:p>
            <a:pPr marL="1143000" lvl="2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시스템의 데이터 모델</a:t>
            </a:r>
            <a:endParaRPr lang="en-US" altLang="ko-KR" sz="1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2" y="1618857"/>
            <a:ext cx="2895405" cy="270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1340768"/>
            <a:ext cx="579838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300000"/>
              </a:lnSpc>
              <a:buAutoNum type="arabicPeriod"/>
            </a:pPr>
            <a:r>
              <a:rPr lang="ko-KR" altLang="en-US" sz="1200" dirty="0" smtClean="0"/>
              <a:t>왼쪽 화면 위에는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사용자의 </a:t>
            </a:r>
            <a:r>
              <a:rPr lang="ko-KR" altLang="en-US" sz="1200" dirty="0" err="1" smtClean="0"/>
              <a:t>포스팅</a:t>
            </a:r>
            <a:r>
              <a:rPr lang="ko-KR" altLang="en-US" sz="1200" dirty="0" smtClean="0"/>
              <a:t> 분류명들을 </a:t>
            </a:r>
            <a:r>
              <a:rPr lang="ko-KR" altLang="en-US" sz="1200" dirty="0" err="1" smtClean="0"/>
              <a:t>목록식으로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  <a:p>
            <a:pPr marL="228600" indent="-228600">
              <a:lnSpc>
                <a:spcPct val="300000"/>
              </a:lnSpc>
              <a:buAutoNum type="arabicPeriod"/>
            </a:pPr>
            <a:r>
              <a:rPr lang="ko-KR" altLang="en-US" sz="1200" dirty="0" smtClean="0"/>
              <a:t>상단에 </a:t>
            </a:r>
            <a:r>
              <a:rPr lang="ko-KR" altLang="en-US" sz="1200" dirty="0" err="1" smtClean="0"/>
              <a:t>포스팅의</a:t>
            </a:r>
            <a:r>
              <a:rPr lang="ko-KR" altLang="en-US" sz="1200" dirty="0" smtClean="0"/>
              <a:t> 분류명과 제목을 출력하고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다음 </a:t>
            </a:r>
            <a:r>
              <a:rPr lang="ko-KR" altLang="en-US" sz="1200" dirty="0" err="1" smtClean="0"/>
              <a:t>포스팅</a:t>
            </a:r>
            <a:r>
              <a:rPr lang="ko-KR" altLang="en-US" sz="1200" dirty="0" smtClean="0"/>
              <a:t> 날짜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본문명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  <a:p>
            <a:pPr marL="228600" indent="-228600">
              <a:lnSpc>
                <a:spcPct val="300000"/>
              </a:lnSpc>
              <a:buAutoNum type="arabicPeriod"/>
            </a:pPr>
            <a:endParaRPr lang="en-US" altLang="ko-KR" sz="1200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/>
              <a:t>첨부 파일 업로드 날짜와 파일명을 차례대로 출력하고 파일에 대한 링크 출력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댓글에는</a:t>
            </a:r>
            <a:r>
              <a:rPr lang="ko-KR" altLang="en-US" sz="1200" dirty="0" smtClean="0"/>
              <a:t> 작성일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작성자 이름과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내용을 출력하고 이름에는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링크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6064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 절차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69172" y="1896764"/>
            <a:ext cx="4602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categoryID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name from </a:t>
            </a:r>
            <a:r>
              <a:rPr lang="en-US" altLang="ko-KR" sz="1100" b="1" u="sng" dirty="0" smtClean="0">
                <a:solidFill>
                  <a:schemeClr val="accent1">
                    <a:lumMod val="75000"/>
                  </a:schemeClr>
                </a:solidFill>
              </a:rPr>
              <a:t>Category 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userID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사용자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ID”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9172" y="2484661"/>
            <a:ext cx="35044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po.postID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po.Contentes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po.date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ca.name</a:t>
            </a:r>
          </a:p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altLang="ko-KR" sz="1100" b="1" u="sng" dirty="0" smtClean="0">
                <a:solidFill>
                  <a:schemeClr val="accent1">
                    <a:lumMod val="75000"/>
                  </a:schemeClr>
                </a:solidFill>
              </a:rPr>
              <a:t>Category ca, Post </a:t>
            </a:r>
            <a:r>
              <a:rPr lang="en-US" altLang="ko-KR" sz="1100" b="1" u="sng" dirty="0" err="1" smtClean="0">
                <a:solidFill>
                  <a:schemeClr val="accent1">
                    <a:lumMod val="75000"/>
                  </a:schemeClr>
                </a:solidFill>
              </a:rPr>
              <a:t>po</a:t>
            </a:r>
            <a:r>
              <a:rPr lang="en-US" altLang="ko-KR" sz="1100" b="1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userID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사용자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ID” order by date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desc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3623" y="3386902"/>
            <a:ext cx="3869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fileID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filename, date,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fileLocation</a:t>
            </a:r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altLang="ko-KR" sz="1100" b="1" u="sng" dirty="0" smtClean="0">
                <a:solidFill>
                  <a:schemeClr val="accent1">
                    <a:lumMod val="75000"/>
                  </a:schemeClr>
                </a:solidFill>
              </a:rPr>
              <a:t>Attachment </a:t>
            </a:r>
          </a:p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userID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사용자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ID” and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postID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현재 </a:t>
            </a:r>
            <a:r>
              <a:rPr lang="ko-KR" altLang="en-US" sz="1100" b="1" dirty="0" err="1" smtClean="0">
                <a:solidFill>
                  <a:schemeClr val="accent1">
                    <a:lumMod val="75000"/>
                  </a:schemeClr>
                </a:solidFill>
              </a:rPr>
              <a:t>포스팅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ID”</a:t>
            </a:r>
          </a:p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Order by date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desc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3623" y="465313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userID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, email, Contents, date</a:t>
            </a:r>
          </a:p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From Comment</a:t>
            </a:r>
          </a:p>
          <a:p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Whhere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userID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사용자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ID” and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postID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=“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현재 </a:t>
            </a:r>
            <a:r>
              <a:rPr lang="ko-KR" altLang="en-US" sz="1100" b="1" dirty="0" err="1" smtClean="0">
                <a:solidFill>
                  <a:schemeClr val="accent1">
                    <a:lumMod val="75000"/>
                  </a:schemeClr>
                </a:solidFill>
              </a:rPr>
              <a:t>포스팅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ID”</a:t>
            </a:r>
          </a:p>
          <a:p>
            <a:r>
              <a:rPr lang="en-US" altLang="ko-KR" sz="1100" b="1" dirty="0" smtClean="0">
                <a:solidFill>
                  <a:schemeClr val="accent1">
                    <a:lumMod val="75000"/>
                  </a:schemeClr>
                </a:solidFill>
              </a:rPr>
              <a:t>Order by date </a:t>
            </a:r>
            <a:r>
              <a:rPr lang="en-US" altLang="ko-KR" sz="1100" b="1" dirty="0" err="1" smtClean="0">
                <a:solidFill>
                  <a:schemeClr val="accent1">
                    <a:lumMod val="75000"/>
                  </a:schemeClr>
                </a:solidFill>
              </a:rPr>
              <a:t>desc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83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202"/>
          <a:stretch/>
        </p:blipFill>
        <p:spPr bwMode="auto">
          <a:xfrm>
            <a:off x="179512" y="1772816"/>
            <a:ext cx="488254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283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283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CAP </a:t>
            </a:r>
            <a:r>
              <a:rPr lang="ko-KR" altLang="en-US" b="1" dirty="0" smtClean="0"/>
              <a:t>이론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7741" y="5157192"/>
            <a:ext cx="83647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200" dirty="0" smtClean="0"/>
              <a:t>onsistency</a:t>
            </a:r>
            <a:r>
              <a:rPr lang="en-US" altLang="ko-KR" sz="1400" dirty="0" smtClean="0"/>
              <a:t>: </a:t>
            </a:r>
            <a:r>
              <a:rPr lang="ko-KR" altLang="en-US" sz="1200" dirty="0" smtClean="0"/>
              <a:t>분산된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중 어느 </a:t>
            </a:r>
            <a:r>
              <a:rPr lang="ko-KR" altLang="en-US" sz="1200" dirty="0" err="1" smtClean="0"/>
              <a:t>노드로</a:t>
            </a:r>
            <a:r>
              <a:rPr lang="ko-KR" altLang="en-US" sz="1200" dirty="0" smtClean="0"/>
              <a:t> 접근하더라도 데이터 값이 같음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/>
              <a:t>vailability: </a:t>
            </a:r>
            <a:r>
              <a:rPr lang="ko-KR" altLang="en-US" sz="1200" dirty="0" err="1" smtClean="0"/>
              <a:t>클러스터링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중 하나 이상의 </a:t>
            </a:r>
            <a:r>
              <a:rPr lang="ko-KR" altLang="en-US" sz="1200" dirty="0" err="1" smtClean="0"/>
              <a:t>노드가</a:t>
            </a:r>
            <a:r>
              <a:rPr lang="ko-KR" altLang="en-US" sz="1200" dirty="0" smtClean="0"/>
              <a:t> 실패 하더라도 정상적으로 요청을 처리할 수 있음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P</a:t>
            </a:r>
            <a:r>
              <a:rPr lang="en-US" altLang="ko-KR" sz="1200" dirty="0" smtClean="0"/>
              <a:t>artition Tolerance: </a:t>
            </a:r>
            <a:r>
              <a:rPr lang="ko-KR" altLang="en-US" sz="1200" dirty="0" err="1" smtClean="0"/>
              <a:t>클러스터링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간에 통신하는 네트워크가 장애가 나더라도 정상적으로 서비스를 수행할 수 있음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498850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196752"/>
            <a:ext cx="37847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분산 컴퓨팅 환경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특성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2002</a:t>
            </a:r>
            <a:r>
              <a:rPr lang="ko-KR" altLang="en-US" sz="1200" dirty="0" smtClean="0"/>
              <a:t>년 버클리 대학의 </a:t>
            </a:r>
            <a:r>
              <a:rPr lang="ko-KR" altLang="en-US" sz="1200" dirty="0" err="1" smtClean="0"/>
              <a:t>에릭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브루어</a:t>
            </a:r>
            <a:r>
              <a:rPr lang="ko-KR" altLang="en-US" sz="1200" dirty="0" smtClean="0"/>
              <a:t> 교수가 발표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일관성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가용성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분산 허용의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 특징 중 </a:t>
            </a:r>
            <a:r>
              <a:rPr lang="ko-KR" altLang="en-US" sz="1200" dirty="0" err="1" smtClean="0"/>
              <a:t>두가지만</a:t>
            </a:r>
            <a:r>
              <a:rPr lang="ko-KR" altLang="en-US" sz="1200" dirty="0" smtClean="0"/>
              <a:t> 만족할 수 있다는 이론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0380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CAP </a:t>
            </a:r>
            <a:r>
              <a:rPr lang="ko-KR" altLang="en-US" b="1" dirty="0" smtClean="0"/>
              <a:t>이론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15" y="1628800"/>
            <a:ext cx="2809800" cy="406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33946"/>
            <a:ext cx="49244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517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</a:t>
            </a:r>
            <a:r>
              <a:rPr lang="ko-KR" altLang="en-US" b="1" dirty="0" smtClean="0"/>
              <a:t>의 분류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Key/Value Store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가장 기본적인 패턴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대부분의 </a:t>
            </a:r>
            <a:r>
              <a:rPr lang="en-US" altLang="ko-KR" sz="1400" dirty="0" smtClean="0"/>
              <a:t>NoSQL</a:t>
            </a:r>
            <a:r>
              <a:rPr lang="ko-KR" altLang="en-US" sz="1400" dirty="0" smtClean="0"/>
              <a:t>이 다른 데이터 모델을 지원하더라도 기본적으로 </a:t>
            </a:r>
            <a:r>
              <a:rPr lang="en-US" altLang="ko-KR" sz="1400" dirty="0" smtClean="0"/>
              <a:t>Key/Value </a:t>
            </a:r>
            <a:r>
              <a:rPr lang="ko-KR" altLang="en-US" sz="1400" dirty="0" smtClean="0"/>
              <a:t>개념을 지원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고유한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에 하나의 값을 가진 형태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Put(Key, Value), Value := get(Key) </a:t>
            </a:r>
            <a:r>
              <a:rPr lang="ko-KR" altLang="en-US" sz="1400" dirty="0" smtClean="0"/>
              <a:t>형태의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로 접근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Column Family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Key </a:t>
            </a:r>
            <a:r>
              <a:rPr lang="ko-KR" altLang="en-US" sz="1200" dirty="0" smtClean="0"/>
              <a:t>안에 </a:t>
            </a:r>
            <a:r>
              <a:rPr lang="en-US" altLang="ko-KR" sz="1200" dirty="0" smtClean="0"/>
              <a:t>(column, value) </a:t>
            </a:r>
            <a:r>
              <a:rPr lang="ko-KR" altLang="en-US" sz="1200" dirty="0" smtClean="0"/>
              <a:t>조합으로 여러 개의 </a:t>
            </a:r>
            <a:endParaRPr lang="en-US" altLang="ko-KR" sz="1200" dirty="0" smtClean="0"/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      </a:t>
            </a:r>
            <a:r>
              <a:rPr lang="ko-KR" altLang="en-US" sz="1200" dirty="0" smtClean="0"/>
              <a:t>필드를 </a:t>
            </a:r>
            <a:r>
              <a:rPr lang="ko-KR" altLang="en-US" sz="1200" dirty="0" err="1" smtClean="0"/>
              <a:t>갖음</a:t>
            </a:r>
            <a:r>
              <a:rPr lang="en-US" altLang="ko-KR" sz="1200" dirty="0" smtClean="0"/>
              <a:t>(ex: Key-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Column-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, Value-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Ordered Key/Value Store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Key/Value Store</a:t>
            </a:r>
            <a:r>
              <a:rPr lang="ko-KR" altLang="en-US" sz="1400" dirty="0" smtClean="0"/>
              <a:t>의 확장된 형태로 데이터 저장 방식은 동일하나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내부적으로 키를 순서로 정렬해서 저장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NoSQL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RDBMS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ORDER BY</a:t>
            </a:r>
            <a:r>
              <a:rPr lang="ko-KR" altLang="en-US" sz="1400" dirty="0" smtClean="0"/>
              <a:t>와 같은 기능을 제공하지 않기 때문에 결과 값을 업데이트 날짜 등으로 정렬해서 보여줄 때 </a:t>
            </a:r>
            <a:r>
              <a:rPr lang="en-US" altLang="ko-KR" sz="1400" dirty="0" smtClean="0"/>
              <a:t>Ordered Key/Value Store</a:t>
            </a:r>
            <a:r>
              <a:rPr lang="ko-KR" altLang="en-US" sz="1400" dirty="0" smtClean="0"/>
              <a:t>가 절대적으로 유리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대표적인 제품으로 </a:t>
            </a:r>
            <a:r>
              <a:rPr lang="en-US" altLang="ko-KR" sz="1400" dirty="0" err="1" smtClean="0"/>
              <a:t>Hbase</a:t>
            </a:r>
            <a:r>
              <a:rPr lang="en-US" altLang="ko-KR" sz="1400" dirty="0" smtClean="0"/>
              <a:t>, Cassandra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31967"/>
            <a:ext cx="3059832" cy="14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3166944"/>
            <a:ext cx="1156086" cy="27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[Column family]</a:t>
            </a:r>
            <a:endParaRPr lang="ko-KR" alt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364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</a:t>
            </a:r>
            <a:r>
              <a:rPr lang="ko-KR" altLang="en-US" b="1" dirty="0" smtClean="0"/>
              <a:t>의 분류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1400" dirty="0" smtClean="0"/>
              <a:t>Document Key/Value Store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Key/Value Store</a:t>
            </a:r>
            <a:r>
              <a:rPr lang="ko-KR" altLang="en-US" sz="1400" dirty="0" smtClean="0"/>
              <a:t>의 확장된 형태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키에 해당하는 값의 데이터 타입으로 </a:t>
            </a:r>
            <a:r>
              <a:rPr lang="en-US" altLang="ko-KR" sz="1400" dirty="0" smtClean="0"/>
              <a:t>Document</a:t>
            </a:r>
            <a:r>
              <a:rPr lang="ko-KR" altLang="en-US" sz="1400" dirty="0" smtClean="0"/>
              <a:t>라는 타입을 사용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Document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XML, JSON, YAML</a:t>
            </a:r>
            <a:r>
              <a:rPr lang="ko-KR" altLang="en-US" sz="1400" dirty="0" smtClean="0"/>
              <a:t>과 같이 구조화된 데이터 타입을 일컬음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복잡한 계층 구조를 표현할 수 있음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Document Store </a:t>
            </a:r>
            <a:r>
              <a:rPr lang="ko-KR" altLang="en-US" sz="1400" dirty="0" smtClean="0"/>
              <a:t>기반의 </a:t>
            </a:r>
            <a:r>
              <a:rPr lang="en-US" altLang="ko-KR" sz="1400" dirty="0" smtClean="0"/>
              <a:t>NoSQL</a:t>
            </a:r>
            <a:r>
              <a:rPr lang="ko-KR" altLang="en-US" sz="1400" dirty="0" smtClean="0"/>
              <a:t>은 제품에 다소 차이가 있으나 대부분 </a:t>
            </a:r>
            <a:r>
              <a:rPr lang="en-US" altLang="ko-KR" sz="1400" dirty="0" smtClean="0"/>
              <a:t>Sorting, Join, Grouping</a:t>
            </a:r>
            <a:r>
              <a:rPr lang="ko-KR" altLang="en-US" sz="1400" dirty="0" smtClean="0"/>
              <a:t>등의 추가적인 기능을 제공함 </a:t>
            </a:r>
            <a:r>
              <a:rPr lang="en-US" altLang="ko-KR" sz="1400" dirty="0" smtClean="0"/>
              <a:t>(MongoDB, </a:t>
            </a:r>
            <a:r>
              <a:rPr lang="en-US" altLang="ko-KR" sz="1400" dirty="0" err="1" smtClean="0"/>
              <a:t>CouchDB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Riak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그래프나 트리 구조와 같은 데이터 구조를 저장 하는데 최적화된 </a:t>
            </a:r>
            <a:r>
              <a:rPr lang="en-US" altLang="ko-KR" sz="1400" dirty="0" smtClean="0"/>
              <a:t>Neo4j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NoSQL</a:t>
            </a:r>
            <a:r>
              <a:rPr lang="ko-KR" altLang="en-US" sz="1400" dirty="0" smtClean="0"/>
              <a:t>도 있음</a:t>
            </a:r>
            <a:endParaRPr lang="en-US" altLang="ko-KR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4"/>
            <a:ext cx="60539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601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</a:t>
            </a:r>
            <a:r>
              <a:rPr lang="ko-KR" altLang="en-US" b="1" dirty="0" smtClean="0"/>
              <a:t>과 기존 </a:t>
            </a:r>
            <a:r>
              <a:rPr lang="en-US" altLang="ko-KR" b="1" dirty="0" smtClean="0"/>
              <a:t>RDBMS</a:t>
            </a:r>
            <a:r>
              <a:rPr lang="ko-KR" altLang="en-US" b="1" dirty="0" smtClean="0"/>
              <a:t>와의 차이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NoSQL</a:t>
            </a:r>
            <a:r>
              <a:rPr lang="ko-KR" altLang="en-US" sz="1400" dirty="0" smtClean="0"/>
              <a:t>은 데이터를 저장하고 키에 대한 </a:t>
            </a:r>
            <a:r>
              <a:rPr lang="en-US" altLang="ko-KR" sz="1400" dirty="0" smtClean="0"/>
              <a:t>Put/Get</a:t>
            </a:r>
            <a:r>
              <a:rPr lang="ko-KR" altLang="en-US" sz="1400" dirty="0" smtClean="0"/>
              <a:t>만 지원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Put: Insert into TABLE VALUES(KEY, value1, value2, …, </a:t>
            </a:r>
            <a:r>
              <a:rPr lang="en-US" altLang="ko-KR" sz="1400" dirty="0" err="1" smtClean="0"/>
              <a:t>valuen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GET: Select * from TABLE where KEY=“key”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고민해야 하는 기능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Sorting (SQL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ORDER BY)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Join (RDBMS</a:t>
            </a:r>
            <a:r>
              <a:rPr lang="ko-KR" altLang="en-US" sz="1400" dirty="0" smtClean="0"/>
              <a:t>에서 두 개 테이블의 외래 키를 이용하여 조인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Grouping (SQL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Group BY)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Range Query (where key &gt; “start” and key &lt; “end”</a:t>
            </a:r>
            <a:r>
              <a:rPr lang="ko-KR" altLang="en-US" sz="1400" dirty="0" smtClean="0"/>
              <a:t>와 같이 일정 범위 내의 내용 쿼리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Index (RDBMS</a:t>
            </a:r>
            <a:r>
              <a:rPr lang="ko-KR" altLang="en-US" sz="1400" dirty="0" smtClean="0"/>
              <a:t>에 인덱스를 지정하여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쿼리 성능을 높이는 기능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9776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사용 시 주의할 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과연 </a:t>
            </a:r>
            <a:r>
              <a:rPr lang="en-US" altLang="ko-KR" sz="1400" dirty="0" smtClean="0"/>
              <a:t>NoSQL</a:t>
            </a:r>
            <a:r>
              <a:rPr lang="ko-KR" altLang="en-US" sz="1400" dirty="0" smtClean="0"/>
              <a:t>이 필요한가</a:t>
            </a:r>
            <a:r>
              <a:rPr lang="en-US" altLang="ko-KR" sz="1400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교육과 개발 비용들이 절대 저렴하지 않음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을 공부하는 데 시간이 들고 운영하면서 수많은 장애들이 발생할 수 있음 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MySQL</a:t>
            </a:r>
            <a:r>
              <a:rPr lang="ko-KR" altLang="en-US" sz="1200" dirty="0" smtClean="0"/>
              <a:t>등 기존의 익숙한 기술을 사용하다 더 큰 용량이 필요할 때 전환을 고려하는 것도 좋은 접근</a:t>
            </a:r>
            <a:endParaRPr lang="en-US" altLang="ko-KR" sz="12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smtClean="0"/>
              <a:t>적절한 </a:t>
            </a:r>
            <a:r>
              <a:rPr lang="en-US" altLang="ko-KR" sz="1400" dirty="0" smtClean="0"/>
              <a:t>NoSQL </a:t>
            </a:r>
            <a:r>
              <a:rPr lang="ko-KR" altLang="en-US" sz="1400" dirty="0" err="1" smtClean="0"/>
              <a:t>제품군의</a:t>
            </a:r>
            <a:r>
              <a:rPr lang="ko-KR" altLang="en-US" sz="1400" dirty="0" smtClean="0"/>
              <a:t> 선정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RDBMS</a:t>
            </a:r>
            <a:r>
              <a:rPr lang="ko-KR" altLang="en-US" sz="1200" dirty="0" smtClean="0"/>
              <a:t>만 아니면 모두 </a:t>
            </a:r>
            <a:r>
              <a:rPr lang="en-US" altLang="ko-KR" sz="1200" dirty="0" smtClean="0"/>
              <a:t>NoSQL. </a:t>
            </a:r>
            <a:r>
              <a:rPr lang="ko-KR" altLang="en-US" sz="1200" dirty="0" smtClean="0"/>
              <a:t>따라서 각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의 특성을 잘 파악해 업무와 팀의 특성에 맞는 제품을 선정하는 것이 첫 걸음 </a:t>
            </a:r>
            <a:endParaRPr lang="en-US" altLang="ko-KR" sz="12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smtClean="0"/>
              <a:t>데이터모델링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RDBMS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의 데이터 모델링 방식은 정반대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은 데이터 모델링이 설계의 </a:t>
            </a:r>
            <a:r>
              <a:rPr lang="en-US" altLang="ko-KR" sz="1200" dirty="0" smtClean="0"/>
              <a:t>90%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 smtClean="0"/>
              <a:t>RDBMS</a:t>
            </a:r>
            <a:r>
              <a:rPr lang="ko-KR" altLang="en-US" sz="1400" dirty="0" smtClean="0"/>
              <a:t>와 적절한 혼합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은 데이터를 저장하기는 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복잡한 데이터 저장이나 쿼리는 한없이 부족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대용량 데이터를 빠르게 저장 및 </a:t>
            </a:r>
            <a:r>
              <a:rPr lang="ko-KR" altLang="en-US" sz="1200" dirty="0" err="1" smtClean="0"/>
              <a:t>쿼리하기</a:t>
            </a:r>
            <a:r>
              <a:rPr lang="ko-KR" altLang="en-US" sz="1200" dirty="0" smtClean="0"/>
              <a:t> 위해 최적화된 기술</a:t>
            </a:r>
            <a:endParaRPr lang="en-US" altLang="ko-KR" sz="12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smtClean="0"/>
              <a:t>하드웨어 설계 병행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을 사용할 때는 처음부터 </a:t>
            </a:r>
            <a:r>
              <a:rPr lang="en-US" altLang="ko-KR" sz="1200" dirty="0" smtClean="0"/>
              <a:t>Disk Raid </a:t>
            </a:r>
            <a:r>
              <a:rPr lang="ko-KR" altLang="en-US" sz="1200" dirty="0" smtClean="0"/>
              <a:t>구성</a:t>
            </a:r>
            <a:r>
              <a:rPr lang="en-US" altLang="ko-KR" sz="1200" dirty="0" smtClean="0"/>
              <a:t>, Network</a:t>
            </a:r>
            <a:r>
              <a:rPr lang="ko-KR" altLang="en-US" sz="1200" dirty="0" smtClean="0"/>
              <a:t>등의 하드웨어 설계를 병행하는 것이 좋음</a:t>
            </a:r>
            <a:endParaRPr lang="en-US" altLang="ko-KR" sz="12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smtClean="0"/>
              <a:t>운영 및 백업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전문적인 관리자가 있어야 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 대한 체계적인 모니터링 방안 등의 운영 체계 수립</a:t>
            </a:r>
            <a:endParaRPr lang="en-US" altLang="ko-KR" sz="1200" dirty="0"/>
          </a:p>
        </p:txBody>
      </p:sp>
    </p:spTree>
    <p:extLst>
      <p:ext uri="{BB962C8B-B14F-4D97-AF65-F5344CB8AC3E}">
        <p14:creationId xmlns="" xmlns:p14="http://schemas.microsoft.com/office/powerpoint/2010/main" val="364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NoSQL </a:t>
            </a:r>
            <a:r>
              <a:rPr lang="ko-KR" altLang="en-US" sz="1400" dirty="0" smtClean="0"/>
              <a:t>디자인 패턴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의 데이터 모델링이란 </a:t>
            </a:r>
            <a:r>
              <a:rPr lang="en-US" altLang="ko-KR" sz="1200" dirty="0" smtClean="0"/>
              <a:t>NoSQL</a:t>
            </a:r>
            <a:r>
              <a:rPr lang="ko-KR" altLang="en-US" sz="1200" dirty="0" smtClean="0"/>
              <a:t>에 저장할 데이터들의 구조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테이블을 설계하는 것을 의미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RDBMS</a:t>
            </a:r>
            <a:r>
              <a:rPr lang="ko-KR" altLang="en-US" sz="1200" dirty="0" smtClean="0"/>
              <a:t>와는 그 특성이 매우 달라 다른 방식으로 접근 필요</a:t>
            </a:r>
            <a:endParaRPr lang="en-US" altLang="ko-KR" sz="1200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400" dirty="0" smtClean="0"/>
              <a:t>NoSQL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RDBMS</a:t>
            </a:r>
            <a:r>
              <a:rPr lang="ko-KR" altLang="en-US" sz="1400" dirty="0" smtClean="0"/>
              <a:t>의 데이터 모델링 차이 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을 사용해서 데이터 모델링을 하려면 근본적인 사상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가지를 바꿔야 함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/>
              <a:t>개체 모델 지향에서 쿼리 결과 지향 모델링</a:t>
            </a:r>
            <a:endParaRPr lang="en-US" altLang="ko-KR" sz="1200" dirty="0" smtClean="0"/>
          </a:p>
          <a:p>
            <a:pPr marL="1543050" lvl="3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RDBMS </a:t>
            </a:r>
            <a:r>
              <a:rPr lang="ko-KR" altLang="en-US" sz="1200" dirty="0" smtClean="0"/>
              <a:t>도메인 모델 순서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테이블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쿼리</a:t>
            </a:r>
            <a:r>
              <a:rPr lang="en-US" altLang="ko-KR" sz="1200" dirty="0" smtClean="0"/>
              <a:t>]</a:t>
            </a:r>
          </a:p>
          <a:p>
            <a:pPr marL="15430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에서 도메인 모델 순서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쿼리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]</a:t>
            </a:r>
          </a:p>
          <a:p>
            <a:pPr marL="15430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의 경우 복잡한 쿼리 기능이 없기 때문에 도메인 모델에서 어떤 쿼리 결과가 필요하지를 정의 후 쿼리 결과를 얻기 위한 데이터 저장 모델을 디자인 해야 함</a:t>
            </a:r>
            <a:endParaRPr lang="en-US" altLang="ko-KR" sz="1200" dirty="0" smtClean="0"/>
          </a:p>
          <a:p>
            <a:pPr marL="1143000" lvl="2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smtClean="0"/>
              <a:t>정규화에서 역정규화</a:t>
            </a:r>
            <a:endParaRPr lang="en-US" altLang="ko-KR" sz="1200" dirty="0" smtClean="0"/>
          </a:p>
          <a:p>
            <a:pPr marL="1543050" lvl="3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RDBMS </a:t>
            </a:r>
            <a:r>
              <a:rPr lang="ko-KR" altLang="en-US" sz="1200" dirty="0" smtClean="0"/>
              <a:t>같은 데이터가 두 개 이상의 테이블에 중복 저장하는 것을 제거</a:t>
            </a:r>
            <a:endParaRPr lang="en-US" altLang="ko-KR" sz="1200" dirty="0" smtClean="0"/>
          </a:p>
          <a:p>
            <a:pPr marL="15430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에서는 쿼리의 효율성을 위해 데이터를 정규화 하지 않고 의도적으로 중복된 데이터를 저장하는 등의 비정규화된 데이터 모델 설계 방식으로 접근</a:t>
            </a:r>
            <a:endParaRPr lang="en-US" altLang="ko-KR" sz="1200" dirty="0" smtClean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 smtClean="0"/>
          </a:p>
          <a:p>
            <a:pPr lvl="3">
              <a:lnSpc>
                <a:spcPct val="150000"/>
              </a:lnSpc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64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NoSQL </a:t>
            </a:r>
            <a:r>
              <a:rPr lang="ko-KR" altLang="en-US" b="1" dirty="0" smtClean="0"/>
              <a:t>데이터 모델링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1832" y="782380"/>
            <a:ext cx="81946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기본적인 데이터 모델링 패턴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역정규화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Denormalization</a:t>
            </a:r>
            <a:r>
              <a:rPr lang="en-US" altLang="ko-KR" sz="12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데이터를 중복해서 저장하는 방식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테이블 간의 조인을 없앨 수 있음</a:t>
            </a:r>
            <a:endParaRPr lang="en-US" altLang="ko-KR" sz="1200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NoSQL</a:t>
            </a:r>
            <a:r>
              <a:rPr lang="ko-KR" altLang="en-US" sz="1200" dirty="0" smtClean="0"/>
              <a:t>은 조인을 지원하지 않기 때문에 어플리케이션에서 처리되어야 함 </a:t>
            </a: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30230"/>
            <a:ext cx="3972917" cy="14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0586" y="2017869"/>
            <a:ext cx="492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RDBMS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select u.name,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u.age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u.sex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c.zipcode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from user u, city c where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u.city</a:t>
            </a:r>
            <a:r>
              <a:rPr lang="en-US" altLang="ko-KR" sz="1200" dirty="0" smtClean="0">
                <a:sym typeface="Wingdings" panose="05000000000000000000" pitchFamily="2" charset="2"/>
              </a:rPr>
              <a:t> =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c.city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NoSQL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 select $city, name, age, sex from user where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userid</a:t>
            </a:r>
            <a:r>
              <a:rPr lang="en-US" altLang="ko-KR" sz="1200" dirty="0" smtClean="0">
                <a:sym typeface="Wingdings" panose="05000000000000000000" pitchFamily="2" charset="2"/>
              </a:rPr>
              <a:t>=“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</a:t>
            </a:r>
            <a:r>
              <a:rPr lang="en-US" altLang="ko-KR" sz="1200" dirty="0" smtClean="0">
                <a:sym typeface="Wingdings" panose="05000000000000000000" pitchFamily="2" charset="2"/>
              </a:rPr>
              <a:t>ID”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 select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zipcode</a:t>
            </a:r>
            <a:r>
              <a:rPr lang="en-US" altLang="ko-KR" sz="1200" dirty="0" smtClean="0">
                <a:sym typeface="Wingdings" panose="05000000000000000000" pitchFamily="2" charset="2"/>
              </a:rPr>
              <a:t> from city where city=$city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6336" y="3712139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더 많은 </a:t>
            </a:r>
            <a:r>
              <a:rPr lang="en-US" altLang="ko-KR" sz="1400" u="sng" dirty="0" smtClean="0"/>
              <a:t>IO</a:t>
            </a:r>
            <a:r>
              <a:rPr lang="ko-KR" altLang="en-US" sz="1400" u="sng" dirty="0" smtClean="0"/>
              <a:t>가 발생</a:t>
            </a:r>
            <a:endParaRPr lang="ko-KR" altLang="en-US" sz="1400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6" y="4793809"/>
            <a:ext cx="3960440" cy="7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0586" y="4509120"/>
            <a:ext cx="4923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장점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ym typeface="Wingdings" panose="05000000000000000000" pitchFamily="2" charset="2"/>
              </a:rPr>
              <a:t>성능향상</a:t>
            </a:r>
            <a:r>
              <a:rPr lang="en-US" altLang="ko-KR" sz="1200" dirty="0" smtClean="0"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조인을 위한 쿼리 횟수 감소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ym typeface="Wingdings" panose="05000000000000000000" pitchFamily="2" charset="2"/>
              </a:rPr>
              <a:t>쿼리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로직의</a:t>
            </a:r>
            <a:r>
              <a:rPr lang="ko-KR" altLang="en-US" sz="1200" dirty="0" smtClean="0">
                <a:sym typeface="Wingdings" panose="05000000000000000000" pitchFamily="2" charset="2"/>
              </a:rPr>
              <a:t> 복잡도 감소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ym typeface="Wingdings" panose="05000000000000000000" pitchFamily="2" charset="2"/>
              </a:rPr>
              <a:t>단점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ym typeface="Wingdings" panose="05000000000000000000" pitchFamily="2" charset="2"/>
              </a:rPr>
              <a:t>데이터 일관성 문제 발생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ym typeface="Wingdings" panose="05000000000000000000" pitchFamily="2" charset="2"/>
              </a:rPr>
              <a:t>스토리지 용량 증가</a:t>
            </a:r>
            <a:endParaRPr lang="en-US" altLang="ko-KR" sz="1200" dirty="0" smtClean="0"/>
          </a:p>
        </p:txBody>
      </p:sp>
      <p:sp>
        <p:nvSpPr>
          <p:cNvPr id="7" name="아래쪽 화살표 6"/>
          <p:cNvSpPr/>
          <p:nvPr/>
        </p:nvSpPr>
        <p:spPr>
          <a:xfrm>
            <a:off x="1381983" y="4019916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16655" y="41331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역정규화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36435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1377</Words>
  <Application>Microsoft Office PowerPoint</Application>
  <PresentationFormat>화면 슬라이드 쇼(4:3)</PresentationFormat>
  <Paragraphs>184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lhlim</dc:creator>
  <cp:lastModifiedBy>toz_2</cp:lastModifiedBy>
  <cp:revision>33</cp:revision>
  <dcterms:created xsi:type="dcterms:W3CDTF">2015-05-06T13:28:43Z</dcterms:created>
  <dcterms:modified xsi:type="dcterms:W3CDTF">2015-05-09T03:55:01Z</dcterms:modified>
</cp:coreProperties>
</file>