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7" r:id="rId1"/>
  </p:sldMasterIdLst>
  <p:notesMasterIdLst>
    <p:notesMasterId r:id="rId3"/>
  </p:notesMasterIdLst>
  <p:handoutMasterIdLst>
    <p:handoutMasterId r:id="rId4"/>
  </p:handoutMasterIdLst>
  <p:sldIdLst>
    <p:sldId id="259" r:id="rId2"/>
  </p:sldIdLst>
  <p:sldSz cx="36576000" cy="21945600"/>
  <p:notesSz cx="9290050" cy="7004050"/>
  <p:defaultTextStyle>
    <a:defPPr>
      <a:defRPr lang="en-US"/>
    </a:defPPr>
    <a:lvl1pPr algn="l" rtl="0" fontAlgn="base">
      <a:spcBef>
        <a:spcPct val="0"/>
      </a:spcBef>
      <a:spcAft>
        <a:spcPct val="0"/>
      </a:spcAft>
      <a:defRPr sz="4000" b="1" kern="1200">
        <a:solidFill>
          <a:srgbClr val="FF9900"/>
        </a:solidFill>
        <a:latin typeface="Arial" charset="0"/>
        <a:ea typeface="ＭＳ Ｐゴシック" charset="-128"/>
        <a:cs typeface="+mn-cs"/>
      </a:defRPr>
    </a:lvl1pPr>
    <a:lvl2pPr marL="454025" indent="3175" algn="l" rtl="0" fontAlgn="base">
      <a:spcBef>
        <a:spcPct val="0"/>
      </a:spcBef>
      <a:spcAft>
        <a:spcPct val="0"/>
      </a:spcAft>
      <a:defRPr sz="4000" b="1" kern="1200">
        <a:solidFill>
          <a:srgbClr val="FF9900"/>
        </a:solidFill>
        <a:latin typeface="Arial" charset="0"/>
        <a:ea typeface="ＭＳ Ｐゴシック" charset="-128"/>
        <a:cs typeface="+mn-cs"/>
      </a:defRPr>
    </a:lvl2pPr>
    <a:lvl3pPr marL="911225" indent="3175" algn="l" rtl="0" fontAlgn="base">
      <a:spcBef>
        <a:spcPct val="0"/>
      </a:spcBef>
      <a:spcAft>
        <a:spcPct val="0"/>
      </a:spcAft>
      <a:defRPr sz="4000" b="1" kern="1200">
        <a:solidFill>
          <a:srgbClr val="FF9900"/>
        </a:solidFill>
        <a:latin typeface="Arial" charset="0"/>
        <a:ea typeface="ＭＳ Ｐゴシック" charset="-128"/>
        <a:cs typeface="+mn-cs"/>
      </a:defRPr>
    </a:lvl3pPr>
    <a:lvl4pPr marL="1368425" indent="3175" algn="l" rtl="0" fontAlgn="base">
      <a:spcBef>
        <a:spcPct val="0"/>
      </a:spcBef>
      <a:spcAft>
        <a:spcPct val="0"/>
      </a:spcAft>
      <a:defRPr sz="4000" b="1" kern="1200">
        <a:solidFill>
          <a:srgbClr val="FF9900"/>
        </a:solidFill>
        <a:latin typeface="Arial" charset="0"/>
        <a:ea typeface="ＭＳ Ｐゴシック" charset="-128"/>
        <a:cs typeface="+mn-cs"/>
      </a:defRPr>
    </a:lvl4pPr>
    <a:lvl5pPr marL="1824038" indent="1588" algn="l" rtl="0" fontAlgn="base">
      <a:spcBef>
        <a:spcPct val="0"/>
      </a:spcBef>
      <a:spcAft>
        <a:spcPct val="0"/>
      </a:spcAft>
      <a:defRPr sz="4000" b="1" kern="1200">
        <a:solidFill>
          <a:srgbClr val="FF9900"/>
        </a:solidFill>
        <a:latin typeface="Arial" charset="0"/>
        <a:ea typeface="ＭＳ Ｐゴシック" charset="-128"/>
        <a:cs typeface="+mn-cs"/>
      </a:defRPr>
    </a:lvl5pPr>
    <a:lvl6pPr marL="2286000" algn="l" defTabSz="914400" rtl="0" eaLnBrk="1" latinLnBrk="0" hangingPunct="1">
      <a:defRPr sz="4000" b="1" kern="1200">
        <a:solidFill>
          <a:srgbClr val="FF9900"/>
        </a:solidFill>
        <a:latin typeface="Arial" charset="0"/>
        <a:ea typeface="ＭＳ Ｐゴシック" charset="-128"/>
        <a:cs typeface="+mn-cs"/>
      </a:defRPr>
    </a:lvl6pPr>
    <a:lvl7pPr marL="2743200" algn="l" defTabSz="914400" rtl="0" eaLnBrk="1" latinLnBrk="0" hangingPunct="1">
      <a:defRPr sz="4000" b="1" kern="1200">
        <a:solidFill>
          <a:srgbClr val="FF9900"/>
        </a:solidFill>
        <a:latin typeface="Arial" charset="0"/>
        <a:ea typeface="ＭＳ Ｐゴシック" charset="-128"/>
        <a:cs typeface="+mn-cs"/>
      </a:defRPr>
    </a:lvl7pPr>
    <a:lvl8pPr marL="3200400" algn="l" defTabSz="914400" rtl="0" eaLnBrk="1" latinLnBrk="0" hangingPunct="1">
      <a:defRPr sz="4000" b="1" kern="1200">
        <a:solidFill>
          <a:srgbClr val="FF9900"/>
        </a:solidFill>
        <a:latin typeface="Arial" charset="0"/>
        <a:ea typeface="ＭＳ Ｐゴシック" charset="-128"/>
        <a:cs typeface="+mn-cs"/>
      </a:defRPr>
    </a:lvl8pPr>
    <a:lvl9pPr marL="3657600" algn="l" defTabSz="914400" rtl="0" eaLnBrk="1" latinLnBrk="0" hangingPunct="1">
      <a:defRPr sz="4000" b="1" kern="1200">
        <a:solidFill>
          <a:srgbClr val="FF9900"/>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13488">
          <p15:clr>
            <a:srgbClr val="A4A3A4"/>
          </p15:clr>
        </p15:guide>
        <p15:guide id="2" pos="1312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zabeth Alderman" initials="EA"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0F2FA"/>
    <a:srgbClr val="FFE5F0"/>
    <a:srgbClr val="E1EBFF"/>
    <a:srgbClr val="FF3399"/>
    <a:srgbClr val="00126A"/>
    <a:srgbClr val="000050"/>
    <a:srgbClr val="FF9900"/>
    <a:srgbClr val="C02D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6747" autoAdjust="0"/>
  </p:normalViewPr>
  <p:slideViewPr>
    <p:cSldViewPr>
      <p:cViewPr>
        <p:scale>
          <a:sx n="43" d="100"/>
          <a:sy n="43" d="100"/>
        </p:scale>
        <p:origin x="-690" y="606"/>
      </p:cViewPr>
      <p:guideLst>
        <p:guide orient="horz" pos="13488"/>
        <p:guide pos="13120"/>
      </p:guideLst>
    </p:cSldViewPr>
  </p:slideViewPr>
  <p:outlineViewPr>
    <p:cViewPr>
      <p:scale>
        <a:sx n="100" d="100"/>
        <a:sy n="100" d="100"/>
      </p:scale>
      <p:origin x="0" y="0"/>
    </p:cViewPr>
  </p:outlineViewPr>
  <p:notesTextViewPr>
    <p:cViewPr>
      <p:scale>
        <a:sx n="66" d="100"/>
        <a:sy n="66" d="100"/>
      </p:scale>
      <p:origin x="0" y="0"/>
    </p:cViewPr>
  </p:notesTextViewPr>
  <p:sorterViewPr>
    <p:cViewPr>
      <p:scale>
        <a:sx n="100" d="100"/>
        <a:sy n="100" d="100"/>
      </p:scale>
      <p:origin x="0" y="0"/>
    </p:cViewPr>
  </p:sorterViewPr>
  <p:notesViewPr>
    <p:cSldViewPr>
      <p:cViewPr varScale="1">
        <p:scale>
          <a:sx n="115" d="100"/>
          <a:sy n="115" d="100"/>
        </p:scale>
        <p:origin x="243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dLbls>
          <c:showLegendKey val="0"/>
          <c:showVal val="0"/>
          <c:showCatName val="0"/>
          <c:showSerName val="0"/>
          <c:showPercent val="1"/>
          <c:showBubbleSize val="0"/>
          <c:showLeaderLines val="0"/>
        </c:dLbls>
        <c:firstSliceAng val="0"/>
      </c:pieChart>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Ethnicity</a:t>
            </a:r>
          </a:p>
        </c:rich>
      </c:tx>
      <c:layout>
        <c:manualLayout>
          <c:xMode val="edge"/>
          <c:yMode val="edge"/>
          <c:x val="0.42603283632099187"/>
          <c:y val="8.8383838383838384E-2"/>
        </c:manualLayout>
      </c:layout>
      <c:overlay val="0"/>
    </c:title>
    <c:autoTitleDeleted val="0"/>
    <c:plotArea>
      <c:layout/>
      <c:pieChart>
        <c:varyColors val="1"/>
        <c:ser>
          <c:idx val="0"/>
          <c:order val="0"/>
          <c:dLbls>
            <c:spPr>
              <a:noFill/>
              <a:ln>
                <a:noFill/>
              </a:ln>
              <a:effectLst/>
            </c:spPr>
            <c:showLegendKey val="0"/>
            <c:showVal val="0"/>
            <c:showCatName val="0"/>
            <c:showSerName val="0"/>
            <c:showPercent val="1"/>
            <c:showBubbleSize val="0"/>
            <c:showLeaderLines val="1"/>
            <c:extLst xmlns:c16r2="http://schemas.microsoft.com/office/drawing/2015/06/chart">
              <c:ext xmlns:c15="http://schemas.microsoft.com/office/drawing/2012/chart" uri="{CE6537A1-D6FC-4f65-9D91-7224C49458BB}"/>
            </c:extLst>
          </c:dLbls>
          <c:cat>
            <c:strRef>
              <c:f>Sheet1!$A$1:$A$6</c:f>
              <c:strCache>
                <c:ptCount val="6"/>
                <c:pt idx="0">
                  <c:v>     Hispanic/Latino</c:v>
                </c:pt>
                <c:pt idx="1">
                  <c:v>     Black/African American</c:v>
                </c:pt>
                <c:pt idx="2">
                  <c:v>     Other</c:v>
                </c:pt>
                <c:pt idx="3">
                  <c:v>     White (Non-Hispanic)</c:v>
                </c:pt>
                <c:pt idx="4">
                  <c:v>     Asian (Non-Hispanic)</c:v>
                </c:pt>
                <c:pt idx="5">
                  <c:v>     American Indian or Alaskan Native</c:v>
                </c:pt>
              </c:strCache>
            </c:strRef>
          </c:cat>
          <c:val>
            <c:numRef>
              <c:f>Sheet1!$B$1:$B$6</c:f>
              <c:numCache>
                <c:formatCode>General</c:formatCode>
                <c:ptCount val="6"/>
                <c:pt idx="0">
                  <c:v>47</c:v>
                </c:pt>
                <c:pt idx="1">
                  <c:v>31</c:v>
                </c:pt>
                <c:pt idx="2">
                  <c:v>15</c:v>
                </c:pt>
                <c:pt idx="3">
                  <c:v>3</c:v>
                </c:pt>
                <c:pt idx="4">
                  <c:v>4</c:v>
                </c:pt>
                <c:pt idx="5">
                  <c:v>1</c:v>
                </c:pt>
              </c:numCache>
            </c:numRef>
          </c:val>
          <c:extLst xmlns:c16r2="http://schemas.microsoft.com/office/drawing/2015/06/chart">
            <c:ext xmlns:c16="http://schemas.microsoft.com/office/drawing/2014/chart" uri="{C3380CC4-5D6E-409C-BE32-E72D297353CC}">
              <c16:uniqueId val="{00000000-71D5-F24A-A640-8433309EF0F7}"/>
            </c:ext>
          </c:extLst>
        </c:ser>
        <c:dLbls>
          <c:showLegendKey val="0"/>
          <c:showVal val="0"/>
          <c:showCatName val="0"/>
          <c:showSerName val="0"/>
          <c:showPercent val="1"/>
          <c:showBubbleSize val="0"/>
          <c:showLeaderLines val="1"/>
        </c:dLbls>
        <c:firstSliceAng val="0"/>
      </c:pieChart>
    </c:plotArea>
    <c:legend>
      <c:legendPos val="r"/>
      <c:layout/>
      <c:overlay val="0"/>
    </c:legend>
    <c:plotVisOnly val="1"/>
    <c:dispBlanksAs val="gap"/>
    <c:showDLblsOverMax val="0"/>
  </c:chart>
  <c:txPr>
    <a:bodyPr/>
    <a:lstStyle/>
    <a:p>
      <a:pPr>
        <a:defRPr sz="1600">
          <a:latin typeface="Arial" panose="020B0604020202020204" pitchFamily="34" charset="0"/>
          <a:cs typeface="Arial" panose="020B0604020202020204" pitchFamily="34"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4025900" cy="350838"/>
          </a:xfrm>
          <a:prstGeom prst="rect">
            <a:avLst/>
          </a:prstGeom>
          <a:noFill/>
          <a:ln w="9525">
            <a:noFill/>
            <a:miter lim="800000"/>
            <a:headEnd/>
            <a:tailEnd/>
          </a:ln>
          <a:effectLst/>
        </p:spPr>
        <p:txBody>
          <a:bodyPr vert="horz" wrap="square" lIns="93465" tIns="46735" rIns="93465" bIns="46735" numCol="1" anchor="t" anchorCtr="0" compatLnSpc="1">
            <a:prstTxWarp prst="textNoShape">
              <a:avLst/>
            </a:prstTxWarp>
          </a:bodyPr>
          <a:lstStyle>
            <a:lvl1pPr algn="l" defTabSz="934253">
              <a:defRPr sz="1200" b="0">
                <a:solidFill>
                  <a:schemeClr val="tx1"/>
                </a:solidFill>
                <a:latin typeface="Arial" charset="0"/>
                <a:ea typeface="+mn-ea"/>
                <a:cs typeface="+mn-cs"/>
              </a:defRPr>
            </a:lvl1pPr>
          </a:lstStyle>
          <a:p>
            <a:pPr>
              <a:defRPr/>
            </a:pPr>
            <a:endParaRPr lang="en-US"/>
          </a:p>
        </p:txBody>
      </p:sp>
      <p:sp>
        <p:nvSpPr>
          <p:cNvPr id="29699" name="Rectangle 3"/>
          <p:cNvSpPr>
            <a:spLocks noGrp="1" noChangeArrowheads="1"/>
          </p:cNvSpPr>
          <p:nvPr>
            <p:ph type="dt" sz="quarter" idx="1"/>
          </p:nvPr>
        </p:nvSpPr>
        <p:spPr bwMode="auto">
          <a:xfrm>
            <a:off x="5262563" y="0"/>
            <a:ext cx="4025900" cy="350838"/>
          </a:xfrm>
          <a:prstGeom prst="rect">
            <a:avLst/>
          </a:prstGeom>
          <a:noFill/>
          <a:ln w="9525">
            <a:noFill/>
            <a:miter lim="800000"/>
            <a:headEnd/>
            <a:tailEnd/>
          </a:ln>
          <a:effectLst/>
        </p:spPr>
        <p:txBody>
          <a:bodyPr vert="horz" wrap="square" lIns="93465" tIns="46735" rIns="93465" bIns="46735" numCol="1" anchor="t" anchorCtr="0" compatLnSpc="1">
            <a:prstTxWarp prst="textNoShape">
              <a:avLst/>
            </a:prstTxWarp>
          </a:bodyPr>
          <a:lstStyle>
            <a:lvl1pPr algn="r" defTabSz="934253">
              <a:defRPr sz="1200" b="0">
                <a:solidFill>
                  <a:schemeClr val="tx1"/>
                </a:solidFill>
                <a:latin typeface="Arial" charset="0"/>
                <a:ea typeface="+mn-ea"/>
                <a:cs typeface="+mn-cs"/>
              </a:defRPr>
            </a:lvl1pPr>
          </a:lstStyle>
          <a:p>
            <a:pPr>
              <a:defRPr/>
            </a:pPr>
            <a:endParaRPr lang="en-US"/>
          </a:p>
        </p:txBody>
      </p:sp>
      <p:sp>
        <p:nvSpPr>
          <p:cNvPr id="29700" name="Rectangle 4"/>
          <p:cNvSpPr>
            <a:spLocks noGrp="1" noChangeArrowheads="1"/>
          </p:cNvSpPr>
          <p:nvPr>
            <p:ph type="ftr" sz="quarter" idx="2"/>
          </p:nvPr>
        </p:nvSpPr>
        <p:spPr bwMode="auto">
          <a:xfrm>
            <a:off x="0" y="6651625"/>
            <a:ext cx="4025900" cy="350838"/>
          </a:xfrm>
          <a:prstGeom prst="rect">
            <a:avLst/>
          </a:prstGeom>
          <a:noFill/>
          <a:ln w="9525">
            <a:noFill/>
            <a:miter lim="800000"/>
            <a:headEnd/>
            <a:tailEnd/>
          </a:ln>
          <a:effectLst/>
        </p:spPr>
        <p:txBody>
          <a:bodyPr vert="horz" wrap="square" lIns="93465" tIns="46735" rIns="93465" bIns="46735" numCol="1" anchor="b" anchorCtr="0" compatLnSpc="1">
            <a:prstTxWarp prst="textNoShape">
              <a:avLst/>
            </a:prstTxWarp>
          </a:bodyPr>
          <a:lstStyle>
            <a:lvl1pPr algn="l" defTabSz="934253">
              <a:defRPr sz="1200" b="0">
                <a:solidFill>
                  <a:schemeClr val="tx1"/>
                </a:solidFill>
                <a:latin typeface="Arial" charset="0"/>
                <a:ea typeface="+mn-ea"/>
                <a:cs typeface="+mn-cs"/>
              </a:defRPr>
            </a:lvl1pPr>
          </a:lstStyle>
          <a:p>
            <a:pPr>
              <a:defRPr/>
            </a:pPr>
            <a:endParaRPr lang="en-US"/>
          </a:p>
        </p:txBody>
      </p:sp>
      <p:sp>
        <p:nvSpPr>
          <p:cNvPr id="29701" name="Rectangle 5"/>
          <p:cNvSpPr>
            <a:spLocks noGrp="1" noChangeArrowheads="1"/>
          </p:cNvSpPr>
          <p:nvPr>
            <p:ph type="sldNum" sz="quarter" idx="3"/>
          </p:nvPr>
        </p:nvSpPr>
        <p:spPr bwMode="auto">
          <a:xfrm>
            <a:off x="5262563" y="6651625"/>
            <a:ext cx="4025900" cy="350838"/>
          </a:xfrm>
          <a:prstGeom prst="rect">
            <a:avLst/>
          </a:prstGeom>
          <a:noFill/>
          <a:ln w="9525">
            <a:noFill/>
            <a:miter lim="800000"/>
            <a:headEnd/>
            <a:tailEnd/>
          </a:ln>
          <a:effectLst/>
        </p:spPr>
        <p:txBody>
          <a:bodyPr vert="horz" wrap="square" lIns="93465" tIns="46735" rIns="93465" bIns="46735" numCol="1" anchor="b" anchorCtr="0" compatLnSpc="1">
            <a:prstTxWarp prst="textNoShape">
              <a:avLst/>
            </a:prstTxWarp>
          </a:bodyPr>
          <a:lstStyle>
            <a:lvl1pPr algn="r" defTabSz="933450">
              <a:defRPr sz="1200" b="0">
                <a:solidFill>
                  <a:schemeClr val="tx1"/>
                </a:solidFill>
              </a:defRPr>
            </a:lvl1pPr>
          </a:lstStyle>
          <a:p>
            <a:fld id="{35841513-5F7F-D147-8061-DE8B4255D3FC}" type="slidenum">
              <a:rPr lang="en-US" altLang="en-US"/>
              <a:pPr/>
              <a:t>‹#›</a:t>
            </a:fld>
            <a:endParaRPr lang="en-US" altLang="en-US"/>
          </a:p>
        </p:txBody>
      </p:sp>
    </p:spTree>
    <p:extLst>
      <p:ext uri="{BB962C8B-B14F-4D97-AF65-F5344CB8AC3E}">
        <p14:creationId xmlns:p14="http://schemas.microsoft.com/office/powerpoint/2010/main" val="52964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5900" cy="350838"/>
          </a:xfrm>
          <a:prstGeom prst="rect">
            <a:avLst/>
          </a:prstGeom>
        </p:spPr>
        <p:txBody>
          <a:bodyPr vert="horz" lIns="91986" tIns="45993" rIns="91986" bIns="45993" rtlCol="0"/>
          <a:lstStyle>
            <a:lvl1pPr algn="l">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3" name="Date Placeholder 2"/>
          <p:cNvSpPr>
            <a:spLocks noGrp="1"/>
          </p:cNvSpPr>
          <p:nvPr>
            <p:ph type="dt" idx="1"/>
          </p:nvPr>
        </p:nvSpPr>
        <p:spPr>
          <a:xfrm>
            <a:off x="5262563" y="0"/>
            <a:ext cx="4025900" cy="350838"/>
          </a:xfrm>
          <a:prstGeom prst="rect">
            <a:avLst/>
          </a:prstGeom>
        </p:spPr>
        <p:txBody>
          <a:bodyPr vert="horz" wrap="square" lIns="91986" tIns="45993" rIns="91986" bIns="45993" numCol="1" anchor="t" anchorCtr="0" compatLnSpc="1">
            <a:prstTxWarp prst="textNoShape">
              <a:avLst/>
            </a:prstTxWarp>
          </a:bodyPr>
          <a:lstStyle>
            <a:lvl1pPr algn="r">
              <a:defRPr sz="1200"/>
            </a:lvl1pPr>
          </a:lstStyle>
          <a:p>
            <a:fld id="{4A712322-DBE9-CC4B-80BC-AFC4C96CC2CE}" type="datetime1">
              <a:rPr lang="en-US" altLang="en-US"/>
              <a:pPr/>
              <a:t>4/18/2019</a:t>
            </a:fld>
            <a:endParaRPr lang="en-US" altLang="en-US"/>
          </a:p>
        </p:txBody>
      </p:sp>
      <p:sp>
        <p:nvSpPr>
          <p:cNvPr id="4" name="Slide Image Placeholder 3"/>
          <p:cNvSpPr>
            <a:spLocks noGrp="1" noRot="1" noChangeAspect="1"/>
          </p:cNvSpPr>
          <p:nvPr>
            <p:ph type="sldImg" idx="2"/>
          </p:nvPr>
        </p:nvSpPr>
        <p:spPr>
          <a:xfrm>
            <a:off x="2457450" y="527050"/>
            <a:ext cx="4375150" cy="2624138"/>
          </a:xfrm>
          <a:prstGeom prst="rect">
            <a:avLst/>
          </a:prstGeom>
          <a:noFill/>
          <a:ln w="12700">
            <a:solidFill>
              <a:prstClr val="black"/>
            </a:solidFill>
          </a:ln>
        </p:spPr>
        <p:txBody>
          <a:bodyPr vert="horz" lIns="91986" tIns="45993" rIns="91986" bIns="45993" rtlCol="0" anchor="ctr"/>
          <a:lstStyle/>
          <a:p>
            <a:pPr lvl="0"/>
            <a:endParaRPr lang="en-US" noProof="0"/>
          </a:p>
        </p:txBody>
      </p:sp>
      <p:sp>
        <p:nvSpPr>
          <p:cNvPr id="5" name="Notes Placeholder 4"/>
          <p:cNvSpPr>
            <a:spLocks noGrp="1"/>
          </p:cNvSpPr>
          <p:nvPr>
            <p:ph type="body" sz="quarter" idx="3"/>
          </p:nvPr>
        </p:nvSpPr>
        <p:spPr>
          <a:xfrm>
            <a:off x="930275" y="3327400"/>
            <a:ext cx="7429500" cy="3151188"/>
          </a:xfrm>
          <a:prstGeom prst="rect">
            <a:avLst/>
          </a:prstGeom>
        </p:spPr>
        <p:txBody>
          <a:bodyPr vert="horz" lIns="91986" tIns="45993" rIns="91986" bIns="4599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1625"/>
            <a:ext cx="4025900" cy="350838"/>
          </a:xfrm>
          <a:prstGeom prst="rect">
            <a:avLst/>
          </a:prstGeom>
        </p:spPr>
        <p:txBody>
          <a:bodyPr vert="horz" lIns="91986" tIns="45993" rIns="91986" bIns="45993" rtlCol="0" anchor="b"/>
          <a:lstStyle>
            <a:lvl1pPr algn="l">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7" name="Slide Number Placeholder 6"/>
          <p:cNvSpPr>
            <a:spLocks noGrp="1"/>
          </p:cNvSpPr>
          <p:nvPr>
            <p:ph type="sldNum" sz="quarter" idx="5"/>
          </p:nvPr>
        </p:nvSpPr>
        <p:spPr>
          <a:xfrm>
            <a:off x="5262563" y="6651625"/>
            <a:ext cx="4025900" cy="350838"/>
          </a:xfrm>
          <a:prstGeom prst="rect">
            <a:avLst/>
          </a:prstGeom>
        </p:spPr>
        <p:txBody>
          <a:bodyPr vert="horz" wrap="square" lIns="91986" tIns="45993" rIns="91986" bIns="45993" numCol="1" anchor="b" anchorCtr="0" compatLnSpc="1">
            <a:prstTxWarp prst="textNoShape">
              <a:avLst/>
            </a:prstTxWarp>
          </a:bodyPr>
          <a:lstStyle>
            <a:lvl1pPr algn="r">
              <a:defRPr sz="1200"/>
            </a:lvl1pPr>
          </a:lstStyle>
          <a:p>
            <a:fld id="{213069E1-FA9F-9F4F-A037-4E265675390A}" type="slidenum">
              <a:rPr lang="en-US" altLang="en-US"/>
              <a:pPr/>
              <a:t>‹#›</a:t>
            </a:fld>
            <a:endParaRPr lang="en-US" altLang="en-US"/>
          </a:p>
        </p:txBody>
      </p:sp>
    </p:spTree>
    <p:extLst>
      <p:ext uri="{BB962C8B-B14F-4D97-AF65-F5344CB8AC3E}">
        <p14:creationId xmlns:p14="http://schemas.microsoft.com/office/powerpoint/2010/main" val="186197020"/>
      </p:ext>
    </p:extLst>
  </p:cSld>
  <p:clrMap bg1="lt1" tx1="dk1" bg2="lt2" tx2="dk2" accent1="accent1" accent2="accent2" accent3="accent3" accent4="accent4" accent5="accent5" accent6="accent6" hlink="hlink" folHlink="folHlink"/>
  <p:notesStyle>
    <a:lvl1pPr algn="l" defTabSz="455613" rtl="0" eaLnBrk="0" fontAlgn="base" hangingPunct="0">
      <a:spcBef>
        <a:spcPct val="30000"/>
      </a:spcBef>
      <a:spcAft>
        <a:spcPct val="0"/>
      </a:spcAft>
      <a:defRPr sz="1100" kern="1200">
        <a:solidFill>
          <a:schemeClr val="tx1"/>
        </a:solidFill>
        <a:latin typeface="+mn-lt"/>
        <a:ea typeface="ＭＳ Ｐゴシック" pitchFamily="-1" charset="-128"/>
        <a:cs typeface="ＭＳ Ｐゴシック" pitchFamily="-1" charset="-128"/>
      </a:defRPr>
    </a:lvl1pPr>
    <a:lvl2pPr marL="455613" algn="l" defTabSz="455613" rtl="0" eaLnBrk="0" fontAlgn="base" hangingPunct="0">
      <a:spcBef>
        <a:spcPct val="30000"/>
      </a:spcBef>
      <a:spcAft>
        <a:spcPct val="0"/>
      </a:spcAft>
      <a:defRPr sz="1100" kern="1200">
        <a:solidFill>
          <a:schemeClr val="tx1"/>
        </a:solidFill>
        <a:latin typeface="+mn-lt"/>
        <a:ea typeface="ＭＳ Ｐゴシック" pitchFamily="-1" charset="-128"/>
        <a:cs typeface="ＭＳ Ｐゴシック"/>
      </a:defRPr>
    </a:lvl2pPr>
    <a:lvl3pPr marL="912813" algn="l" defTabSz="455613" rtl="0" eaLnBrk="0" fontAlgn="base" hangingPunct="0">
      <a:spcBef>
        <a:spcPct val="30000"/>
      </a:spcBef>
      <a:spcAft>
        <a:spcPct val="0"/>
      </a:spcAft>
      <a:defRPr sz="1100" kern="1200">
        <a:solidFill>
          <a:schemeClr val="tx1"/>
        </a:solidFill>
        <a:latin typeface="+mn-lt"/>
        <a:ea typeface="ＭＳ Ｐゴシック" pitchFamily="-1" charset="-128"/>
        <a:cs typeface="ＭＳ Ｐゴシック"/>
      </a:defRPr>
    </a:lvl3pPr>
    <a:lvl4pPr marL="1370013" algn="l" defTabSz="455613" rtl="0" eaLnBrk="0" fontAlgn="base" hangingPunct="0">
      <a:spcBef>
        <a:spcPct val="30000"/>
      </a:spcBef>
      <a:spcAft>
        <a:spcPct val="0"/>
      </a:spcAft>
      <a:defRPr sz="1100" kern="1200">
        <a:solidFill>
          <a:schemeClr val="tx1"/>
        </a:solidFill>
        <a:latin typeface="+mn-lt"/>
        <a:ea typeface="ＭＳ Ｐゴシック" pitchFamily="-1" charset="-128"/>
        <a:cs typeface="ＭＳ Ｐゴシック"/>
      </a:defRPr>
    </a:lvl4pPr>
    <a:lvl5pPr marL="1827213" algn="l" defTabSz="455613" rtl="0" eaLnBrk="0" fontAlgn="base" hangingPunct="0">
      <a:spcBef>
        <a:spcPct val="30000"/>
      </a:spcBef>
      <a:spcAft>
        <a:spcPct val="0"/>
      </a:spcAft>
      <a:defRPr sz="1100" kern="1200">
        <a:solidFill>
          <a:schemeClr val="tx1"/>
        </a:solidFill>
        <a:latin typeface="+mn-lt"/>
        <a:ea typeface="ＭＳ Ｐゴシック" pitchFamily="-1" charset="-128"/>
        <a:cs typeface="ＭＳ Ｐゴシック"/>
      </a:defRPr>
    </a:lvl5pPr>
    <a:lvl6pPr marL="2285658" algn="l" defTabSz="457130" rtl="0" eaLnBrk="1" latinLnBrk="0" hangingPunct="1">
      <a:defRPr sz="1100" kern="1200">
        <a:solidFill>
          <a:schemeClr val="tx1"/>
        </a:solidFill>
        <a:latin typeface="+mn-lt"/>
        <a:ea typeface="+mn-ea"/>
        <a:cs typeface="+mn-cs"/>
      </a:defRPr>
    </a:lvl6pPr>
    <a:lvl7pPr marL="2742792" algn="l" defTabSz="457130" rtl="0" eaLnBrk="1" latinLnBrk="0" hangingPunct="1">
      <a:defRPr sz="1100" kern="1200">
        <a:solidFill>
          <a:schemeClr val="tx1"/>
        </a:solidFill>
        <a:latin typeface="+mn-lt"/>
        <a:ea typeface="+mn-ea"/>
        <a:cs typeface="+mn-cs"/>
      </a:defRPr>
    </a:lvl7pPr>
    <a:lvl8pPr marL="3199922" algn="l" defTabSz="457130" rtl="0" eaLnBrk="1" latinLnBrk="0" hangingPunct="1">
      <a:defRPr sz="1100" kern="1200">
        <a:solidFill>
          <a:schemeClr val="tx1"/>
        </a:solidFill>
        <a:latin typeface="+mn-lt"/>
        <a:ea typeface="+mn-ea"/>
        <a:cs typeface="+mn-cs"/>
      </a:defRPr>
    </a:lvl8pPr>
    <a:lvl9pPr marL="3657056" algn="l" defTabSz="45713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a:p>
            <a:pPr eaLnBrk="1" hangingPunct="1">
              <a:spcBef>
                <a:spcPct val="0"/>
              </a:spcBef>
            </a:pPr>
            <a:endParaRPr lang="en-US" altLang="en-US" dirty="0">
              <a:ea typeface="ＭＳ Ｐゴシック" charset="-128"/>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pPr eaLnBrk="1" hangingPunct="1"/>
            <a:fld id="{8BB1AE12-5B62-224B-9A3D-C3F7E53C12FC}" type="slidenum">
              <a:rPr lang="en-US" altLang="en-US" sz="1200"/>
              <a:pPr eaLnBrk="1" hangingPunct="1"/>
              <a:t>1</a:t>
            </a:fld>
            <a:endParaRPr lang="en-US" altLang="en-US" sz="1200"/>
          </a:p>
        </p:txBody>
      </p:sp>
    </p:spTree>
    <p:extLst>
      <p:ext uri="{BB962C8B-B14F-4D97-AF65-F5344CB8AC3E}">
        <p14:creationId xmlns:p14="http://schemas.microsoft.com/office/powerpoint/2010/main" val="364318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6817365"/>
            <a:ext cx="31089600" cy="4704080"/>
          </a:xfrm>
        </p:spPr>
        <p:txBody>
          <a:bodyPr/>
          <a:lstStyle/>
          <a:p>
            <a:r>
              <a:rPr lang="en-US"/>
              <a:t>Click to edit Master title style</a:t>
            </a:r>
          </a:p>
        </p:txBody>
      </p:sp>
      <p:sp>
        <p:nvSpPr>
          <p:cNvPr id="3" name="Subtitle 2"/>
          <p:cNvSpPr>
            <a:spLocks noGrp="1"/>
          </p:cNvSpPr>
          <p:nvPr>
            <p:ph type="subTitle" idx="1"/>
          </p:nvPr>
        </p:nvSpPr>
        <p:spPr>
          <a:xfrm>
            <a:off x="5486400" y="12435840"/>
            <a:ext cx="25603200" cy="5608320"/>
          </a:xfrm>
        </p:spPr>
        <p:txBody>
          <a:bodyPr/>
          <a:lstStyle>
            <a:lvl1pPr marL="0" indent="0" algn="ctr">
              <a:buNone/>
              <a:defRPr>
                <a:solidFill>
                  <a:schemeClr val="tx1">
                    <a:tint val="75000"/>
                  </a:schemeClr>
                </a:solidFill>
              </a:defRPr>
            </a:lvl1pPr>
            <a:lvl2pPr marL="1671777" indent="0" algn="ctr">
              <a:buNone/>
              <a:defRPr>
                <a:solidFill>
                  <a:schemeClr val="tx1">
                    <a:tint val="75000"/>
                  </a:schemeClr>
                </a:solidFill>
              </a:defRPr>
            </a:lvl2pPr>
            <a:lvl3pPr marL="3343555" indent="0" algn="ctr">
              <a:buNone/>
              <a:defRPr>
                <a:solidFill>
                  <a:schemeClr val="tx1">
                    <a:tint val="75000"/>
                  </a:schemeClr>
                </a:solidFill>
              </a:defRPr>
            </a:lvl3pPr>
            <a:lvl4pPr marL="5015332" indent="0" algn="ctr">
              <a:buNone/>
              <a:defRPr>
                <a:solidFill>
                  <a:schemeClr val="tx1">
                    <a:tint val="75000"/>
                  </a:schemeClr>
                </a:solidFill>
              </a:defRPr>
            </a:lvl4pPr>
            <a:lvl5pPr marL="6687110" indent="0" algn="ctr">
              <a:buNone/>
              <a:defRPr>
                <a:solidFill>
                  <a:schemeClr val="tx1">
                    <a:tint val="75000"/>
                  </a:schemeClr>
                </a:solidFill>
              </a:defRPr>
            </a:lvl5pPr>
            <a:lvl6pPr marL="8358887" indent="0" algn="ctr">
              <a:buNone/>
              <a:defRPr>
                <a:solidFill>
                  <a:schemeClr val="tx1">
                    <a:tint val="75000"/>
                  </a:schemeClr>
                </a:solidFill>
              </a:defRPr>
            </a:lvl6pPr>
            <a:lvl7pPr marL="10030665" indent="0" algn="ctr">
              <a:buNone/>
              <a:defRPr>
                <a:solidFill>
                  <a:schemeClr val="tx1">
                    <a:tint val="75000"/>
                  </a:schemeClr>
                </a:solidFill>
              </a:defRPr>
            </a:lvl7pPr>
            <a:lvl8pPr marL="11702442" indent="0" algn="ctr">
              <a:buNone/>
              <a:defRPr>
                <a:solidFill>
                  <a:schemeClr val="tx1">
                    <a:tint val="75000"/>
                  </a:schemeClr>
                </a:solidFill>
              </a:defRPr>
            </a:lvl8pPr>
            <a:lvl9pPr marL="1337421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B65560A-949A-7E47-BCD0-30B05372F716}" type="slidenum">
              <a:rPr lang="en-US" altLang="en-US"/>
              <a:pPr/>
              <a:t>‹#›</a:t>
            </a:fld>
            <a:endParaRPr lang="en-US" altLang="en-US"/>
          </a:p>
        </p:txBody>
      </p:sp>
    </p:spTree>
    <p:extLst>
      <p:ext uri="{BB962C8B-B14F-4D97-AF65-F5344CB8AC3E}">
        <p14:creationId xmlns:p14="http://schemas.microsoft.com/office/powerpoint/2010/main" val="62031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5B1559B-3AD4-4149-9996-6F66D2A53579}" type="slidenum">
              <a:rPr lang="en-US" altLang="en-US"/>
              <a:pPr/>
              <a:t>‹#›</a:t>
            </a:fld>
            <a:endParaRPr lang="en-US" altLang="en-US"/>
          </a:p>
        </p:txBody>
      </p:sp>
    </p:spTree>
    <p:extLst>
      <p:ext uri="{BB962C8B-B14F-4D97-AF65-F5344CB8AC3E}">
        <p14:creationId xmlns:p14="http://schemas.microsoft.com/office/powerpoint/2010/main" val="132771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878843"/>
            <a:ext cx="8229600" cy="18724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878843"/>
            <a:ext cx="24079200" cy="18724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8F9B9B0-78F6-5A4D-ABB4-61E89E68F53B}" type="slidenum">
              <a:rPr lang="en-US" altLang="en-US"/>
              <a:pPr/>
              <a:t>‹#›</a:t>
            </a:fld>
            <a:endParaRPr lang="en-US" altLang="en-US"/>
          </a:p>
        </p:txBody>
      </p:sp>
    </p:spTree>
    <p:extLst>
      <p:ext uri="{BB962C8B-B14F-4D97-AF65-F5344CB8AC3E}">
        <p14:creationId xmlns:p14="http://schemas.microsoft.com/office/powerpoint/2010/main" val="363764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828282" y="877888"/>
            <a:ext cx="32919460" cy="3657600"/>
          </a:xfrm>
        </p:spPr>
        <p:txBody>
          <a:bodyPr/>
          <a:lstStyle/>
          <a:p>
            <a:r>
              <a:rPr lang="en-US"/>
              <a:t>Click to edit Master title style</a:t>
            </a:r>
          </a:p>
        </p:txBody>
      </p:sp>
      <p:sp>
        <p:nvSpPr>
          <p:cNvPr id="3" name="Content Placeholder 2"/>
          <p:cNvSpPr>
            <a:spLocks noGrp="1"/>
          </p:cNvSpPr>
          <p:nvPr>
            <p:ph sz="quarter" idx="1"/>
          </p:nvPr>
        </p:nvSpPr>
        <p:spPr>
          <a:xfrm>
            <a:off x="1828282" y="5119691"/>
            <a:ext cx="16396228" cy="71659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8351506" y="5119691"/>
            <a:ext cx="16396228" cy="71659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828282" y="12438072"/>
            <a:ext cx="16396228" cy="71659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8351506" y="12438072"/>
            <a:ext cx="16396228" cy="71659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1E13002-9EDC-FD41-9770-CA43FF2A5A1A}" type="slidenum">
              <a:rPr lang="en-US" altLang="en-US"/>
              <a:pPr/>
              <a:t>‹#›</a:t>
            </a:fld>
            <a:endParaRPr lang="en-US" altLang="en-US"/>
          </a:p>
        </p:txBody>
      </p:sp>
    </p:spTree>
    <p:extLst>
      <p:ext uri="{BB962C8B-B14F-4D97-AF65-F5344CB8AC3E}">
        <p14:creationId xmlns:p14="http://schemas.microsoft.com/office/powerpoint/2010/main" val="205154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4BCF0CF-808C-404D-80DC-91695CBD014C}" type="slidenum">
              <a:rPr lang="en-US" altLang="en-US"/>
              <a:pPr/>
              <a:t>‹#›</a:t>
            </a:fld>
            <a:endParaRPr lang="en-US" altLang="en-US"/>
          </a:p>
        </p:txBody>
      </p:sp>
    </p:spTree>
    <p:extLst>
      <p:ext uri="{BB962C8B-B14F-4D97-AF65-F5344CB8AC3E}">
        <p14:creationId xmlns:p14="http://schemas.microsoft.com/office/powerpoint/2010/main" val="1689539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4102085"/>
            <a:ext cx="31089600" cy="4358640"/>
          </a:xfrm>
        </p:spPr>
        <p:txBody>
          <a:bodyPr anchor="t"/>
          <a:lstStyle>
            <a:lvl1pPr algn="l">
              <a:defRPr sz="14600" b="1" cap="all"/>
            </a:lvl1pPr>
          </a:lstStyle>
          <a:p>
            <a:r>
              <a:rPr lang="en-US"/>
              <a:t>Click to edit Master title style</a:t>
            </a:r>
          </a:p>
        </p:txBody>
      </p:sp>
      <p:sp>
        <p:nvSpPr>
          <p:cNvPr id="3" name="Text Placeholder 2"/>
          <p:cNvSpPr>
            <a:spLocks noGrp="1"/>
          </p:cNvSpPr>
          <p:nvPr>
            <p:ph type="body" idx="1"/>
          </p:nvPr>
        </p:nvSpPr>
        <p:spPr>
          <a:xfrm>
            <a:off x="2889252" y="9301483"/>
            <a:ext cx="31089600" cy="4800598"/>
          </a:xfrm>
        </p:spPr>
        <p:txBody>
          <a:bodyPr anchor="b"/>
          <a:lstStyle>
            <a:lvl1pPr marL="0" indent="0">
              <a:buNone/>
              <a:defRPr sz="7300">
                <a:solidFill>
                  <a:schemeClr val="tx1">
                    <a:tint val="75000"/>
                  </a:schemeClr>
                </a:solidFill>
              </a:defRPr>
            </a:lvl1pPr>
            <a:lvl2pPr marL="1671777" indent="0">
              <a:buNone/>
              <a:defRPr sz="6600">
                <a:solidFill>
                  <a:schemeClr val="tx1">
                    <a:tint val="75000"/>
                  </a:schemeClr>
                </a:solidFill>
              </a:defRPr>
            </a:lvl2pPr>
            <a:lvl3pPr marL="3343555" indent="0">
              <a:buNone/>
              <a:defRPr sz="5900">
                <a:solidFill>
                  <a:schemeClr val="tx1">
                    <a:tint val="75000"/>
                  </a:schemeClr>
                </a:solidFill>
              </a:defRPr>
            </a:lvl3pPr>
            <a:lvl4pPr marL="5015332" indent="0">
              <a:buNone/>
              <a:defRPr sz="5100">
                <a:solidFill>
                  <a:schemeClr val="tx1">
                    <a:tint val="75000"/>
                  </a:schemeClr>
                </a:solidFill>
              </a:defRPr>
            </a:lvl4pPr>
            <a:lvl5pPr marL="6687110" indent="0">
              <a:buNone/>
              <a:defRPr sz="5100">
                <a:solidFill>
                  <a:schemeClr val="tx1">
                    <a:tint val="75000"/>
                  </a:schemeClr>
                </a:solidFill>
              </a:defRPr>
            </a:lvl5pPr>
            <a:lvl6pPr marL="8358887" indent="0">
              <a:buNone/>
              <a:defRPr sz="5100">
                <a:solidFill>
                  <a:schemeClr val="tx1">
                    <a:tint val="75000"/>
                  </a:schemeClr>
                </a:solidFill>
              </a:defRPr>
            </a:lvl6pPr>
            <a:lvl7pPr marL="10030665" indent="0">
              <a:buNone/>
              <a:defRPr sz="5100">
                <a:solidFill>
                  <a:schemeClr val="tx1">
                    <a:tint val="75000"/>
                  </a:schemeClr>
                </a:solidFill>
              </a:defRPr>
            </a:lvl7pPr>
            <a:lvl8pPr marL="11702442" indent="0">
              <a:buNone/>
              <a:defRPr sz="5100">
                <a:solidFill>
                  <a:schemeClr val="tx1">
                    <a:tint val="75000"/>
                  </a:schemeClr>
                </a:solidFill>
              </a:defRPr>
            </a:lvl8pPr>
            <a:lvl9pPr marL="13374219" indent="0">
              <a:buNone/>
              <a:defRPr sz="5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0F314BD-995C-6E4A-8816-601C7E54D421}" type="slidenum">
              <a:rPr lang="en-US" altLang="en-US"/>
              <a:pPr/>
              <a:t>‹#›</a:t>
            </a:fld>
            <a:endParaRPr lang="en-US" altLang="en-US"/>
          </a:p>
        </p:txBody>
      </p:sp>
    </p:spTree>
    <p:extLst>
      <p:ext uri="{BB962C8B-B14F-4D97-AF65-F5344CB8AC3E}">
        <p14:creationId xmlns:p14="http://schemas.microsoft.com/office/powerpoint/2010/main" val="206110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5120641"/>
            <a:ext cx="16154400" cy="14483082"/>
          </a:xfrm>
        </p:spPr>
        <p:txBody>
          <a:bodyPr/>
          <a:lstStyle>
            <a:lvl1pPr>
              <a:defRPr sz="102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5120641"/>
            <a:ext cx="16154400" cy="14483082"/>
          </a:xfrm>
        </p:spPr>
        <p:txBody>
          <a:bodyPr/>
          <a:lstStyle>
            <a:lvl1pPr>
              <a:defRPr sz="102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83686EC-878F-BB48-97DB-893079871E93}" type="slidenum">
              <a:rPr lang="en-US" altLang="en-US"/>
              <a:pPr/>
              <a:t>‹#›</a:t>
            </a:fld>
            <a:endParaRPr lang="en-US" altLang="en-US"/>
          </a:p>
        </p:txBody>
      </p:sp>
    </p:spTree>
    <p:extLst>
      <p:ext uri="{BB962C8B-B14F-4D97-AF65-F5344CB8AC3E}">
        <p14:creationId xmlns:p14="http://schemas.microsoft.com/office/powerpoint/2010/main" val="213871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4912362"/>
            <a:ext cx="16160752" cy="2047238"/>
          </a:xfrm>
        </p:spPr>
        <p:txBody>
          <a:bodyPr anchor="b"/>
          <a:lstStyle>
            <a:lvl1pPr marL="0" indent="0">
              <a:buNone/>
              <a:defRPr sz="8800" b="1"/>
            </a:lvl1pPr>
            <a:lvl2pPr marL="1671777" indent="0">
              <a:buNone/>
              <a:defRPr sz="7300" b="1"/>
            </a:lvl2pPr>
            <a:lvl3pPr marL="3343555" indent="0">
              <a:buNone/>
              <a:defRPr sz="6600" b="1"/>
            </a:lvl3pPr>
            <a:lvl4pPr marL="5015332" indent="0">
              <a:buNone/>
              <a:defRPr sz="5900" b="1"/>
            </a:lvl4pPr>
            <a:lvl5pPr marL="6687110" indent="0">
              <a:buNone/>
              <a:defRPr sz="5900" b="1"/>
            </a:lvl5pPr>
            <a:lvl6pPr marL="8358887" indent="0">
              <a:buNone/>
              <a:defRPr sz="5900" b="1"/>
            </a:lvl6pPr>
            <a:lvl7pPr marL="10030665" indent="0">
              <a:buNone/>
              <a:defRPr sz="5900" b="1"/>
            </a:lvl7pPr>
            <a:lvl8pPr marL="11702442" indent="0">
              <a:buNone/>
              <a:defRPr sz="5900" b="1"/>
            </a:lvl8pPr>
            <a:lvl9pPr marL="13374219" indent="0">
              <a:buNone/>
              <a:defRPr sz="5900" b="1"/>
            </a:lvl9pPr>
          </a:lstStyle>
          <a:p>
            <a:pPr lvl="0"/>
            <a:r>
              <a:rPr lang="en-US"/>
              <a:t>Click to edit Master text styles</a:t>
            </a:r>
          </a:p>
        </p:txBody>
      </p:sp>
      <p:sp>
        <p:nvSpPr>
          <p:cNvPr id="4" name="Content Placeholder 3"/>
          <p:cNvSpPr>
            <a:spLocks noGrp="1"/>
          </p:cNvSpPr>
          <p:nvPr>
            <p:ph sz="half" idx="2"/>
          </p:nvPr>
        </p:nvSpPr>
        <p:spPr>
          <a:xfrm>
            <a:off x="1828800" y="6959600"/>
            <a:ext cx="16160752" cy="12644122"/>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6" y="4912362"/>
            <a:ext cx="16167100" cy="2047238"/>
          </a:xfrm>
        </p:spPr>
        <p:txBody>
          <a:bodyPr anchor="b"/>
          <a:lstStyle>
            <a:lvl1pPr marL="0" indent="0">
              <a:buNone/>
              <a:defRPr sz="8800" b="1"/>
            </a:lvl1pPr>
            <a:lvl2pPr marL="1671777" indent="0">
              <a:buNone/>
              <a:defRPr sz="7300" b="1"/>
            </a:lvl2pPr>
            <a:lvl3pPr marL="3343555" indent="0">
              <a:buNone/>
              <a:defRPr sz="6600" b="1"/>
            </a:lvl3pPr>
            <a:lvl4pPr marL="5015332" indent="0">
              <a:buNone/>
              <a:defRPr sz="5900" b="1"/>
            </a:lvl4pPr>
            <a:lvl5pPr marL="6687110" indent="0">
              <a:buNone/>
              <a:defRPr sz="5900" b="1"/>
            </a:lvl5pPr>
            <a:lvl6pPr marL="8358887" indent="0">
              <a:buNone/>
              <a:defRPr sz="5900" b="1"/>
            </a:lvl6pPr>
            <a:lvl7pPr marL="10030665" indent="0">
              <a:buNone/>
              <a:defRPr sz="5900" b="1"/>
            </a:lvl7pPr>
            <a:lvl8pPr marL="11702442" indent="0">
              <a:buNone/>
              <a:defRPr sz="5900" b="1"/>
            </a:lvl8pPr>
            <a:lvl9pPr marL="13374219" indent="0">
              <a:buNone/>
              <a:defRPr sz="5900" b="1"/>
            </a:lvl9pPr>
          </a:lstStyle>
          <a:p>
            <a:pPr lvl="0"/>
            <a:r>
              <a:rPr lang="en-US"/>
              <a:t>Click to edit Master text styles</a:t>
            </a:r>
          </a:p>
        </p:txBody>
      </p:sp>
      <p:sp>
        <p:nvSpPr>
          <p:cNvPr id="6" name="Content Placeholder 5"/>
          <p:cNvSpPr>
            <a:spLocks noGrp="1"/>
          </p:cNvSpPr>
          <p:nvPr>
            <p:ph sz="quarter" idx="4"/>
          </p:nvPr>
        </p:nvSpPr>
        <p:spPr>
          <a:xfrm>
            <a:off x="18580106" y="6959600"/>
            <a:ext cx="16167100" cy="12644122"/>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273A760-67D2-2A42-BE70-B8B60A8032C2}" type="slidenum">
              <a:rPr lang="en-US" altLang="en-US"/>
              <a:pPr/>
              <a:t>‹#›</a:t>
            </a:fld>
            <a:endParaRPr lang="en-US" altLang="en-US"/>
          </a:p>
        </p:txBody>
      </p:sp>
    </p:spTree>
    <p:extLst>
      <p:ext uri="{BB962C8B-B14F-4D97-AF65-F5344CB8AC3E}">
        <p14:creationId xmlns:p14="http://schemas.microsoft.com/office/powerpoint/2010/main" val="74341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5FB18286-B8A3-C149-B40E-80DC06023C94}" type="slidenum">
              <a:rPr lang="en-US" altLang="en-US"/>
              <a:pPr/>
              <a:t>‹#›</a:t>
            </a:fld>
            <a:endParaRPr lang="en-US" altLang="en-US"/>
          </a:p>
        </p:txBody>
      </p:sp>
    </p:spTree>
    <p:extLst>
      <p:ext uri="{BB962C8B-B14F-4D97-AF65-F5344CB8AC3E}">
        <p14:creationId xmlns:p14="http://schemas.microsoft.com/office/powerpoint/2010/main" val="56698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6D24F7FC-1885-E649-84B6-DA21E7E23890}" type="slidenum">
              <a:rPr lang="en-US" altLang="en-US"/>
              <a:pPr/>
              <a:t>‹#›</a:t>
            </a:fld>
            <a:endParaRPr lang="en-US" altLang="en-US"/>
          </a:p>
        </p:txBody>
      </p:sp>
    </p:spTree>
    <p:extLst>
      <p:ext uri="{BB962C8B-B14F-4D97-AF65-F5344CB8AC3E}">
        <p14:creationId xmlns:p14="http://schemas.microsoft.com/office/powerpoint/2010/main" val="99533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6" y="873760"/>
            <a:ext cx="12033252" cy="3718560"/>
          </a:xfrm>
        </p:spPr>
        <p:txBody>
          <a:bodyPr anchor="b"/>
          <a:lstStyle>
            <a:lvl1pPr algn="l">
              <a:defRPr sz="7300" b="1"/>
            </a:lvl1pPr>
          </a:lstStyle>
          <a:p>
            <a:r>
              <a:rPr lang="en-US"/>
              <a:t>Click to edit Master title style</a:t>
            </a:r>
          </a:p>
        </p:txBody>
      </p:sp>
      <p:sp>
        <p:nvSpPr>
          <p:cNvPr id="3" name="Content Placeholder 2"/>
          <p:cNvSpPr>
            <a:spLocks noGrp="1"/>
          </p:cNvSpPr>
          <p:nvPr>
            <p:ph idx="1"/>
          </p:nvPr>
        </p:nvSpPr>
        <p:spPr>
          <a:xfrm>
            <a:off x="14300200" y="873761"/>
            <a:ext cx="20447000" cy="18729962"/>
          </a:xfrm>
        </p:spPr>
        <p:txBody>
          <a:bodyPr/>
          <a:lstStyle>
            <a:lvl1pPr>
              <a:defRPr sz="11700"/>
            </a:lvl1pPr>
            <a:lvl2pPr>
              <a:defRPr sz="10200"/>
            </a:lvl2pPr>
            <a:lvl3pPr>
              <a:defRPr sz="88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6" y="4592321"/>
            <a:ext cx="12033252" cy="15011402"/>
          </a:xfrm>
        </p:spPr>
        <p:txBody>
          <a:bodyPr/>
          <a:lstStyle>
            <a:lvl1pPr marL="0" indent="0">
              <a:buNone/>
              <a:defRPr sz="5100"/>
            </a:lvl1pPr>
            <a:lvl2pPr marL="1671777" indent="0">
              <a:buNone/>
              <a:defRPr sz="4400"/>
            </a:lvl2pPr>
            <a:lvl3pPr marL="3343555" indent="0">
              <a:buNone/>
              <a:defRPr sz="3700"/>
            </a:lvl3pPr>
            <a:lvl4pPr marL="5015332" indent="0">
              <a:buNone/>
              <a:defRPr sz="3300"/>
            </a:lvl4pPr>
            <a:lvl5pPr marL="6687110" indent="0">
              <a:buNone/>
              <a:defRPr sz="3300"/>
            </a:lvl5pPr>
            <a:lvl6pPr marL="8358887" indent="0">
              <a:buNone/>
              <a:defRPr sz="3300"/>
            </a:lvl6pPr>
            <a:lvl7pPr marL="10030665" indent="0">
              <a:buNone/>
              <a:defRPr sz="3300"/>
            </a:lvl7pPr>
            <a:lvl8pPr marL="11702442" indent="0">
              <a:buNone/>
              <a:defRPr sz="3300"/>
            </a:lvl8pPr>
            <a:lvl9pPr marL="13374219" indent="0">
              <a:buNone/>
              <a:defRPr sz="3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BB57350-8E18-7945-8025-C0B7BE7A80F2}" type="slidenum">
              <a:rPr lang="en-US" altLang="en-US"/>
              <a:pPr/>
              <a:t>‹#›</a:t>
            </a:fld>
            <a:endParaRPr lang="en-US" altLang="en-US"/>
          </a:p>
        </p:txBody>
      </p:sp>
    </p:spTree>
    <p:extLst>
      <p:ext uri="{BB962C8B-B14F-4D97-AF65-F5344CB8AC3E}">
        <p14:creationId xmlns:p14="http://schemas.microsoft.com/office/powerpoint/2010/main" val="180249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5361920"/>
            <a:ext cx="21945600" cy="1813562"/>
          </a:xfrm>
        </p:spPr>
        <p:txBody>
          <a:bodyPr anchor="b"/>
          <a:lstStyle>
            <a:lvl1pPr algn="l">
              <a:defRPr sz="7300" b="1"/>
            </a:lvl1pPr>
          </a:lstStyle>
          <a:p>
            <a:r>
              <a:rPr lang="en-US"/>
              <a:t>Click to edit Master title style</a:t>
            </a:r>
          </a:p>
        </p:txBody>
      </p:sp>
      <p:sp>
        <p:nvSpPr>
          <p:cNvPr id="3" name="Picture Placeholder 2"/>
          <p:cNvSpPr>
            <a:spLocks noGrp="1"/>
          </p:cNvSpPr>
          <p:nvPr>
            <p:ph type="pic" idx="1"/>
          </p:nvPr>
        </p:nvSpPr>
        <p:spPr>
          <a:xfrm>
            <a:off x="7169152" y="1960880"/>
            <a:ext cx="21945600" cy="13167360"/>
          </a:xfrm>
        </p:spPr>
        <p:txBody>
          <a:bodyPr rtlCol="0">
            <a:normAutofit/>
          </a:bodyPr>
          <a:lstStyle>
            <a:lvl1pPr marL="0" indent="0">
              <a:buNone/>
              <a:defRPr sz="11700"/>
            </a:lvl1pPr>
            <a:lvl2pPr marL="1671777" indent="0">
              <a:buNone/>
              <a:defRPr sz="10200"/>
            </a:lvl2pPr>
            <a:lvl3pPr marL="3343555" indent="0">
              <a:buNone/>
              <a:defRPr sz="8800"/>
            </a:lvl3pPr>
            <a:lvl4pPr marL="5015332" indent="0">
              <a:buNone/>
              <a:defRPr sz="7300"/>
            </a:lvl4pPr>
            <a:lvl5pPr marL="6687110" indent="0">
              <a:buNone/>
              <a:defRPr sz="7300"/>
            </a:lvl5pPr>
            <a:lvl6pPr marL="8358887" indent="0">
              <a:buNone/>
              <a:defRPr sz="7300"/>
            </a:lvl6pPr>
            <a:lvl7pPr marL="10030665" indent="0">
              <a:buNone/>
              <a:defRPr sz="7300"/>
            </a:lvl7pPr>
            <a:lvl8pPr marL="11702442" indent="0">
              <a:buNone/>
              <a:defRPr sz="7300"/>
            </a:lvl8pPr>
            <a:lvl9pPr marL="13374219" indent="0">
              <a:buNone/>
              <a:defRPr sz="7300"/>
            </a:lvl9pPr>
          </a:lstStyle>
          <a:p>
            <a:pPr lvl="0"/>
            <a:endParaRPr lang="en-US" noProof="0"/>
          </a:p>
        </p:txBody>
      </p:sp>
      <p:sp>
        <p:nvSpPr>
          <p:cNvPr id="4" name="Text Placeholder 3"/>
          <p:cNvSpPr>
            <a:spLocks noGrp="1"/>
          </p:cNvSpPr>
          <p:nvPr>
            <p:ph type="body" sz="half" idx="2"/>
          </p:nvPr>
        </p:nvSpPr>
        <p:spPr>
          <a:xfrm>
            <a:off x="7169152" y="17175482"/>
            <a:ext cx="21945600" cy="2575558"/>
          </a:xfrm>
        </p:spPr>
        <p:txBody>
          <a:bodyPr/>
          <a:lstStyle>
            <a:lvl1pPr marL="0" indent="0">
              <a:buNone/>
              <a:defRPr sz="5100"/>
            </a:lvl1pPr>
            <a:lvl2pPr marL="1671777" indent="0">
              <a:buNone/>
              <a:defRPr sz="4400"/>
            </a:lvl2pPr>
            <a:lvl3pPr marL="3343555" indent="0">
              <a:buNone/>
              <a:defRPr sz="3700"/>
            </a:lvl3pPr>
            <a:lvl4pPr marL="5015332" indent="0">
              <a:buNone/>
              <a:defRPr sz="3300"/>
            </a:lvl4pPr>
            <a:lvl5pPr marL="6687110" indent="0">
              <a:buNone/>
              <a:defRPr sz="3300"/>
            </a:lvl5pPr>
            <a:lvl6pPr marL="8358887" indent="0">
              <a:buNone/>
              <a:defRPr sz="3300"/>
            </a:lvl6pPr>
            <a:lvl7pPr marL="10030665" indent="0">
              <a:buNone/>
              <a:defRPr sz="3300"/>
            </a:lvl7pPr>
            <a:lvl8pPr marL="11702442" indent="0">
              <a:buNone/>
              <a:defRPr sz="3300"/>
            </a:lvl8pPr>
            <a:lvl9pPr marL="13374219" indent="0">
              <a:buNone/>
              <a:defRPr sz="3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CAD1934-CB3A-F541-9785-D7092C6FE49D}" type="slidenum">
              <a:rPr lang="en-US" altLang="en-US"/>
              <a:pPr/>
              <a:t>‹#›</a:t>
            </a:fld>
            <a:endParaRPr lang="en-US" altLang="en-US"/>
          </a:p>
        </p:txBody>
      </p:sp>
    </p:spTree>
    <p:extLst>
      <p:ext uri="{BB962C8B-B14F-4D97-AF65-F5344CB8AC3E}">
        <p14:creationId xmlns:p14="http://schemas.microsoft.com/office/powerpoint/2010/main" val="213120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28800" y="879475"/>
            <a:ext cx="32918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34354" tIns="167177" rIns="334354" bIns="167177"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828800" y="5121275"/>
            <a:ext cx="32918400" cy="144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34354" tIns="167177" rIns="334354" bIns="16717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828800" y="20340638"/>
            <a:ext cx="8534400" cy="1168400"/>
          </a:xfrm>
          <a:prstGeom prst="rect">
            <a:avLst/>
          </a:prstGeom>
        </p:spPr>
        <p:txBody>
          <a:bodyPr vert="horz" lIns="334354" tIns="167177" rIns="334354" bIns="167177" rtlCol="0" anchor="ctr"/>
          <a:lstStyle>
            <a:lvl1pPr algn="l">
              <a:defRPr sz="4400">
                <a:solidFill>
                  <a:schemeClr val="tx1">
                    <a:tint val="75000"/>
                  </a:schemeClr>
                </a:solidFill>
                <a:latin typeface="Arial" charset="0"/>
                <a:ea typeface="ＭＳ Ｐゴシック" pitchFamily="-1" charset="-128"/>
                <a:cs typeface="+mn-cs"/>
              </a:defRPr>
            </a:lvl1pPr>
          </a:lstStyle>
          <a:p>
            <a:pPr>
              <a:defRPr/>
            </a:pPr>
            <a:endParaRPr lang="en-US"/>
          </a:p>
        </p:txBody>
      </p:sp>
      <p:sp>
        <p:nvSpPr>
          <p:cNvPr id="5" name="Footer Placeholder 4"/>
          <p:cNvSpPr>
            <a:spLocks noGrp="1"/>
          </p:cNvSpPr>
          <p:nvPr>
            <p:ph type="ftr" sz="quarter" idx="3"/>
          </p:nvPr>
        </p:nvSpPr>
        <p:spPr>
          <a:xfrm>
            <a:off x="12496800" y="20340638"/>
            <a:ext cx="11582400" cy="1168400"/>
          </a:xfrm>
          <a:prstGeom prst="rect">
            <a:avLst/>
          </a:prstGeom>
        </p:spPr>
        <p:txBody>
          <a:bodyPr vert="horz" lIns="334354" tIns="167177" rIns="334354" bIns="167177" rtlCol="0" anchor="ctr"/>
          <a:lstStyle>
            <a:lvl1pPr algn="ctr">
              <a:defRPr sz="4400">
                <a:solidFill>
                  <a:schemeClr val="tx1">
                    <a:tint val="75000"/>
                  </a:schemeClr>
                </a:solidFill>
                <a:latin typeface="Arial" charset="0"/>
                <a:ea typeface="ＭＳ Ｐゴシック" pitchFamily="-1" charset="-128"/>
                <a:cs typeface="+mn-cs"/>
              </a:defRPr>
            </a:lvl1pPr>
          </a:lstStyle>
          <a:p>
            <a:pPr>
              <a:defRPr/>
            </a:pPr>
            <a:endParaRPr lang="en-US"/>
          </a:p>
        </p:txBody>
      </p:sp>
      <p:sp>
        <p:nvSpPr>
          <p:cNvPr id="6" name="Slide Number Placeholder 5"/>
          <p:cNvSpPr>
            <a:spLocks noGrp="1"/>
          </p:cNvSpPr>
          <p:nvPr>
            <p:ph type="sldNum" sz="quarter" idx="4"/>
          </p:nvPr>
        </p:nvSpPr>
        <p:spPr>
          <a:xfrm>
            <a:off x="26212800" y="20340638"/>
            <a:ext cx="8534400" cy="1168400"/>
          </a:xfrm>
          <a:prstGeom prst="rect">
            <a:avLst/>
          </a:prstGeom>
        </p:spPr>
        <p:txBody>
          <a:bodyPr vert="horz" wrap="square" lIns="334354" tIns="167177" rIns="334354" bIns="167177" numCol="1" anchor="ctr" anchorCtr="0" compatLnSpc="1">
            <a:prstTxWarp prst="textNoShape">
              <a:avLst/>
            </a:prstTxWarp>
          </a:bodyPr>
          <a:lstStyle>
            <a:lvl1pPr algn="r">
              <a:defRPr sz="4400">
                <a:solidFill>
                  <a:srgbClr val="898989"/>
                </a:solidFill>
              </a:defRPr>
            </a:lvl1pPr>
          </a:lstStyle>
          <a:p>
            <a:fld id="{A88BF930-586C-1847-96DF-39EACFB7D39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ctr" defTabSz="3343275" rtl="0" eaLnBrk="0" fontAlgn="base" hangingPunct="0">
        <a:spcBef>
          <a:spcPct val="0"/>
        </a:spcBef>
        <a:spcAft>
          <a:spcPct val="0"/>
        </a:spcAft>
        <a:defRPr sz="16100" kern="1200">
          <a:solidFill>
            <a:schemeClr val="tx1"/>
          </a:solidFill>
          <a:latin typeface="+mj-lt"/>
          <a:ea typeface="ＭＳ Ｐゴシック" charset="0"/>
          <a:cs typeface="ＭＳ Ｐゴシック" charset="0"/>
        </a:defRPr>
      </a:lvl1pPr>
      <a:lvl2pPr algn="ctr" defTabSz="3343275" rtl="0" eaLnBrk="0" fontAlgn="base" hangingPunct="0">
        <a:spcBef>
          <a:spcPct val="0"/>
        </a:spcBef>
        <a:spcAft>
          <a:spcPct val="0"/>
        </a:spcAft>
        <a:defRPr sz="16100">
          <a:solidFill>
            <a:schemeClr val="tx1"/>
          </a:solidFill>
          <a:latin typeface="Calibri" pitchFamily="34" charset="0"/>
          <a:ea typeface="ＭＳ Ｐゴシック" charset="0"/>
          <a:cs typeface="ＭＳ Ｐゴシック" charset="0"/>
        </a:defRPr>
      </a:lvl2pPr>
      <a:lvl3pPr algn="ctr" defTabSz="3343275" rtl="0" eaLnBrk="0" fontAlgn="base" hangingPunct="0">
        <a:spcBef>
          <a:spcPct val="0"/>
        </a:spcBef>
        <a:spcAft>
          <a:spcPct val="0"/>
        </a:spcAft>
        <a:defRPr sz="16100">
          <a:solidFill>
            <a:schemeClr val="tx1"/>
          </a:solidFill>
          <a:latin typeface="Calibri" pitchFamily="34" charset="0"/>
          <a:ea typeface="ＭＳ Ｐゴシック" charset="0"/>
          <a:cs typeface="ＭＳ Ｐゴシック" charset="0"/>
        </a:defRPr>
      </a:lvl3pPr>
      <a:lvl4pPr algn="ctr" defTabSz="3343275" rtl="0" eaLnBrk="0" fontAlgn="base" hangingPunct="0">
        <a:spcBef>
          <a:spcPct val="0"/>
        </a:spcBef>
        <a:spcAft>
          <a:spcPct val="0"/>
        </a:spcAft>
        <a:defRPr sz="16100">
          <a:solidFill>
            <a:schemeClr val="tx1"/>
          </a:solidFill>
          <a:latin typeface="Calibri" pitchFamily="34" charset="0"/>
          <a:ea typeface="ＭＳ Ｐゴシック" charset="0"/>
          <a:cs typeface="ＭＳ Ｐゴシック" charset="0"/>
        </a:defRPr>
      </a:lvl4pPr>
      <a:lvl5pPr algn="ctr" defTabSz="3343275" rtl="0" eaLnBrk="0" fontAlgn="base" hangingPunct="0">
        <a:spcBef>
          <a:spcPct val="0"/>
        </a:spcBef>
        <a:spcAft>
          <a:spcPct val="0"/>
        </a:spcAft>
        <a:defRPr sz="16100">
          <a:solidFill>
            <a:schemeClr val="tx1"/>
          </a:solidFill>
          <a:latin typeface="Calibri" pitchFamily="34" charset="0"/>
          <a:ea typeface="ＭＳ Ｐゴシック" charset="0"/>
          <a:cs typeface="ＭＳ Ｐゴシック" charset="0"/>
        </a:defRPr>
      </a:lvl5pPr>
      <a:lvl6pPr marL="457200" algn="ctr" defTabSz="3343275" rtl="0" fontAlgn="base">
        <a:spcBef>
          <a:spcPct val="0"/>
        </a:spcBef>
        <a:spcAft>
          <a:spcPct val="0"/>
        </a:spcAft>
        <a:defRPr sz="16100">
          <a:solidFill>
            <a:schemeClr val="tx1"/>
          </a:solidFill>
          <a:latin typeface="Calibri" pitchFamily="34" charset="0"/>
        </a:defRPr>
      </a:lvl6pPr>
      <a:lvl7pPr marL="914400" algn="ctr" defTabSz="3343275" rtl="0" fontAlgn="base">
        <a:spcBef>
          <a:spcPct val="0"/>
        </a:spcBef>
        <a:spcAft>
          <a:spcPct val="0"/>
        </a:spcAft>
        <a:defRPr sz="16100">
          <a:solidFill>
            <a:schemeClr val="tx1"/>
          </a:solidFill>
          <a:latin typeface="Calibri" pitchFamily="34" charset="0"/>
        </a:defRPr>
      </a:lvl7pPr>
      <a:lvl8pPr marL="1371600" algn="ctr" defTabSz="3343275" rtl="0" fontAlgn="base">
        <a:spcBef>
          <a:spcPct val="0"/>
        </a:spcBef>
        <a:spcAft>
          <a:spcPct val="0"/>
        </a:spcAft>
        <a:defRPr sz="16100">
          <a:solidFill>
            <a:schemeClr val="tx1"/>
          </a:solidFill>
          <a:latin typeface="Calibri" pitchFamily="34" charset="0"/>
        </a:defRPr>
      </a:lvl8pPr>
      <a:lvl9pPr marL="1828800" algn="ctr" defTabSz="3343275" rtl="0" fontAlgn="base">
        <a:spcBef>
          <a:spcPct val="0"/>
        </a:spcBef>
        <a:spcAft>
          <a:spcPct val="0"/>
        </a:spcAft>
        <a:defRPr sz="16100">
          <a:solidFill>
            <a:schemeClr val="tx1"/>
          </a:solidFill>
          <a:latin typeface="Calibri" pitchFamily="34" charset="0"/>
        </a:defRPr>
      </a:lvl9pPr>
    </p:titleStyle>
    <p:bodyStyle>
      <a:lvl1pPr marL="1252538" indent="-1252538" algn="l" defTabSz="3343275" rtl="0" eaLnBrk="0" fontAlgn="base" hangingPunct="0">
        <a:spcBef>
          <a:spcPct val="20000"/>
        </a:spcBef>
        <a:spcAft>
          <a:spcPct val="0"/>
        </a:spcAft>
        <a:buFont typeface="Arial" charset="0"/>
        <a:buChar char="•"/>
        <a:defRPr sz="11700" kern="1200">
          <a:solidFill>
            <a:schemeClr val="tx1"/>
          </a:solidFill>
          <a:latin typeface="+mn-lt"/>
          <a:ea typeface="ＭＳ Ｐゴシック" charset="0"/>
          <a:cs typeface="ＭＳ Ｐゴシック" charset="0"/>
        </a:defRPr>
      </a:lvl1pPr>
      <a:lvl2pPr marL="2716213" indent="-1044575" algn="l" defTabSz="3343275" rtl="0" eaLnBrk="0" fontAlgn="base" hangingPunct="0">
        <a:spcBef>
          <a:spcPct val="20000"/>
        </a:spcBef>
        <a:spcAft>
          <a:spcPct val="0"/>
        </a:spcAft>
        <a:buFont typeface="Arial" charset="0"/>
        <a:buChar char="–"/>
        <a:defRPr sz="10200" kern="1200">
          <a:solidFill>
            <a:schemeClr val="tx1"/>
          </a:solidFill>
          <a:latin typeface="+mn-lt"/>
          <a:ea typeface="ＭＳ Ｐゴシック" charset="0"/>
          <a:cs typeface="+mn-cs"/>
        </a:defRPr>
      </a:lvl2pPr>
      <a:lvl3pPr marL="4178300" indent="-835025" algn="l" defTabSz="3343275" rtl="0" eaLnBrk="0" fontAlgn="base" hangingPunct="0">
        <a:spcBef>
          <a:spcPct val="20000"/>
        </a:spcBef>
        <a:spcAft>
          <a:spcPct val="0"/>
        </a:spcAft>
        <a:buFont typeface="Arial" charset="0"/>
        <a:buChar char="•"/>
        <a:defRPr sz="8800" kern="1200">
          <a:solidFill>
            <a:schemeClr val="tx1"/>
          </a:solidFill>
          <a:latin typeface="+mn-lt"/>
          <a:ea typeface="ＭＳ Ｐゴシック" charset="0"/>
          <a:cs typeface="+mn-cs"/>
        </a:defRPr>
      </a:lvl3pPr>
      <a:lvl4pPr marL="5849938" indent="-835025" algn="l" defTabSz="3343275" rtl="0" eaLnBrk="0" fontAlgn="base" hangingPunct="0">
        <a:spcBef>
          <a:spcPct val="20000"/>
        </a:spcBef>
        <a:spcAft>
          <a:spcPct val="0"/>
        </a:spcAft>
        <a:buFont typeface="Arial" charset="0"/>
        <a:buChar char="–"/>
        <a:defRPr sz="7300" kern="1200">
          <a:solidFill>
            <a:schemeClr val="tx1"/>
          </a:solidFill>
          <a:latin typeface="+mn-lt"/>
          <a:ea typeface="ＭＳ Ｐゴシック" charset="0"/>
          <a:cs typeface="+mn-cs"/>
        </a:defRPr>
      </a:lvl4pPr>
      <a:lvl5pPr marL="7521575" indent="-835025" algn="l" defTabSz="3343275" rtl="0" eaLnBrk="0" fontAlgn="base" hangingPunct="0">
        <a:spcBef>
          <a:spcPct val="20000"/>
        </a:spcBef>
        <a:spcAft>
          <a:spcPct val="0"/>
        </a:spcAft>
        <a:buFont typeface="Arial" charset="0"/>
        <a:buChar char="»"/>
        <a:defRPr sz="7300" kern="1200">
          <a:solidFill>
            <a:schemeClr val="tx1"/>
          </a:solidFill>
          <a:latin typeface="+mn-lt"/>
          <a:ea typeface="ＭＳ Ｐゴシック" charset="0"/>
          <a:cs typeface="+mn-cs"/>
        </a:defRPr>
      </a:lvl5pPr>
      <a:lvl6pPr marL="9194776" indent="-835889" algn="l" defTabSz="3343555" rtl="0" eaLnBrk="1" latinLnBrk="0" hangingPunct="1">
        <a:spcBef>
          <a:spcPct val="20000"/>
        </a:spcBef>
        <a:buFont typeface="Arial" pitchFamily="34" charset="0"/>
        <a:buChar char="•"/>
        <a:defRPr sz="7300" kern="1200">
          <a:solidFill>
            <a:schemeClr val="tx1"/>
          </a:solidFill>
          <a:latin typeface="+mn-lt"/>
          <a:ea typeface="+mn-ea"/>
          <a:cs typeface="+mn-cs"/>
        </a:defRPr>
      </a:lvl6pPr>
      <a:lvl7pPr marL="10866553" indent="-835889" algn="l" defTabSz="3343555" rtl="0" eaLnBrk="1" latinLnBrk="0" hangingPunct="1">
        <a:spcBef>
          <a:spcPct val="20000"/>
        </a:spcBef>
        <a:buFont typeface="Arial" pitchFamily="34" charset="0"/>
        <a:buChar char="•"/>
        <a:defRPr sz="7300" kern="1200">
          <a:solidFill>
            <a:schemeClr val="tx1"/>
          </a:solidFill>
          <a:latin typeface="+mn-lt"/>
          <a:ea typeface="+mn-ea"/>
          <a:cs typeface="+mn-cs"/>
        </a:defRPr>
      </a:lvl7pPr>
      <a:lvl8pPr marL="12538331" indent="-835889" algn="l" defTabSz="3343555" rtl="0" eaLnBrk="1" latinLnBrk="0" hangingPunct="1">
        <a:spcBef>
          <a:spcPct val="20000"/>
        </a:spcBef>
        <a:buFont typeface="Arial" pitchFamily="34" charset="0"/>
        <a:buChar char="•"/>
        <a:defRPr sz="7300" kern="1200">
          <a:solidFill>
            <a:schemeClr val="tx1"/>
          </a:solidFill>
          <a:latin typeface="+mn-lt"/>
          <a:ea typeface="+mn-ea"/>
          <a:cs typeface="+mn-cs"/>
        </a:defRPr>
      </a:lvl8pPr>
      <a:lvl9pPr marL="14210105" indent="-835889" algn="l" defTabSz="3343555" rtl="0" eaLnBrk="1" latinLnBrk="0" hangingPunct="1">
        <a:spcBef>
          <a:spcPct val="20000"/>
        </a:spcBef>
        <a:buFont typeface="Arial" pitchFamily="34" charset="0"/>
        <a:buChar char="•"/>
        <a:defRPr sz="7300" kern="1200">
          <a:solidFill>
            <a:schemeClr val="tx1"/>
          </a:solidFill>
          <a:latin typeface="+mn-lt"/>
          <a:ea typeface="+mn-ea"/>
          <a:cs typeface="+mn-cs"/>
        </a:defRPr>
      </a:lvl9pPr>
    </p:bodyStyle>
    <p:otherStyle>
      <a:defPPr>
        <a:defRPr lang="en-US"/>
      </a:defPPr>
      <a:lvl1pPr marL="0" algn="l" defTabSz="3343555" rtl="0" eaLnBrk="1" latinLnBrk="0" hangingPunct="1">
        <a:defRPr sz="6600" kern="1200">
          <a:solidFill>
            <a:schemeClr val="tx1"/>
          </a:solidFill>
          <a:latin typeface="+mn-lt"/>
          <a:ea typeface="+mn-ea"/>
          <a:cs typeface="+mn-cs"/>
        </a:defRPr>
      </a:lvl1pPr>
      <a:lvl2pPr marL="1671777" algn="l" defTabSz="3343555" rtl="0" eaLnBrk="1" latinLnBrk="0" hangingPunct="1">
        <a:defRPr sz="6600" kern="1200">
          <a:solidFill>
            <a:schemeClr val="tx1"/>
          </a:solidFill>
          <a:latin typeface="+mn-lt"/>
          <a:ea typeface="+mn-ea"/>
          <a:cs typeface="+mn-cs"/>
        </a:defRPr>
      </a:lvl2pPr>
      <a:lvl3pPr marL="3343555" algn="l" defTabSz="3343555" rtl="0" eaLnBrk="1" latinLnBrk="0" hangingPunct="1">
        <a:defRPr sz="6600" kern="1200">
          <a:solidFill>
            <a:schemeClr val="tx1"/>
          </a:solidFill>
          <a:latin typeface="+mn-lt"/>
          <a:ea typeface="+mn-ea"/>
          <a:cs typeface="+mn-cs"/>
        </a:defRPr>
      </a:lvl3pPr>
      <a:lvl4pPr marL="5015332" algn="l" defTabSz="3343555" rtl="0" eaLnBrk="1" latinLnBrk="0" hangingPunct="1">
        <a:defRPr sz="6600" kern="1200">
          <a:solidFill>
            <a:schemeClr val="tx1"/>
          </a:solidFill>
          <a:latin typeface="+mn-lt"/>
          <a:ea typeface="+mn-ea"/>
          <a:cs typeface="+mn-cs"/>
        </a:defRPr>
      </a:lvl4pPr>
      <a:lvl5pPr marL="6687110" algn="l" defTabSz="3343555" rtl="0" eaLnBrk="1" latinLnBrk="0" hangingPunct="1">
        <a:defRPr sz="6600" kern="1200">
          <a:solidFill>
            <a:schemeClr val="tx1"/>
          </a:solidFill>
          <a:latin typeface="+mn-lt"/>
          <a:ea typeface="+mn-ea"/>
          <a:cs typeface="+mn-cs"/>
        </a:defRPr>
      </a:lvl5pPr>
      <a:lvl6pPr marL="8358887" algn="l" defTabSz="3343555" rtl="0" eaLnBrk="1" latinLnBrk="0" hangingPunct="1">
        <a:defRPr sz="6600" kern="1200">
          <a:solidFill>
            <a:schemeClr val="tx1"/>
          </a:solidFill>
          <a:latin typeface="+mn-lt"/>
          <a:ea typeface="+mn-ea"/>
          <a:cs typeface="+mn-cs"/>
        </a:defRPr>
      </a:lvl6pPr>
      <a:lvl7pPr marL="10030665" algn="l" defTabSz="3343555" rtl="0" eaLnBrk="1" latinLnBrk="0" hangingPunct="1">
        <a:defRPr sz="6600" kern="1200">
          <a:solidFill>
            <a:schemeClr val="tx1"/>
          </a:solidFill>
          <a:latin typeface="+mn-lt"/>
          <a:ea typeface="+mn-ea"/>
          <a:cs typeface="+mn-cs"/>
        </a:defRPr>
      </a:lvl7pPr>
      <a:lvl8pPr marL="11702442" algn="l" defTabSz="3343555" rtl="0" eaLnBrk="1" latinLnBrk="0" hangingPunct="1">
        <a:defRPr sz="6600" kern="1200">
          <a:solidFill>
            <a:schemeClr val="tx1"/>
          </a:solidFill>
          <a:latin typeface="+mn-lt"/>
          <a:ea typeface="+mn-ea"/>
          <a:cs typeface="+mn-cs"/>
        </a:defRPr>
      </a:lvl8pPr>
      <a:lvl9pPr marL="13374219" algn="l" defTabSz="3343555"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0" name="TextBox 35"/>
          <p:cNvSpPr txBox="1">
            <a:spLocks noChangeArrowheads="1"/>
          </p:cNvSpPr>
          <p:nvPr/>
        </p:nvSpPr>
        <p:spPr bwMode="auto">
          <a:xfrm>
            <a:off x="813956" y="12344400"/>
            <a:ext cx="11506200" cy="9571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marL="457200" indent="-457200"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pPr algn="just" eaLnBrk="1" hangingPunct="1">
              <a:buClr>
                <a:schemeClr val="accent1"/>
              </a:buClr>
              <a:buFont typeface="Wingdings" panose="05000000000000000000" pitchFamily="2" charset="2"/>
              <a:buChar char="§"/>
            </a:pPr>
            <a:r>
              <a:rPr lang="en-US" altLang="en-US" sz="2800" b="0" dirty="0">
                <a:solidFill>
                  <a:schemeClr val="tx1"/>
                </a:solidFill>
              </a:rPr>
              <a:t>A convenience sample of </a:t>
            </a:r>
            <a:r>
              <a:rPr lang="en-US" altLang="en-US" sz="2800" b="0" dirty="0" smtClean="0">
                <a:solidFill>
                  <a:schemeClr val="tx1"/>
                </a:solidFill>
              </a:rPr>
              <a:t>an urban children’s </a:t>
            </a:r>
            <a:r>
              <a:rPr lang="en-US" altLang="en-US" sz="2800" b="0" dirty="0">
                <a:solidFill>
                  <a:schemeClr val="tx1"/>
                </a:solidFill>
              </a:rPr>
              <a:t>hospital clinic patients ages 10-18y</a:t>
            </a:r>
            <a:r>
              <a:rPr lang="en-US" altLang="en-US" sz="2800" b="0" dirty="0" smtClean="0">
                <a:solidFill>
                  <a:schemeClr val="tx1"/>
                </a:solidFill>
              </a:rPr>
              <a:t>, with </a:t>
            </a:r>
            <a:r>
              <a:rPr lang="en-US" altLang="en-US" sz="2800" b="0" dirty="0">
                <a:solidFill>
                  <a:schemeClr val="tx1"/>
                </a:solidFill>
              </a:rPr>
              <a:t>BMI greater than 85</a:t>
            </a:r>
            <a:r>
              <a:rPr lang="en-US" altLang="en-US" sz="2800" b="0" baseline="30000" dirty="0">
                <a:solidFill>
                  <a:schemeClr val="tx1"/>
                </a:solidFill>
              </a:rPr>
              <a:t>th</a:t>
            </a:r>
            <a:r>
              <a:rPr lang="en-US" altLang="en-US" sz="2800" b="0" dirty="0">
                <a:solidFill>
                  <a:schemeClr val="tx1"/>
                </a:solidFill>
              </a:rPr>
              <a:t> %</a:t>
            </a:r>
            <a:r>
              <a:rPr lang="en-US" altLang="en-US" sz="2800" b="0" dirty="0" err="1">
                <a:solidFill>
                  <a:schemeClr val="tx1"/>
                </a:solidFill>
              </a:rPr>
              <a:t>ile</a:t>
            </a:r>
            <a:r>
              <a:rPr lang="en-US" altLang="en-US" sz="2800" b="0" dirty="0">
                <a:solidFill>
                  <a:schemeClr val="tx1"/>
                </a:solidFill>
              </a:rPr>
              <a:t> completed an 18-item survey assessing for the presence of MNE (</a:t>
            </a:r>
            <a:r>
              <a:rPr lang="en-US" sz="2800" dirty="0">
                <a:solidFill>
                  <a:schemeClr val="tx1"/>
                </a:solidFill>
              </a:rPr>
              <a:t>defined as intermittent nocturnal bedwetting in children age &gt;8 at least once over the past 6 months)</a:t>
            </a:r>
          </a:p>
          <a:p>
            <a:pPr algn="just" eaLnBrk="1" hangingPunct="1">
              <a:buClr>
                <a:schemeClr val="accent1"/>
              </a:buClr>
              <a:buFont typeface="Wingdings" panose="05000000000000000000" pitchFamily="2" charset="2"/>
              <a:buChar char="§"/>
            </a:pPr>
            <a:r>
              <a:rPr lang="en-US" altLang="en-US" sz="2800" b="0" dirty="0">
                <a:solidFill>
                  <a:schemeClr val="tx1"/>
                </a:solidFill>
              </a:rPr>
              <a:t>Six domains where assessed: Enuresis, Beverage Intake Behavior, Sleep Habits, Depression, Bullying and Constipation. </a:t>
            </a:r>
          </a:p>
          <a:p>
            <a:pPr lvl="1" algn="just" eaLnBrk="1" hangingPunct="1">
              <a:buClr>
                <a:schemeClr val="accent1"/>
              </a:buClr>
              <a:buFont typeface="Wingdings" panose="05000000000000000000" pitchFamily="2" charset="2"/>
              <a:buChar char="§"/>
            </a:pPr>
            <a:r>
              <a:rPr lang="en-US" altLang="en-US" sz="2800" b="0" dirty="0">
                <a:solidFill>
                  <a:schemeClr val="tx1"/>
                </a:solidFill>
              </a:rPr>
              <a:t>Definitions derived from questions</a:t>
            </a:r>
          </a:p>
          <a:p>
            <a:pPr lvl="2" algn="just" eaLnBrk="1" hangingPunct="1">
              <a:buClr>
                <a:schemeClr val="accent1"/>
              </a:buClr>
              <a:buFont typeface="Wingdings" panose="05000000000000000000" pitchFamily="2" charset="2"/>
              <a:buChar char="§"/>
            </a:pPr>
            <a:r>
              <a:rPr lang="en-US" altLang="en-US" sz="2800" b="0" dirty="0" smtClean="0">
                <a:solidFill>
                  <a:schemeClr val="tx1"/>
                </a:solidFill>
              </a:rPr>
              <a:t>Obstructive </a:t>
            </a:r>
            <a:r>
              <a:rPr lang="en-US" altLang="en-US" sz="2800" b="0" dirty="0">
                <a:solidFill>
                  <a:schemeClr val="tx1"/>
                </a:solidFill>
              </a:rPr>
              <a:t>Sleep Apnea (OSA): </a:t>
            </a:r>
            <a:r>
              <a:rPr lang="en-US" altLang="en-US" sz="2800" b="0" dirty="0" smtClean="0">
                <a:solidFill>
                  <a:schemeClr val="tx1"/>
                </a:solidFill>
              </a:rPr>
              <a:t>If answers “yes” to “Have you</a:t>
            </a:r>
          </a:p>
          <a:p>
            <a:pPr marL="914400" lvl="2" indent="0" algn="just" eaLnBrk="1" hangingPunct="1">
              <a:buClr>
                <a:schemeClr val="accent1"/>
              </a:buClr>
            </a:pPr>
            <a:r>
              <a:rPr lang="en-US" altLang="en-US" sz="2800" b="0" dirty="0" smtClean="0">
                <a:solidFill>
                  <a:schemeClr val="tx1"/>
                </a:solidFill>
              </a:rPr>
              <a:t>   ever been diagnosed with Obstructive Sleep Apnea?”</a:t>
            </a:r>
          </a:p>
          <a:p>
            <a:pPr lvl="2" algn="just" eaLnBrk="1" hangingPunct="1">
              <a:buClr>
                <a:schemeClr val="accent1"/>
              </a:buClr>
              <a:buFont typeface="Wingdings" panose="05000000000000000000" pitchFamily="2" charset="2"/>
              <a:buChar char="§"/>
            </a:pPr>
            <a:r>
              <a:rPr lang="en-US" altLang="en-US" sz="2800" b="0" dirty="0" smtClean="0">
                <a:solidFill>
                  <a:schemeClr val="tx1"/>
                </a:solidFill>
              </a:rPr>
              <a:t>Constipation: If answers “hard” or “very hard” to “In the last 2 months, what was your poop like?”</a:t>
            </a:r>
          </a:p>
          <a:p>
            <a:pPr lvl="2" algn="just" eaLnBrk="1" hangingPunct="1">
              <a:buClr>
                <a:schemeClr val="accent1"/>
              </a:buClr>
              <a:buFont typeface="Wingdings" panose="05000000000000000000" pitchFamily="2" charset="2"/>
              <a:buChar char="§"/>
            </a:pPr>
            <a:r>
              <a:rPr lang="en-US" altLang="en-US" sz="2800" b="0" dirty="0" smtClean="0">
                <a:solidFill>
                  <a:schemeClr val="tx1"/>
                </a:solidFill>
              </a:rPr>
              <a:t>Disordered </a:t>
            </a:r>
            <a:r>
              <a:rPr lang="en-US" altLang="en-US" sz="2800" b="0" dirty="0">
                <a:solidFill>
                  <a:schemeClr val="tx1"/>
                </a:solidFill>
              </a:rPr>
              <a:t>Drinking: </a:t>
            </a:r>
            <a:r>
              <a:rPr lang="en-US" altLang="en-US" sz="2800" b="0" dirty="0" smtClean="0">
                <a:solidFill>
                  <a:schemeClr val="tx1"/>
                </a:solidFill>
              </a:rPr>
              <a:t>If answers “soda” or “juice” to “What types</a:t>
            </a:r>
          </a:p>
          <a:p>
            <a:pPr marL="914400" lvl="2" indent="0" algn="just" eaLnBrk="1" hangingPunct="1">
              <a:buClr>
                <a:schemeClr val="accent1"/>
              </a:buClr>
            </a:pPr>
            <a:r>
              <a:rPr lang="en-US" altLang="en-US" sz="2800" b="0" dirty="0">
                <a:solidFill>
                  <a:schemeClr val="tx1"/>
                </a:solidFill>
              </a:rPr>
              <a:t> </a:t>
            </a:r>
            <a:r>
              <a:rPr lang="en-US" altLang="en-US" sz="2800" b="0" dirty="0" smtClean="0">
                <a:solidFill>
                  <a:schemeClr val="tx1"/>
                </a:solidFill>
              </a:rPr>
              <a:t>  of drinks are you drinking after 7pm?”</a:t>
            </a:r>
            <a:endParaRPr lang="en-US" altLang="en-US" sz="2800" b="0" dirty="0">
              <a:solidFill>
                <a:schemeClr val="tx1"/>
              </a:solidFill>
            </a:endParaRPr>
          </a:p>
          <a:p>
            <a:pPr lvl="2" algn="just" eaLnBrk="1" hangingPunct="1">
              <a:buClr>
                <a:schemeClr val="accent1"/>
              </a:buClr>
              <a:buFont typeface="Wingdings" panose="05000000000000000000" pitchFamily="2" charset="2"/>
              <a:buChar char="§"/>
            </a:pPr>
            <a:r>
              <a:rPr lang="en-US" altLang="en-US" sz="2800" b="0" dirty="0" smtClean="0">
                <a:solidFill>
                  <a:schemeClr val="tx1"/>
                </a:solidFill>
              </a:rPr>
              <a:t>Bullied</a:t>
            </a:r>
            <a:r>
              <a:rPr lang="en-US" altLang="en-US" sz="2800" b="0" dirty="0">
                <a:solidFill>
                  <a:schemeClr val="tx1"/>
                </a:solidFill>
              </a:rPr>
              <a:t>: </a:t>
            </a:r>
            <a:r>
              <a:rPr lang="en-US" altLang="en-US" sz="2800" b="0" dirty="0" smtClean="0">
                <a:solidFill>
                  <a:schemeClr val="tx1"/>
                </a:solidFill>
              </a:rPr>
              <a:t>If answers “yes” to “Have </a:t>
            </a:r>
            <a:r>
              <a:rPr lang="en-US" altLang="en-US" sz="2800" b="0" dirty="0">
                <a:solidFill>
                  <a:schemeClr val="tx1"/>
                </a:solidFill>
              </a:rPr>
              <a:t>You ever been bullied</a:t>
            </a:r>
            <a:r>
              <a:rPr lang="en-US" altLang="en-US" sz="2800" b="0" dirty="0" smtClean="0">
                <a:solidFill>
                  <a:schemeClr val="tx1"/>
                </a:solidFill>
              </a:rPr>
              <a:t>?” </a:t>
            </a:r>
          </a:p>
          <a:p>
            <a:pPr lvl="2" algn="just" eaLnBrk="1" hangingPunct="1">
              <a:buClr>
                <a:schemeClr val="accent1"/>
              </a:buClr>
              <a:buFont typeface="Wingdings" panose="05000000000000000000" pitchFamily="2" charset="2"/>
              <a:buChar char="§"/>
            </a:pPr>
            <a:r>
              <a:rPr lang="en-US" altLang="en-US" sz="2800" b="0" dirty="0" smtClean="0">
                <a:solidFill>
                  <a:schemeClr val="tx1"/>
                </a:solidFill>
              </a:rPr>
              <a:t>Depressive </a:t>
            </a:r>
            <a:r>
              <a:rPr lang="en-US" altLang="en-US" sz="2800" b="0" dirty="0">
                <a:solidFill>
                  <a:schemeClr val="tx1"/>
                </a:solidFill>
              </a:rPr>
              <a:t>Symptoms</a:t>
            </a:r>
            <a:r>
              <a:rPr lang="en-US" altLang="en-US" sz="2800" b="0" dirty="0" smtClean="0">
                <a:solidFill>
                  <a:schemeClr val="tx1"/>
                </a:solidFill>
              </a:rPr>
              <a:t>: If answers “yes” to ”Have </a:t>
            </a:r>
            <a:r>
              <a:rPr lang="en-US" altLang="en-US" sz="2800" b="0" dirty="0">
                <a:solidFill>
                  <a:schemeClr val="tx1"/>
                </a:solidFill>
              </a:rPr>
              <a:t>you ever been diagnosed with </a:t>
            </a:r>
            <a:r>
              <a:rPr lang="en-US" altLang="en-US" sz="2800" b="0" dirty="0" smtClean="0">
                <a:solidFill>
                  <a:schemeClr val="tx1"/>
                </a:solidFill>
              </a:rPr>
              <a:t>depression, anxiety or mood disorder?”</a:t>
            </a:r>
            <a:endParaRPr lang="en-US" altLang="en-US" sz="2800" b="0" dirty="0">
              <a:solidFill>
                <a:schemeClr val="tx1"/>
              </a:solidFill>
            </a:endParaRPr>
          </a:p>
          <a:p>
            <a:pPr algn="just" eaLnBrk="1" hangingPunct="1">
              <a:buClr>
                <a:schemeClr val="accent1"/>
              </a:buClr>
              <a:buFont typeface="Wingdings" panose="05000000000000000000" pitchFamily="2" charset="2"/>
              <a:buChar char="§"/>
            </a:pPr>
            <a:r>
              <a:rPr lang="en-US" altLang="en-US" sz="2800" b="0" dirty="0">
                <a:solidFill>
                  <a:schemeClr val="tx1"/>
                </a:solidFill>
              </a:rPr>
              <a:t>75% of adolescents </a:t>
            </a:r>
            <a:r>
              <a:rPr lang="en-US" altLang="en-US" sz="2800" b="0" dirty="0" smtClean="0">
                <a:solidFill>
                  <a:schemeClr val="tx1"/>
                </a:solidFill>
              </a:rPr>
              <a:t>were consented and enrolled in the </a:t>
            </a:r>
            <a:r>
              <a:rPr lang="en-US" altLang="en-US" sz="2800" b="0" dirty="0" smtClean="0">
                <a:solidFill>
                  <a:schemeClr val="tx1"/>
                </a:solidFill>
              </a:rPr>
              <a:t>study </a:t>
            </a:r>
            <a:r>
              <a:rPr lang="en-US" altLang="en-US" sz="2800" b="0" dirty="0">
                <a:solidFill>
                  <a:schemeClr val="tx1"/>
                </a:solidFill>
              </a:rPr>
              <a:t>and 73 (97%) answered some or all questions. </a:t>
            </a:r>
          </a:p>
          <a:p>
            <a:pPr algn="just" eaLnBrk="1" hangingPunct="1">
              <a:buClr>
                <a:schemeClr val="accent1"/>
              </a:buClr>
              <a:buFont typeface="Wingdings" panose="05000000000000000000" pitchFamily="2" charset="2"/>
              <a:buChar char="§"/>
            </a:pPr>
            <a:r>
              <a:rPr lang="en-US" altLang="en-US" sz="2800" b="0" dirty="0">
                <a:solidFill>
                  <a:schemeClr val="tx1"/>
                </a:solidFill>
              </a:rPr>
              <a:t>Descriptive statistics were calculated and Fisher’s exact and ANOVA tests were used to compare gender differences and age groups at which continence was </a:t>
            </a:r>
            <a:r>
              <a:rPr lang="en-US" altLang="en-US" sz="2800" b="0" dirty="0" smtClean="0">
                <a:solidFill>
                  <a:schemeClr val="tx1"/>
                </a:solidFill>
              </a:rPr>
              <a:t>attained.</a:t>
            </a:r>
            <a:endParaRPr lang="en-US" altLang="en-US" sz="2200" b="0" u="sng" dirty="0">
              <a:solidFill>
                <a:schemeClr val="tx1"/>
              </a:solidFill>
            </a:endParaRPr>
          </a:p>
        </p:txBody>
      </p:sp>
      <p:sp>
        <p:nvSpPr>
          <p:cNvPr id="16409" name="Rectangle 2"/>
          <p:cNvSpPr>
            <a:spLocks noGrp="1" noChangeArrowheads="1"/>
          </p:cNvSpPr>
          <p:nvPr>
            <p:ph type="title" sz="quarter"/>
          </p:nvPr>
        </p:nvSpPr>
        <p:spPr>
          <a:xfrm>
            <a:off x="762000" y="457200"/>
            <a:ext cx="35356800" cy="3048000"/>
          </a:xfrm>
          <a:gradFill rotWithShape="0">
            <a:gsLst>
              <a:gs pos="0">
                <a:srgbClr val="000D4C"/>
              </a:gs>
              <a:gs pos="50000">
                <a:srgbClr val="273267"/>
              </a:gs>
              <a:gs pos="100000">
                <a:srgbClr val="000D4C"/>
              </a:gs>
            </a:gsLst>
            <a:lin ang="5400000" scaled="1"/>
          </a:gradFill>
          <a:ln>
            <a:solidFill>
              <a:schemeClr val="tx1"/>
            </a:solidFill>
            <a:miter lim="800000"/>
            <a:headEnd/>
            <a:tailEnd/>
          </a:ln>
        </p:spPr>
        <p:txBody>
          <a:bodyPr/>
          <a:lstStyle/>
          <a:p>
            <a:pPr eaLnBrk="1" hangingPunct="1"/>
            <a:r>
              <a:rPr lang="en-US" altLang="en-US" sz="4400" b="1" dirty="0">
                <a:solidFill>
                  <a:schemeClr val="bg1"/>
                </a:solidFill>
                <a:latin typeface="Helvetica" charset="0"/>
                <a:ea typeface="ＭＳ Ｐゴシック" charset="-128"/>
              </a:rPr>
              <a:t/>
            </a:r>
            <a:br>
              <a:rPr lang="en-US" altLang="en-US" sz="4400" b="1" dirty="0">
                <a:solidFill>
                  <a:schemeClr val="bg1"/>
                </a:solidFill>
                <a:latin typeface="Helvetica" charset="0"/>
                <a:ea typeface="ＭＳ Ｐゴシック" charset="-128"/>
              </a:rPr>
            </a:br>
            <a:r>
              <a:rPr lang="en-US" sz="4800" b="1" dirty="0">
                <a:solidFill>
                  <a:schemeClr val="bg1"/>
                </a:solidFill>
              </a:rPr>
              <a:t>Obesity in </a:t>
            </a:r>
            <a:r>
              <a:rPr lang="en-US" sz="4800" b="1" dirty="0" smtClean="0">
                <a:solidFill>
                  <a:schemeClr val="bg1"/>
                </a:solidFill>
              </a:rPr>
              <a:t>Urban Youth</a:t>
            </a:r>
            <a:r>
              <a:rPr lang="en-US" sz="4800" b="1" dirty="0">
                <a:solidFill>
                  <a:schemeClr val="bg1"/>
                </a:solidFill>
              </a:rPr>
              <a:t>: Connection to Enuresis</a:t>
            </a:r>
            <a:r>
              <a:rPr lang="en-US" altLang="en-US" sz="4400" b="1" dirty="0">
                <a:solidFill>
                  <a:schemeClr val="bg1"/>
                </a:solidFill>
                <a:latin typeface="Helvetica" charset="0"/>
                <a:ea typeface="ＭＳ Ｐゴシック" charset="-128"/>
              </a:rPr>
              <a:t/>
            </a:r>
            <a:br>
              <a:rPr lang="en-US" altLang="en-US" sz="4400" b="1" dirty="0">
                <a:solidFill>
                  <a:schemeClr val="bg1"/>
                </a:solidFill>
                <a:latin typeface="Helvetica" charset="0"/>
                <a:ea typeface="ＭＳ Ｐゴシック" charset="-128"/>
              </a:rPr>
            </a:br>
            <a:r>
              <a:rPr lang="en-US" altLang="en-US" sz="4400" b="1" dirty="0">
                <a:solidFill>
                  <a:schemeClr val="bg1"/>
                </a:solidFill>
                <a:latin typeface="Helvetica" charset="0"/>
                <a:ea typeface="ＭＳ Ｐゴシック" charset="-128"/>
              </a:rPr>
              <a:t> </a:t>
            </a:r>
            <a:r>
              <a:rPr lang="en-US" altLang="en-US" sz="3600" b="1" dirty="0">
                <a:solidFill>
                  <a:schemeClr val="bg1"/>
                </a:solidFill>
                <a:latin typeface="Helvetica" charset="0"/>
                <a:ea typeface="ＭＳ Ｐゴシック" charset="-128"/>
              </a:rPr>
              <a:t> </a:t>
            </a:r>
            <a:r>
              <a:rPr lang="en-US" altLang="en-US" sz="3000" dirty="0">
                <a:solidFill>
                  <a:schemeClr val="bg1"/>
                </a:solidFill>
                <a:latin typeface="Helvetica" charset="0"/>
                <a:ea typeface="ＭＳ Ｐゴシック" charset="-128"/>
              </a:rPr>
              <a:t>Elissa </a:t>
            </a:r>
            <a:r>
              <a:rPr lang="en-US" altLang="en-US" sz="3000" dirty="0" smtClean="0">
                <a:solidFill>
                  <a:schemeClr val="bg1"/>
                </a:solidFill>
                <a:latin typeface="Helvetica" charset="0"/>
                <a:ea typeface="ＭＳ Ｐゴシック" charset="-128"/>
              </a:rPr>
              <a:t>Gross, DO</a:t>
            </a:r>
            <a:r>
              <a:rPr lang="en-US" altLang="en-US" sz="3000" dirty="0">
                <a:solidFill>
                  <a:schemeClr val="bg1"/>
                </a:solidFill>
                <a:latin typeface="Helvetica" charset="0"/>
                <a:ea typeface="ＭＳ Ｐゴシック" charset="-128"/>
              </a:rPr>
              <a:t>, Daniel </a:t>
            </a:r>
            <a:r>
              <a:rPr lang="en-US" altLang="en-US" sz="3000" dirty="0" smtClean="0">
                <a:solidFill>
                  <a:schemeClr val="bg1"/>
                </a:solidFill>
                <a:latin typeface="Helvetica" charset="0"/>
                <a:ea typeface="ＭＳ Ｐゴシック" charset="-128"/>
              </a:rPr>
              <a:t>Riggins, MD</a:t>
            </a:r>
            <a:r>
              <a:rPr lang="en-US" altLang="en-US" sz="3000" dirty="0">
                <a:solidFill>
                  <a:schemeClr val="bg1"/>
                </a:solidFill>
                <a:latin typeface="Helvetica" charset="0"/>
                <a:ea typeface="ＭＳ Ｐゴシック" charset="-128"/>
              </a:rPr>
              <a:t>, Courtney </a:t>
            </a:r>
            <a:r>
              <a:rPr lang="en-US" altLang="en-US" sz="3000" dirty="0" smtClean="0">
                <a:solidFill>
                  <a:schemeClr val="bg1"/>
                </a:solidFill>
                <a:latin typeface="Helvetica" charset="0"/>
                <a:ea typeface="ＭＳ Ｐゴシック" charset="-128"/>
              </a:rPr>
              <a:t>Sims, MD</a:t>
            </a:r>
            <a:r>
              <a:rPr lang="en-US" altLang="en-US" sz="3000" dirty="0">
                <a:solidFill>
                  <a:schemeClr val="bg1"/>
                </a:solidFill>
                <a:latin typeface="Helvetica" charset="0"/>
                <a:ea typeface="ＭＳ Ｐゴシック" charset="-128"/>
              </a:rPr>
              <a:t>, Oddett </a:t>
            </a:r>
            <a:r>
              <a:rPr lang="en-US" altLang="en-US" sz="3000" dirty="0" smtClean="0">
                <a:solidFill>
                  <a:schemeClr val="bg1"/>
                </a:solidFill>
                <a:latin typeface="Helvetica" charset="0"/>
                <a:ea typeface="ＭＳ Ｐゴシック" charset="-128"/>
              </a:rPr>
              <a:t>Foreman, BS</a:t>
            </a:r>
            <a:r>
              <a:rPr lang="en-US" altLang="en-US" sz="3000" dirty="0">
                <a:solidFill>
                  <a:schemeClr val="bg1"/>
                </a:solidFill>
                <a:latin typeface="Helvetica" charset="0"/>
                <a:ea typeface="ＭＳ Ｐゴシック" charset="-128"/>
              </a:rPr>
              <a:t>, Jessica </a:t>
            </a:r>
            <a:r>
              <a:rPr lang="en-US" altLang="en-US" sz="3000" dirty="0" smtClean="0">
                <a:solidFill>
                  <a:schemeClr val="bg1"/>
                </a:solidFill>
                <a:latin typeface="Helvetica" charset="0"/>
                <a:ea typeface="ＭＳ Ｐゴシック" charset="-128"/>
              </a:rPr>
              <a:t>Rieder, MD</a:t>
            </a:r>
            <a:r>
              <a:rPr lang="en-US" altLang="en-US" sz="3000" dirty="0">
                <a:solidFill>
                  <a:schemeClr val="bg1"/>
                </a:solidFill>
                <a:latin typeface="Helvetica" charset="0"/>
                <a:ea typeface="ＭＳ Ｐゴシック" charset="-128"/>
              </a:rPr>
              <a:t>, MS</a:t>
            </a:r>
            <a:br>
              <a:rPr lang="en-US" altLang="en-US" sz="3000" dirty="0">
                <a:solidFill>
                  <a:schemeClr val="bg1"/>
                </a:solidFill>
                <a:latin typeface="Helvetica" charset="0"/>
                <a:ea typeface="ＭＳ Ｐゴシック" charset="-128"/>
              </a:rPr>
            </a:br>
            <a:r>
              <a:rPr lang="en-US" altLang="en-US" sz="3000" i="1" dirty="0">
                <a:solidFill>
                  <a:schemeClr val="bg1"/>
                </a:solidFill>
                <a:latin typeface="Helvetica" charset="0"/>
                <a:ea typeface="ＭＳ Ｐゴシック" charset="-128"/>
              </a:rPr>
              <a:t>Division of Adolescent Medicine, Dept. of Pediatrics, Children’s Hospital at Montefiore/</a:t>
            </a:r>
            <a:r>
              <a:rPr lang="en-US" altLang="ja-JP" sz="3000" i="1" dirty="0">
                <a:solidFill>
                  <a:schemeClr val="bg1"/>
                </a:solidFill>
                <a:latin typeface="Helvetica" charset="0"/>
                <a:ea typeface="ＭＳ Ｐゴシック" charset="-128"/>
              </a:rPr>
              <a:t>Albert Einstein College of Medicine, Bronx, NY</a:t>
            </a:r>
            <a:r>
              <a:rPr lang="en-US" altLang="en-US" sz="3000" dirty="0">
                <a:latin typeface="Helvetica" charset="0"/>
                <a:ea typeface="ＭＳ Ｐゴシック" charset="-128"/>
              </a:rPr>
              <a:t/>
            </a:r>
            <a:br>
              <a:rPr lang="en-US" altLang="en-US" sz="3000" dirty="0">
                <a:latin typeface="Helvetica" charset="0"/>
                <a:ea typeface="ＭＳ Ｐゴシック" charset="-128"/>
              </a:rPr>
            </a:br>
            <a:r>
              <a:rPr lang="en-US" altLang="en-US" sz="3600" dirty="0">
                <a:solidFill>
                  <a:srgbClr val="FF9900"/>
                </a:solidFill>
                <a:ea typeface="ＭＳ Ｐゴシック" charset="-128"/>
              </a:rPr>
              <a:t/>
            </a:r>
            <a:br>
              <a:rPr lang="en-US" altLang="en-US" sz="3600" dirty="0">
                <a:solidFill>
                  <a:srgbClr val="FF9900"/>
                </a:solidFill>
                <a:ea typeface="ＭＳ Ｐゴシック" charset="-128"/>
              </a:rPr>
            </a:br>
            <a:endParaRPr lang="en-US" altLang="en-US" sz="3600" i="1" dirty="0">
              <a:solidFill>
                <a:schemeClr val="bg1"/>
              </a:solidFill>
              <a:ea typeface="ＭＳ Ｐゴシック" charset="-128"/>
            </a:endParaRPr>
          </a:p>
        </p:txBody>
      </p:sp>
      <p:sp>
        <p:nvSpPr>
          <p:cNvPr id="16410" name="Text Box 168"/>
          <p:cNvSpPr txBox="1">
            <a:spLocks noChangeArrowheads="1"/>
          </p:cNvSpPr>
          <p:nvPr/>
        </p:nvSpPr>
        <p:spPr bwMode="auto">
          <a:xfrm>
            <a:off x="663576" y="4253863"/>
            <a:ext cx="11430000" cy="40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006" tIns="68505" rIns="137006" bIns="68505">
            <a:spAutoFit/>
          </a:bodyPr>
          <a:lstStyle>
            <a:lvl1pPr marL="457200" indent="-457200"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pPr algn="just">
              <a:buClr>
                <a:schemeClr val="accent1"/>
              </a:buClr>
              <a:buFont typeface="Wingdings" charset="2"/>
              <a:buChar char="§"/>
            </a:pPr>
            <a:r>
              <a:rPr lang="en-US" altLang="en-US" sz="2800" b="0" dirty="0">
                <a:solidFill>
                  <a:schemeClr val="tx1"/>
                </a:solidFill>
              </a:rPr>
              <a:t>Childhood obesity has more than doubled in children and quadrupled in adolescents </a:t>
            </a:r>
            <a:r>
              <a:rPr lang="en-US" altLang="en-US" sz="2800" b="0" dirty="0" smtClean="0">
                <a:solidFill>
                  <a:schemeClr val="tx1"/>
                </a:solidFill>
              </a:rPr>
              <a:t>over </a:t>
            </a:r>
            <a:r>
              <a:rPr lang="en-US" altLang="en-US" sz="2800" b="0" dirty="0">
                <a:solidFill>
                  <a:schemeClr val="tx1"/>
                </a:solidFill>
              </a:rPr>
              <a:t>the past 20 years. </a:t>
            </a:r>
          </a:p>
          <a:p>
            <a:pPr algn="just">
              <a:buClr>
                <a:schemeClr val="accent1"/>
              </a:buClr>
              <a:buFont typeface="Wingdings" charset="2"/>
              <a:buChar char="§"/>
            </a:pPr>
            <a:r>
              <a:rPr lang="en-US" altLang="en-US" sz="2800" b="0" dirty="0">
                <a:solidFill>
                  <a:schemeClr val="tx1"/>
                </a:solidFill>
              </a:rPr>
              <a:t>Adolescents with obesity have 6.5 times the odds of having monosymptomatic nocturnal </a:t>
            </a:r>
            <a:r>
              <a:rPr lang="en-US" altLang="en-US" sz="2800" b="0" dirty="0" smtClean="0">
                <a:solidFill>
                  <a:schemeClr val="tx1"/>
                </a:solidFill>
              </a:rPr>
              <a:t>enuresis (MNE) or bed wetting </a:t>
            </a:r>
            <a:r>
              <a:rPr lang="en-US" altLang="en-US" sz="2800" b="0" dirty="0">
                <a:solidFill>
                  <a:schemeClr val="tx1"/>
                </a:solidFill>
              </a:rPr>
              <a:t>compared to those without obesity. </a:t>
            </a:r>
          </a:p>
          <a:p>
            <a:pPr algn="just">
              <a:buClr>
                <a:schemeClr val="accent1"/>
              </a:buClr>
              <a:buFont typeface="Wingdings" charset="2"/>
              <a:buChar char="§"/>
            </a:pPr>
            <a:r>
              <a:rPr lang="en-US" altLang="en-US" sz="2800" b="0" dirty="0">
                <a:solidFill>
                  <a:schemeClr val="tx1"/>
                </a:solidFill>
              </a:rPr>
              <a:t>The relationship between MNE and obesity is not well understood</a:t>
            </a:r>
          </a:p>
          <a:p>
            <a:pPr>
              <a:buClr>
                <a:schemeClr val="accent1"/>
              </a:buClr>
              <a:buFont typeface="Wingdings" charset="2"/>
              <a:buChar char="§"/>
            </a:pPr>
            <a:endParaRPr lang="en-US" altLang="en-US" sz="2200" b="0" dirty="0">
              <a:solidFill>
                <a:schemeClr val="tx1"/>
              </a:solidFill>
            </a:endParaRPr>
          </a:p>
          <a:p>
            <a:pPr>
              <a:buClr>
                <a:schemeClr val="accent1"/>
              </a:buClr>
              <a:buFont typeface="Wingdings" charset="2"/>
              <a:buChar char="§"/>
            </a:pPr>
            <a:endParaRPr lang="en-US" altLang="en-US" sz="2200" b="0" dirty="0">
              <a:solidFill>
                <a:schemeClr val="tx1"/>
              </a:solidFill>
            </a:endParaRPr>
          </a:p>
          <a:p>
            <a:pPr>
              <a:buClr>
                <a:schemeClr val="accent1"/>
              </a:buClr>
              <a:buFont typeface="Wingdings" charset="2"/>
              <a:buChar char="§"/>
            </a:pPr>
            <a:endParaRPr lang="en-US" altLang="en-US" sz="2200" b="0" dirty="0">
              <a:solidFill>
                <a:schemeClr val="tx1"/>
              </a:solidFill>
            </a:endParaRPr>
          </a:p>
          <a:p>
            <a:pPr>
              <a:buClr>
                <a:schemeClr val="accent1"/>
              </a:buClr>
              <a:buFont typeface="Wingdings" charset="2"/>
              <a:buChar char="§"/>
            </a:pPr>
            <a:endParaRPr lang="en-US" altLang="en-US" sz="2200" b="0" dirty="0">
              <a:solidFill>
                <a:schemeClr val="tx1"/>
              </a:solidFill>
            </a:endParaRPr>
          </a:p>
        </p:txBody>
      </p:sp>
      <p:sp>
        <p:nvSpPr>
          <p:cNvPr id="16411" name="TextBox 22"/>
          <p:cNvSpPr txBox="1">
            <a:spLocks noChangeArrowheads="1"/>
          </p:cNvSpPr>
          <p:nvPr/>
        </p:nvSpPr>
        <p:spPr bwMode="auto">
          <a:xfrm>
            <a:off x="17272000" y="-1422400"/>
            <a:ext cx="1841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36" tIns="45666" rIns="91336" bIns="45666">
            <a:spAutoFit/>
          </a:bodyPr>
          <a:lstStyle>
            <a:lvl1pPr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pPr eaLnBrk="1" hangingPunct="1"/>
            <a:endParaRPr lang="en-US" altLang="en-US" sz="4100"/>
          </a:p>
        </p:txBody>
      </p:sp>
      <p:pic>
        <p:nvPicPr>
          <p:cNvPr id="16412" name="Picture 4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74744" y="609600"/>
            <a:ext cx="28956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3" name="Rectangle 167"/>
          <p:cNvSpPr>
            <a:spLocks noChangeArrowheads="1"/>
          </p:cNvSpPr>
          <p:nvPr/>
        </p:nvSpPr>
        <p:spPr bwMode="auto">
          <a:xfrm>
            <a:off x="762000" y="3673475"/>
            <a:ext cx="11277600" cy="441325"/>
          </a:xfrm>
          <a:prstGeom prst="rect">
            <a:avLst/>
          </a:prstGeom>
          <a:gradFill rotWithShape="0">
            <a:gsLst>
              <a:gs pos="0">
                <a:srgbClr val="000D4C"/>
              </a:gs>
              <a:gs pos="50000">
                <a:srgbClr val="434D7B"/>
              </a:gs>
              <a:gs pos="100000">
                <a:srgbClr val="000D4C"/>
              </a:gs>
            </a:gsLst>
            <a:lin ang="5400000" scaled="1"/>
          </a:gradFill>
          <a:ln w="9525">
            <a:solidFill>
              <a:schemeClr val="tx1"/>
            </a:solidFill>
            <a:miter lim="800000"/>
            <a:headEnd/>
            <a:tailEnd/>
          </a:ln>
        </p:spPr>
        <p:txBody>
          <a:bodyPr wrap="none" lIns="137006" tIns="68505" rIns="137006" bIns="68505" anchor="ctr"/>
          <a:lstStyle>
            <a:lvl1pPr defTabSz="3756025" eaLnBrk="0" hangingPunct="0">
              <a:defRPr sz="4000" b="1">
                <a:solidFill>
                  <a:srgbClr val="FF9900"/>
                </a:solidFill>
                <a:latin typeface="Arial" charset="0"/>
                <a:ea typeface="ＭＳ Ｐゴシック" charset="-128"/>
              </a:defRPr>
            </a:lvl1pPr>
            <a:lvl2pPr marL="742950" indent="-285750" defTabSz="3756025" eaLnBrk="0" hangingPunct="0">
              <a:defRPr sz="4000" b="1">
                <a:solidFill>
                  <a:srgbClr val="FF9900"/>
                </a:solidFill>
                <a:latin typeface="Arial" charset="0"/>
                <a:ea typeface="ＭＳ Ｐゴシック" charset="-128"/>
              </a:defRPr>
            </a:lvl2pPr>
            <a:lvl3pPr marL="1143000" indent="-228600" defTabSz="3756025" eaLnBrk="0" hangingPunct="0">
              <a:defRPr sz="4000" b="1">
                <a:solidFill>
                  <a:srgbClr val="FF9900"/>
                </a:solidFill>
                <a:latin typeface="Arial" charset="0"/>
                <a:ea typeface="ＭＳ Ｐゴシック" charset="-128"/>
              </a:defRPr>
            </a:lvl3pPr>
            <a:lvl4pPr marL="1600200" indent="-228600" defTabSz="3756025" eaLnBrk="0" hangingPunct="0">
              <a:defRPr sz="4000" b="1">
                <a:solidFill>
                  <a:srgbClr val="FF9900"/>
                </a:solidFill>
                <a:latin typeface="Arial" charset="0"/>
                <a:ea typeface="ＭＳ Ｐゴシック" charset="-128"/>
              </a:defRPr>
            </a:lvl4pPr>
            <a:lvl5pPr marL="2057400" indent="-228600" defTabSz="3756025" eaLnBrk="0" hangingPunct="0">
              <a:defRPr sz="4000" b="1">
                <a:solidFill>
                  <a:srgbClr val="FF9900"/>
                </a:solidFill>
                <a:latin typeface="Arial" charset="0"/>
                <a:ea typeface="ＭＳ Ｐゴシック" charset="-128"/>
              </a:defRPr>
            </a:lvl5pPr>
            <a:lvl6pPr marL="2514600" indent="-228600" defTabSz="3756025"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defTabSz="3756025"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defTabSz="3756025"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defTabSz="3756025" eaLnBrk="0" fontAlgn="base" hangingPunct="0">
              <a:spcBef>
                <a:spcPct val="0"/>
              </a:spcBef>
              <a:spcAft>
                <a:spcPct val="0"/>
              </a:spcAft>
              <a:defRPr sz="4000" b="1">
                <a:solidFill>
                  <a:srgbClr val="FF9900"/>
                </a:solidFill>
                <a:latin typeface="Arial" charset="0"/>
                <a:ea typeface="ＭＳ Ｐゴシック" charset="-128"/>
              </a:defRPr>
            </a:lvl9pPr>
          </a:lstStyle>
          <a:p>
            <a:pPr algn="ctr" eaLnBrk="1" hangingPunct="1"/>
            <a:r>
              <a:rPr lang="en-US" altLang="en-US" sz="3500">
                <a:solidFill>
                  <a:schemeClr val="bg1"/>
                </a:solidFill>
                <a:latin typeface="Helvetica" charset="0"/>
              </a:rPr>
              <a:t>Background</a:t>
            </a:r>
          </a:p>
        </p:txBody>
      </p:sp>
      <p:sp>
        <p:nvSpPr>
          <p:cNvPr id="16414" name="Rectangle 167"/>
          <p:cNvSpPr>
            <a:spLocks noChangeArrowheads="1"/>
          </p:cNvSpPr>
          <p:nvPr/>
        </p:nvSpPr>
        <p:spPr bwMode="auto">
          <a:xfrm>
            <a:off x="24720705" y="3673475"/>
            <a:ext cx="11506200" cy="422275"/>
          </a:xfrm>
          <a:prstGeom prst="rect">
            <a:avLst/>
          </a:prstGeom>
          <a:gradFill rotWithShape="0">
            <a:gsLst>
              <a:gs pos="0">
                <a:srgbClr val="000D4C"/>
              </a:gs>
              <a:gs pos="50000">
                <a:srgbClr val="434D7B"/>
              </a:gs>
              <a:gs pos="100000">
                <a:srgbClr val="000D4C"/>
              </a:gs>
            </a:gsLst>
            <a:lin ang="5400000" scaled="1"/>
          </a:gradFill>
          <a:ln w="9525">
            <a:solidFill>
              <a:schemeClr val="tx1"/>
            </a:solidFill>
            <a:miter lim="800000"/>
            <a:headEnd/>
            <a:tailEnd/>
          </a:ln>
        </p:spPr>
        <p:txBody>
          <a:bodyPr wrap="none" lIns="137006" tIns="68505" rIns="137006" bIns="68505" anchor="ctr"/>
          <a:lstStyle>
            <a:lvl1pPr defTabSz="3756025" eaLnBrk="0" hangingPunct="0">
              <a:defRPr sz="4000" b="1">
                <a:solidFill>
                  <a:srgbClr val="FF9900"/>
                </a:solidFill>
                <a:latin typeface="Arial" charset="0"/>
                <a:ea typeface="ＭＳ Ｐゴシック" charset="-128"/>
              </a:defRPr>
            </a:lvl1pPr>
            <a:lvl2pPr marL="742950" indent="-285750" defTabSz="3756025" eaLnBrk="0" hangingPunct="0">
              <a:defRPr sz="4000" b="1">
                <a:solidFill>
                  <a:srgbClr val="FF9900"/>
                </a:solidFill>
                <a:latin typeface="Arial" charset="0"/>
                <a:ea typeface="ＭＳ Ｐゴシック" charset="-128"/>
              </a:defRPr>
            </a:lvl2pPr>
            <a:lvl3pPr marL="1143000" indent="-228600" defTabSz="3756025" eaLnBrk="0" hangingPunct="0">
              <a:defRPr sz="4000" b="1">
                <a:solidFill>
                  <a:srgbClr val="FF9900"/>
                </a:solidFill>
                <a:latin typeface="Arial" charset="0"/>
                <a:ea typeface="ＭＳ Ｐゴシック" charset="-128"/>
              </a:defRPr>
            </a:lvl3pPr>
            <a:lvl4pPr marL="1600200" indent="-228600" defTabSz="3756025" eaLnBrk="0" hangingPunct="0">
              <a:defRPr sz="4000" b="1">
                <a:solidFill>
                  <a:srgbClr val="FF9900"/>
                </a:solidFill>
                <a:latin typeface="Arial" charset="0"/>
                <a:ea typeface="ＭＳ Ｐゴシック" charset="-128"/>
              </a:defRPr>
            </a:lvl4pPr>
            <a:lvl5pPr marL="2057400" indent="-228600" defTabSz="3756025" eaLnBrk="0" hangingPunct="0">
              <a:defRPr sz="4000" b="1">
                <a:solidFill>
                  <a:srgbClr val="FF9900"/>
                </a:solidFill>
                <a:latin typeface="Arial" charset="0"/>
                <a:ea typeface="ＭＳ Ｐゴシック" charset="-128"/>
              </a:defRPr>
            </a:lvl5pPr>
            <a:lvl6pPr marL="2514600" indent="-228600" defTabSz="3756025"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defTabSz="3756025"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defTabSz="3756025"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defTabSz="3756025" eaLnBrk="0" fontAlgn="base" hangingPunct="0">
              <a:spcBef>
                <a:spcPct val="0"/>
              </a:spcBef>
              <a:spcAft>
                <a:spcPct val="0"/>
              </a:spcAft>
              <a:defRPr sz="4000" b="1">
                <a:solidFill>
                  <a:srgbClr val="FF9900"/>
                </a:solidFill>
                <a:latin typeface="Arial" charset="0"/>
                <a:ea typeface="ＭＳ Ｐゴシック" charset="-128"/>
              </a:defRPr>
            </a:lvl9pPr>
          </a:lstStyle>
          <a:p>
            <a:pPr algn="ctr" eaLnBrk="1" hangingPunct="1"/>
            <a:r>
              <a:rPr lang="en-US" altLang="en-US" sz="3500" dirty="0" smtClean="0">
                <a:solidFill>
                  <a:schemeClr val="bg1"/>
                </a:solidFill>
                <a:latin typeface="Helvetica" charset="0"/>
              </a:rPr>
              <a:t>Results</a:t>
            </a:r>
            <a:endParaRPr lang="en-US" altLang="en-US" sz="3500" dirty="0">
              <a:solidFill>
                <a:schemeClr val="bg1"/>
              </a:solidFill>
              <a:latin typeface="Helvetica" charset="0"/>
            </a:endParaRPr>
          </a:p>
        </p:txBody>
      </p:sp>
      <p:sp>
        <p:nvSpPr>
          <p:cNvPr id="16415" name="TextBox 1"/>
          <p:cNvSpPr txBox="1">
            <a:spLocks noChangeArrowheads="1"/>
          </p:cNvSpPr>
          <p:nvPr/>
        </p:nvSpPr>
        <p:spPr bwMode="auto">
          <a:xfrm>
            <a:off x="762000" y="7696200"/>
            <a:ext cx="1117715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pPr>
              <a:buClr>
                <a:schemeClr val="accent1"/>
              </a:buClr>
              <a:buFont typeface="Wingdings" charset="2"/>
              <a:buChar char="§"/>
            </a:pPr>
            <a:r>
              <a:rPr lang="en-US" sz="2800" b="0" dirty="0">
                <a:solidFill>
                  <a:schemeClr val="tx1"/>
                </a:solidFill>
              </a:rPr>
              <a:t>To estimate the rate of MNE in an outpatient setting serving </a:t>
            </a:r>
            <a:r>
              <a:rPr lang="en-US" sz="2800" b="0" dirty="0" smtClean="0">
                <a:solidFill>
                  <a:schemeClr val="tx1"/>
                </a:solidFill>
              </a:rPr>
              <a:t>older urban </a:t>
            </a:r>
            <a:r>
              <a:rPr lang="en-US" sz="2800" b="0" dirty="0" smtClean="0">
                <a:solidFill>
                  <a:schemeClr val="tx1"/>
                </a:solidFill>
              </a:rPr>
              <a:t>children </a:t>
            </a:r>
            <a:r>
              <a:rPr lang="en-US" sz="2800" b="0" dirty="0">
                <a:solidFill>
                  <a:schemeClr val="tx1"/>
                </a:solidFill>
              </a:rPr>
              <a:t>and adolescents with overweight and obesity.</a:t>
            </a:r>
          </a:p>
          <a:p>
            <a:pPr>
              <a:buClr>
                <a:schemeClr val="accent1"/>
              </a:buClr>
              <a:buFont typeface="Wingdings" charset="2"/>
              <a:buChar char="§"/>
            </a:pPr>
            <a:r>
              <a:rPr lang="en-US" sz="2800" b="0" dirty="0">
                <a:solidFill>
                  <a:schemeClr val="tx1"/>
                </a:solidFill>
              </a:rPr>
              <a:t>To investigate  the association between older children and adolescents </a:t>
            </a:r>
            <a:r>
              <a:rPr lang="en-US" sz="2800" b="0" dirty="0" smtClean="0">
                <a:solidFill>
                  <a:schemeClr val="tx1"/>
                </a:solidFill>
              </a:rPr>
              <a:t>with overweight </a:t>
            </a:r>
            <a:r>
              <a:rPr lang="en-US" sz="2800" b="0" dirty="0">
                <a:solidFill>
                  <a:schemeClr val="tx1"/>
                </a:solidFill>
              </a:rPr>
              <a:t>or </a:t>
            </a:r>
            <a:r>
              <a:rPr lang="en-US" sz="2800" b="0" dirty="0" smtClean="0">
                <a:solidFill>
                  <a:schemeClr val="tx1"/>
                </a:solidFill>
              </a:rPr>
              <a:t>obesity and </a:t>
            </a:r>
            <a:r>
              <a:rPr lang="en-US" sz="2800" b="0" dirty="0">
                <a:solidFill>
                  <a:schemeClr val="tx1"/>
                </a:solidFill>
              </a:rPr>
              <a:t>MNE and </a:t>
            </a:r>
            <a:r>
              <a:rPr lang="en-US" sz="2800" b="0" dirty="0" smtClean="0">
                <a:solidFill>
                  <a:schemeClr val="tx1"/>
                </a:solidFill>
              </a:rPr>
              <a:t>with </a:t>
            </a:r>
            <a:r>
              <a:rPr lang="en-US" sz="2800" b="0" dirty="0">
                <a:solidFill>
                  <a:schemeClr val="tx1"/>
                </a:solidFill>
              </a:rPr>
              <a:t>the following:</a:t>
            </a:r>
          </a:p>
          <a:p>
            <a:pPr lvl="2">
              <a:buClr>
                <a:schemeClr val="accent1"/>
              </a:buClr>
              <a:buFont typeface="Wingdings" charset="2"/>
              <a:buChar char="§"/>
            </a:pPr>
            <a:r>
              <a:rPr lang="en-US" sz="2800" b="0" dirty="0" smtClean="0">
                <a:solidFill>
                  <a:schemeClr val="tx1"/>
                </a:solidFill>
              </a:rPr>
              <a:t>Disordered </a:t>
            </a:r>
            <a:r>
              <a:rPr lang="en-US" sz="2800" b="0" dirty="0">
                <a:solidFill>
                  <a:schemeClr val="tx1"/>
                </a:solidFill>
              </a:rPr>
              <a:t>sleep</a:t>
            </a:r>
          </a:p>
          <a:p>
            <a:pPr lvl="2">
              <a:buClr>
                <a:schemeClr val="accent1"/>
              </a:buClr>
              <a:buFont typeface="Wingdings" charset="2"/>
              <a:buChar char="§"/>
            </a:pPr>
            <a:r>
              <a:rPr lang="en-US" sz="2800" b="0" dirty="0">
                <a:solidFill>
                  <a:schemeClr val="tx1"/>
                </a:solidFill>
              </a:rPr>
              <a:t>Psychosocial issues including depression and bullying</a:t>
            </a:r>
          </a:p>
          <a:p>
            <a:pPr lvl="2">
              <a:buClr>
                <a:schemeClr val="accent1"/>
              </a:buClr>
              <a:buFont typeface="Wingdings" charset="2"/>
              <a:buChar char="§"/>
            </a:pPr>
            <a:r>
              <a:rPr lang="en-US" sz="2800" b="0" dirty="0">
                <a:solidFill>
                  <a:schemeClr val="tx1"/>
                </a:solidFill>
              </a:rPr>
              <a:t>Beverage consumption</a:t>
            </a:r>
          </a:p>
          <a:p>
            <a:pPr lvl="1">
              <a:buClr>
                <a:schemeClr val="accent1"/>
              </a:buClr>
              <a:buFont typeface="Wingdings" charset="2"/>
              <a:buChar char="§"/>
            </a:pPr>
            <a:r>
              <a:rPr lang="en-US" sz="2800" b="0" dirty="0">
                <a:solidFill>
                  <a:schemeClr val="tx1"/>
                </a:solidFill>
              </a:rPr>
              <a:t>Constipation</a:t>
            </a:r>
          </a:p>
          <a:p>
            <a:pPr>
              <a:buClr>
                <a:schemeClr val="accent1"/>
              </a:buClr>
              <a:buFont typeface="Wingdings" charset="2"/>
              <a:buChar char="§"/>
            </a:pPr>
            <a:endParaRPr lang="en-US" altLang="en-US" sz="2800" b="0" dirty="0">
              <a:solidFill>
                <a:schemeClr val="tx1"/>
              </a:solidFill>
            </a:endParaRPr>
          </a:p>
        </p:txBody>
      </p:sp>
      <p:cxnSp>
        <p:nvCxnSpPr>
          <p:cNvPr id="57" name="Straight Connector 56"/>
          <p:cNvCxnSpPr>
            <a:cxnSpLocks noChangeShapeType="1"/>
          </p:cNvCxnSpPr>
          <p:nvPr/>
        </p:nvCxnSpPr>
        <p:spPr bwMode="auto">
          <a:xfrm>
            <a:off x="3543300" y="1892300"/>
            <a:ext cx="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8" name="Elbow Connector 57"/>
          <p:cNvCxnSpPr>
            <a:cxnSpLocks noChangeShapeType="1"/>
          </p:cNvCxnSpPr>
          <p:nvPr/>
        </p:nvCxnSpPr>
        <p:spPr bwMode="auto">
          <a:xfrm>
            <a:off x="3543300" y="1892300"/>
            <a:ext cx="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418" name="Rectangle 137"/>
          <p:cNvSpPr>
            <a:spLocks noChangeArrowheads="1"/>
          </p:cNvSpPr>
          <p:nvPr/>
        </p:nvSpPr>
        <p:spPr bwMode="auto">
          <a:xfrm>
            <a:off x="0" y="0"/>
            <a:ext cx="365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endParaRPr lang="en-US" altLang="en-US" sz="4100"/>
          </a:p>
        </p:txBody>
      </p:sp>
      <p:sp>
        <p:nvSpPr>
          <p:cNvPr id="16419" name="Rectangle 144"/>
          <p:cNvSpPr>
            <a:spLocks noChangeArrowheads="1"/>
          </p:cNvSpPr>
          <p:nvPr/>
        </p:nvSpPr>
        <p:spPr bwMode="auto">
          <a:xfrm>
            <a:off x="0" y="457200"/>
            <a:ext cx="365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r>
              <a:rPr lang="en-US" altLang="en-US" sz="3600"/>
              <a:t/>
            </a:r>
            <a:br>
              <a:rPr lang="en-US" altLang="en-US" sz="3600"/>
            </a:br>
            <a:endParaRPr lang="en-US" altLang="en-US" sz="4100"/>
          </a:p>
          <a:p>
            <a:endParaRPr lang="en-US" altLang="en-US" sz="4100"/>
          </a:p>
        </p:txBody>
      </p:sp>
      <p:sp>
        <p:nvSpPr>
          <p:cNvPr id="16420" name="Rectangle 148"/>
          <p:cNvSpPr>
            <a:spLocks noChangeArrowheads="1"/>
          </p:cNvSpPr>
          <p:nvPr/>
        </p:nvSpPr>
        <p:spPr bwMode="auto">
          <a:xfrm>
            <a:off x="0" y="914400"/>
            <a:ext cx="3657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endParaRPr lang="en-US" altLang="en-US" sz="3600"/>
          </a:p>
          <a:p>
            <a:endParaRPr lang="en-US" altLang="en-US" sz="4100"/>
          </a:p>
        </p:txBody>
      </p:sp>
      <p:cxnSp>
        <p:nvCxnSpPr>
          <p:cNvPr id="93" name="Straight Connector 92"/>
          <p:cNvCxnSpPr>
            <a:cxnSpLocks noChangeShapeType="1"/>
          </p:cNvCxnSpPr>
          <p:nvPr/>
        </p:nvCxnSpPr>
        <p:spPr bwMode="auto">
          <a:xfrm>
            <a:off x="3695700" y="2044700"/>
            <a:ext cx="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4" name="Elbow Connector 93"/>
          <p:cNvCxnSpPr>
            <a:cxnSpLocks noChangeShapeType="1"/>
          </p:cNvCxnSpPr>
          <p:nvPr/>
        </p:nvCxnSpPr>
        <p:spPr bwMode="auto">
          <a:xfrm>
            <a:off x="3695700" y="2044700"/>
            <a:ext cx="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423" name="Rectangle 177"/>
          <p:cNvSpPr>
            <a:spLocks noChangeArrowheads="1"/>
          </p:cNvSpPr>
          <p:nvPr/>
        </p:nvSpPr>
        <p:spPr bwMode="auto">
          <a:xfrm>
            <a:off x="152400" y="152400"/>
            <a:ext cx="365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endParaRPr lang="en-US" altLang="en-US" sz="4100"/>
          </a:p>
        </p:txBody>
      </p:sp>
      <p:sp>
        <p:nvSpPr>
          <p:cNvPr id="16424" name="Rectangle 188"/>
          <p:cNvSpPr>
            <a:spLocks noChangeArrowheads="1"/>
          </p:cNvSpPr>
          <p:nvPr/>
        </p:nvSpPr>
        <p:spPr bwMode="auto">
          <a:xfrm>
            <a:off x="152400" y="1066800"/>
            <a:ext cx="3657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endParaRPr lang="en-US" altLang="en-US" sz="3600"/>
          </a:p>
          <a:p>
            <a:endParaRPr lang="en-US" altLang="en-US" sz="4100"/>
          </a:p>
        </p:txBody>
      </p:sp>
      <p:cxnSp>
        <p:nvCxnSpPr>
          <p:cNvPr id="139" name="Straight Connector 138"/>
          <p:cNvCxnSpPr>
            <a:cxnSpLocks noChangeShapeType="1"/>
          </p:cNvCxnSpPr>
          <p:nvPr/>
        </p:nvCxnSpPr>
        <p:spPr bwMode="auto">
          <a:xfrm>
            <a:off x="3848100" y="2197100"/>
            <a:ext cx="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0" name="Elbow Connector 139"/>
          <p:cNvCxnSpPr>
            <a:cxnSpLocks noChangeShapeType="1"/>
          </p:cNvCxnSpPr>
          <p:nvPr/>
        </p:nvCxnSpPr>
        <p:spPr bwMode="auto">
          <a:xfrm>
            <a:off x="3848100" y="2197100"/>
            <a:ext cx="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427" name="Rectangle 228"/>
          <p:cNvSpPr>
            <a:spLocks noChangeArrowheads="1"/>
          </p:cNvSpPr>
          <p:nvPr/>
        </p:nvSpPr>
        <p:spPr bwMode="auto">
          <a:xfrm>
            <a:off x="304800" y="1219200"/>
            <a:ext cx="3657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endParaRPr lang="en-US" altLang="en-US" sz="3600"/>
          </a:p>
          <a:p>
            <a:endParaRPr lang="en-US" altLang="en-US" sz="4100"/>
          </a:p>
        </p:txBody>
      </p:sp>
      <p:cxnSp>
        <p:nvCxnSpPr>
          <p:cNvPr id="170" name="Straight Connector 169"/>
          <p:cNvCxnSpPr>
            <a:cxnSpLocks noChangeShapeType="1"/>
          </p:cNvCxnSpPr>
          <p:nvPr/>
        </p:nvCxnSpPr>
        <p:spPr bwMode="auto">
          <a:xfrm>
            <a:off x="4000500" y="2349500"/>
            <a:ext cx="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1" name="Elbow Connector 170"/>
          <p:cNvCxnSpPr>
            <a:cxnSpLocks noChangeShapeType="1"/>
          </p:cNvCxnSpPr>
          <p:nvPr/>
        </p:nvCxnSpPr>
        <p:spPr bwMode="auto">
          <a:xfrm>
            <a:off x="4000500" y="2349500"/>
            <a:ext cx="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430" name="Rectangle 268"/>
          <p:cNvSpPr>
            <a:spLocks noChangeArrowheads="1"/>
          </p:cNvSpPr>
          <p:nvPr/>
        </p:nvSpPr>
        <p:spPr bwMode="auto">
          <a:xfrm>
            <a:off x="457200" y="1371600"/>
            <a:ext cx="3657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endParaRPr lang="en-US" altLang="en-US" sz="3600"/>
          </a:p>
          <a:p>
            <a:endParaRPr lang="en-US" altLang="en-US" sz="4100"/>
          </a:p>
        </p:txBody>
      </p:sp>
      <p:cxnSp>
        <p:nvCxnSpPr>
          <p:cNvPr id="181" name="Straight Connector 180"/>
          <p:cNvCxnSpPr>
            <a:cxnSpLocks noChangeShapeType="1"/>
          </p:cNvCxnSpPr>
          <p:nvPr/>
        </p:nvCxnSpPr>
        <p:spPr bwMode="auto">
          <a:xfrm>
            <a:off x="4152900" y="2501900"/>
            <a:ext cx="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2" name="Elbow Connector 181"/>
          <p:cNvCxnSpPr>
            <a:cxnSpLocks noChangeShapeType="1"/>
          </p:cNvCxnSpPr>
          <p:nvPr/>
        </p:nvCxnSpPr>
        <p:spPr bwMode="auto">
          <a:xfrm>
            <a:off x="4152900" y="2501900"/>
            <a:ext cx="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nvGrpSpPr>
          <p:cNvPr id="16433" name="Group 269"/>
          <p:cNvGrpSpPr>
            <a:grpSpLocks/>
          </p:cNvGrpSpPr>
          <p:nvPr/>
        </p:nvGrpSpPr>
        <p:grpSpPr bwMode="auto">
          <a:xfrm>
            <a:off x="381000" y="1181100"/>
            <a:ext cx="6515100" cy="3981450"/>
            <a:chOff x="576" y="2523"/>
            <a:chExt cx="10260" cy="6271"/>
          </a:xfrm>
        </p:grpSpPr>
        <p:cxnSp>
          <p:nvCxnSpPr>
            <p:cNvPr id="184" name="Elbow Connector 183"/>
            <p:cNvCxnSpPr>
              <a:cxnSpLocks noChangeShapeType="1"/>
            </p:cNvCxnSpPr>
            <p:nvPr/>
          </p:nvCxnSpPr>
          <p:spPr bwMode="auto">
            <a:xfrm>
              <a:off x="3381840" y="18929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5" name="Elbow Connector 184"/>
            <p:cNvCxnSpPr>
              <a:cxnSpLocks noChangeShapeType="1"/>
            </p:cNvCxnSpPr>
            <p:nvPr/>
          </p:nvCxnSpPr>
          <p:spPr bwMode="auto">
            <a:xfrm flipH="1">
              <a:off x="1485901" y="2121536"/>
              <a:ext cx="20574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6" name="Elbow Connector 185"/>
            <p:cNvCxnSpPr>
              <a:cxnSpLocks noChangeShapeType="1"/>
            </p:cNvCxnSpPr>
            <p:nvPr/>
          </p:nvCxnSpPr>
          <p:spPr bwMode="auto">
            <a:xfrm>
              <a:off x="1485901" y="212153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7" name="Elbow Connector 186"/>
            <p:cNvCxnSpPr>
              <a:cxnSpLocks noChangeShapeType="1"/>
            </p:cNvCxnSpPr>
            <p:nvPr/>
          </p:nvCxnSpPr>
          <p:spPr bwMode="auto">
            <a:xfrm>
              <a:off x="3381840" y="2121536"/>
              <a:ext cx="16002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8" name="Elbow Connector 187"/>
            <p:cNvCxnSpPr>
              <a:cxnSpLocks noChangeShapeType="1"/>
            </p:cNvCxnSpPr>
            <p:nvPr/>
          </p:nvCxnSpPr>
          <p:spPr bwMode="auto">
            <a:xfrm>
              <a:off x="3381840" y="212153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9" name="Elbow Connector 188"/>
            <p:cNvCxnSpPr>
              <a:cxnSpLocks noChangeShapeType="1"/>
            </p:cNvCxnSpPr>
            <p:nvPr/>
          </p:nvCxnSpPr>
          <p:spPr bwMode="auto">
            <a:xfrm>
              <a:off x="3381840" y="3383066"/>
              <a:ext cx="0" cy="114296"/>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0" name="Elbow Connector 189"/>
            <p:cNvCxnSpPr>
              <a:cxnSpLocks noChangeShapeType="1"/>
            </p:cNvCxnSpPr>
            <p:nvPr/>
          </p:nvCxnSpPr>
          <p:spPr bwMode="auto">
            <a:xfrm flipH="1">
              <a:off x="2628901" y="3383066"/>
              <a:ext cx="14859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1" name="Elbow Connector 190"/>
            <p:cNvCxnSpPr>
              <a:cxnSpLocks noChangeShapeType="1"/>
            </p:cNvCxnSpPr>
            <p:nvPr/>
          </p:nvCxnSpPr>
          <p:spPr bwMode="auto">
            <a:xfrm>
              <a:off x="3381840" y="3383066"/>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2" name="Elbow Connector 191"/>
            <p:cNvCxnSpPr>
              <a:cxnSpLocks noChangeShapeType="1"/>
            </p:cNvCxnSpPr>
            <p:nvPr/>
          </p:nvCxnSpPr>
          <p:spPr bwMode="auto">
            <a:xfrm>
              <a:off x="3381840" y="338306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3" name="Elbow Connector 192"/>
            <p:cNvCxnSpPr>
              <a:cxnSpLocks noChangeShapeType="1"/>
            </p:cNvCxnSpPr>
            <p:nvPr/>
          </p:nvCxnSpPr>
          <p:spPr bwMode="auto">
            <a:xfrm>
              <a:off x="2628901" y="338306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4" name="Elbow Connector 193"/>
            <p:cNvCxnSpPr>
              <a:cxnSpLocks noChangeShapeType="1"/>
            </p:cNvCxnSpPr>
            <p:nvPr/>
          </p:nvCxnSpPr>
          <p:spPr bwMode="auto">
            <a:xfrm>
              <a:off x="3381840" y="338306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5" name="Elbow Connector 194"/>
            <p:cNvCxnSpPr>
              <a:cxnSpLocks noChangeShapeType="1"/>
            </p:cNvCxnSpPr>
            <p:nvPr/>
          </p:nvCxnSpPr>
          <p:spPr bwMode="auto">
            <a:xfrm flipH="1">
              <a:off x="3381840" y="3150235"/>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6" name="Elbow Connector 195"/>
            <p:cNvCxnSpPr>
              <a:cxnSpLocks noChangeShapeType="1"/>
            </p:cNvCxnSpPr>
            <p:nvPr/>
          </p:nvCxnSpPr>
          <p:spPr bwMode="auto">
            <a:xfrm>
              <a:off x="3381840" y="31502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7" name="Elbow Connector 196"/>
            <p:cNvCxnSpPr>
              <a:cxnSpLocks noChangeShapeType="1"/>
            </p:cNvCxnSpPr>
            <p:nvPr/>
          </p:nvCxnSpPr>
          <p:spPr bwMode="auto">
            <a:xfrm>
              <a:off x="3381840" y="3150235"/>
              <a:ext cx="18288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8" name="Elbow Connector 197"/>
            <p:cNvCxnSpPr>
              <a:cxnSpLocks noChangeShapeType="1"/>
            </p:cNvCxnSpPr>
            <p:nvPr/>
          </p:nvCxnSpPr>
          <p:spPr bwMode="auto">
            <a:xfrm>
              <a:off x="3381840" y="31502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9" name="Elbow Connector 198"/>
            <p:cNvCxnSpPr>
              <a:cxnSpLocks noChangeShapeType="1"/>
            </p:cNvCxnSpPr>
            <p:nvPr/>
          </p:nvCxnSpPr>
          <p:spPr bwMode="auto">
            <a:xfrm>
              <a:off x="3381840" y="31502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0" name="Rounded Rectangle 199"/>
            <p:cNvSpPr>
              <a:spLocks noChangeArrowheads="1"/>
            </p:cNvSpPr>
            <p:nvPr/>
          </p:nvSpPr>
          <p:spPr bwMode="auto">
            <a:xfrm>
              <a:off x="3381840" y="33788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 Incomplete</a:t>
              </a:r>
            </a:p>
          </p:txBody>
        </p:sp>
        <p:sp>
          <p:nvSpPr>
            <p:cNvPr id="201" name="Rounded Rectangle 200"/>
            <p:cNvSpPr>
              <a:spLocks noChangeArrowheads="1"/>
            </p:cNvSpPr>
            <p:nvPr/>
          </p:nvSpPr>
          <p:spPr bwMode="auto">
            <a:xfrm>
              <a:off x="3381840" y="33788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100">
                  <a:solidFill>
                    <a:schemeClr val="lt1"/>
                  </a:solidFill>
                  <a:latin typeface="+mn-lt"/>
                  <a:ea typeface="MS Mincho"/>
                  <a:cs typeface="Times New Roman"/>
                </a:rPr>
                <a:t>52 Vitamin D levels and Sample</a:t>
              </a:r>
              <a:r>
                <a:rPr lang="en-US" sz="1200">
                  <a:solidFill>
                    <a:schemeClr val="lt1"/>
                  </a:solidFill>
                  <a:latin typeface="+mn-lt"/>
                  <a:ea typeface="MS Mincho"/>
                  <a:cs typeface="Times New Roman"/>
                </a:rPr>
                <a:t> </a:t>
              </a:r>
              <a:r>
                <a:rPr lang="en-US" sz="1100">
                  <a:solidFill>
                    <a:schemeClr val="lt1"/>
                  </a:solidFill>
                  <a:latin typeface="+mn-lt"/>
                  <a:ea typeface="MS Mincho"/>
                  <a:cs typeface="Times New Roman"/>
                </a:rPr>
                <a:t>Blood</a:t>
              </a:r>
              <a:endParaRPr lang="en-US" sz="1200">
                <a:solidFill>
                  <a:schemeClr val="lt1"/>
                </a:solidFill>
                <a:latin typeface="+mn-lt"/>
                <a:ea typeface="MS Mincho"/>
                <a:cs typeface="Times New Roman"/>
              </a:endParaRPr>
            </a:p>
          </p:txBody>
        </p:sp>
        <p:sp>
          <p:nvSpPr>
            <p:cNvPr id="202" name="Rounded Rectangle 201"/>
            <p:cNvSpPr>
              <a:spLocks noChangeArrowheads="1"/>
            </p:cNvSpPr>
            <p:nvPr/>
          </p:nvSpPr>
          <p:spPr bwMode="auto">
            <a:xfrm>
              <a:off x="3381840" y="3383066"/>
              <a:ext cx="1143000" cy="685797"/>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1 Sufficient</a:t>
              </a:r>
            </a:p>
          </p:txBody>
        </p:sp>
        <p:sp>
          <p:nvSpPr>
            <p:cNvPr id="203" name="Rounded Rectangle 202"/>
            <p:cNvSpPr>
              <a:spLocks noChangeArrowheads="1"/>
            </p:cNvSpPr>
            <p:nvPr/>
          </p:nvSpPr>
          <p:spPr bwMode="auto">
            <a:xfrm>
              <a:off x="3314701" y="3383066"/>
              <a:ext cx="1143000" cy="685797"/>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4 Maintenace</a:t>
              </a:r>
            </a:p>
          </p:txBody>
        </p:sp>
        <p:sp>
          <p:nvSpPr>
            <p:cNvPr id="204" name="Rounded Rectangle 203"/>
            <p:cNvSpPr>
              <a:spLocks noChangeArrowheads="1"/>
            </p:cNvSpPr>
            <p:nvPr/>
          </p:nvSpPr>
          <p:spPr bwMode="auto">
            <a:xfrm>
              <a:off x="2057401" y="3383066"/>
              <a:ext cx="1143000" cy="685797"/>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22 Randomized</a:t>
              </a:r>
            </a:p>
          </p:txBody>
        </p:sp>
        <p:sp>
          <p:nvSpPr>
            <p:cNvPr id="205" name="Rounded Rectangle 204"/>
            <p:cNvSpPr>
              <a:spLocks noChangeArrowheads="1"/>
            </p:cNvSpPr>
            <p:nvPr/>
          </p:nvSpPr>
          <p:spPr bwMode="auto">
            <a:xfrm>
              <a:off x="3381840" y="33788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 Drop Outs</a:t>
              </a:r>
            </a:p>
          </p:txBody>
        </p:sp>
        <p:sp>
          <p:nvSpPr>
            <p:cNvPr id="206" name="Rounded Rectangle 205"/>
            <p:cNvSpPr>
              <a:spLocks noChangeArrowheads="1"/>
            </p:cNvSpPr>
            <p:nvPr/>
          </p:nvSpPr>
          <p:spPr bwMode="auto">
            <a:xfrm>
              <a:off x="3381840" y="2350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62 Enrolled</a:t>
              </a:r>
            </a:p>
          </p:txBody>
        </p:sp>
        <p:sp>
          <p:nvSpPr>
            <p:cNvPr id="207" name="Rounded Rectangle 206"/>
            <p:cNvSpPr>
              <a:spLocks noChangeArrowheads="1"/>
            </p:cNvSpPr>
            <p:nvPr/>
          </p:nvSpPr>
          <p:spPr bwMode="auto">
            <a:xfrm>
              <a:off x="914401" y="2350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24 Refused </a:t>
              </a:r>
            </a:p>
          </p:txBody>
        </p:sp>
        <p:sp>
          <p:nvSpPr>
            <p:cNvPr id="208" name="Rounded Rectangle 207"/>
            <p:cNvSpPr>
              <a:spLocks noChangeArrowheads="1"/>
            </p:cNvSpPr>
            <p:nvPr/>
          </p:nvSpPr>
          <p:spPr bwMode="auto">
            <a:xfrm>
              <a:off x="2971801" y="1207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86 Approached</a:t>
              </a:r>
            </a:p>
          </p:txBody>
        </p:sp>
      </p:grpSp>
      <p:cxnSp>
        <p:nvCxnSpPr>
          <p:cNvPr id="212" name="Straight Connector 211"/>
          <p:cNvCxnSpPr>
            <a:cxnSpLocks noChangeShapeType="1"/>
          </p:cNvCxnSpPr>
          <p:nvPr/>
        </p:nvCxnSpPr>
        <p:spPr bwMode="auto">
          <a:xfrm>
            <a:off x="4305300" y="2654300"/>
            <a:ext cx="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3" name="Elbow Connector 212"/>
          <p:cNvCxnSpPr>
            <a:cxnSpLocks noChangeShapeType="1"/>
          </p:cNvCxnSpPr>
          <p:nvPr/>
        </p:nvCxnSpPr>
        <p:spPr bwMode="auto">
          <a:xfrm>
            <a:off x="4305300" y="2654300"/>
            <a:ext cx="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nvGrpSpPr>
          <p:cNvPr id="16436" name="Group 309"/>
          <p:cNvGrpSpPr>
            <a:grpSpLocks/>
          </p:cNvGrpSpPr>
          <p:nvPr/>
        </p:nvGrpSpPr>
        <p:grpSpPr bwMode="auto">
          <a:xfrm>
            <a:off x="533400" y="1333500"/>
            <a:ext cx="6515100" cy="3981450"/>
            <a:chOff x="576" y="2523"/>
            <a:chExt cx="10260" cy="6271"/>
          </a:xfrm>
        </p:grpSpPr>
        <p:cxnSp>
          <p:nvCxnSpPr>
            <p:cNvPr id="215" name="Elbow Connector 214"/>
            <p:cNvCxnSpPr>
              <a:cxnSpLocks noChangeShapeType="1"/>
            </p:cNvCxnSpPr>
            <p:nvPr/>
          </p:nvCxnSpPr>
          <p:spPr bwMode="auto">
            <a:xfrm>
              <a:off x="3381600" y="18929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6" name="Elbow Connector 215"/>
            <p:cNvCxnSpPr>
              <a:cxnSpLocks noChangeShapeType="1"/>
            </p:cNvCxnSpPr>
            <p:nvPr/>
          </p:nvCxnSpPr>
          <p:spPr bwMode="auto">
            <a:xfrm flipH="1">
              <a:off x="1485901" y="2121536"/>
              <a:ext cx="20574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7" name="Elbow Connector 216"/>
            <p:cNvCxnSpPr>
              <a:cxnSpLocks noChangeShapeType="1"/>
            </p:cNvCxnSpPr>
            <p:nvPr/>
          </p:nvCxnSpPr>
          <p:spPr bwMode="auto">
            <a:xfrm>
              <a:off x="1485901" y="212153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8" name="Elbow Connector 217"/>
            <p:cNvCxnSpPr>
              <a:cxnSpLocks noChangeShapeType="1"/>
            </p:cNvCxnSpPr>
            <p:nvPr/>
          </p:nvCxnSpPr>
          <p:spPr bwMode="auto">
            <a:xfrm>
              <a:off x="3381600" y="2121536"/>
              <a:ext cx="16002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9" name="Elbow Connector 218"/>
            <p:cNvCxnSpPr>
              <a:cxnSpLocks noChangeShapeType="1"/>
            </p:cNvCxnSpPr>
            <p:nvPr/>
          </p:nvCxnSpPr>
          <p:spPr bwMode="auto">
            <a:xfrm>
              <a:off x="3381600" y="212153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0" name="Elbow Connector 219"/>
            <p:cNvCxnSpPr>
              <a:cxnSpLocks noChangeShapeType="1"/>
            </p:cNvCxnSpPr>
            <p:nvPr/>
          </p:nvCxnSpPr>
          <p:spPr bwMode="auto">
            <a:xfrm>
              <a:off x="3381600" y="3382826"/>
              <a:ext cx="0" cy="114296"/>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1" name="Elbow Connector 220"/>
            <p:cNvCxnSpPr>
              <a:cxnSpLocks noChangeShapeType="1"/>
            </p:cNvCxnSpPr>
            <p:nvPr/>
          </p:nvCxnSpPr>
          <p:spPr bwMode="auto">
            <a:xfrm flipH="1">
              <a:off x="2628901" y="3382826"/>
              <a:ext cx="14859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2" name="Elbow Connector 221"/>
            <p:cNvCxnSpPr>
              <a:cxnSpLocks noChangeShapeType="1"/>
            </p:cNvCxnSpPr>
            <p:nvPr/>
          </p:nvCxnSpPr>
          <p:spPr bwMode="auto">
            <a:xfrm>
              <a:off x="3381600" y="3382826"/>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3" name="Elbow Connector 222"/>
            <p:cNvCxnSpPr>
              <a:cxnSpLocks noChangeShapeType="1"/>
            </p:cNvCxnSpPr>
            <p:nvPr/>
          </p:nvCxnSpPr>
          <p:spPr bwMode="auto">
            <a:xfrm>
              <a:off x="3381600" y="338282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4" name="Elbow Connector 223"/>
            <p:cNvCxnSpPr>
              <a:cxnSpLocks noChangeShapeType="1"/>
            </p:cNvCxnSpPr>
            <p:nvPr/>
          </p:nvCxnSpPr>
          <p:spPr bwMode="auto">
            <a:xfrm>
              <a:off x="2628901" y="338282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5" name="Elbow Connector 224"/>
            <p:cNvCxnSpPr>
              <a:cxnSpLocks noChangeShapeType="1"/>
            </p:cNvCxnSpPr>
            <p:nvPr/>
          </p:nvCxnSpPr>
          <p:spPr bwMode="auto">
            <a:xfrm>
              <a:off x="3381600" y="338282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6" name="Elbow Connector 225"/>
            <p:cNvCxnSpPr>
              <a:cxnSpLocks noChangeShapeType="1"/>
            </p:cNvCxnSpPr>
            <p:nvPr/>
          </p:nvCxnSpPr>
          <p:spPr bwMode="auto">
            <a:xfrm flipH="1">
              <a:off x="3381600" y="3150235"/>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7" name="Elbow Connector 226"/>
            <p:cNvCxnSpPr>
              <a:cxnSpLocks noChangeShapeType="1"/>
            </p:cNvCxnSpPr>
            <p:nvPr/>
          </p:nvCxnSpPr>
          <p:spPr bwMode="auto">
            <a:xfrm>
              <a:off x="3381600" y="31502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8" name="Elbow Connector 227"/>
            <p:cNvCxnSpPr>
              <a:cxnSpLocks noChangeShapeType="1"/>
            </p:cNvCxnSpPr>
            <p:nvPr/>
          </p:nvCxnSpPr>
          <p:spPr bwMode="auto">
            <a:xfrm>
              <a:off x="3381600" y="3150235"/>
              <a:ext cx="18288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9" name="Elbow Connector 228"/>
            <p:cNvCxnSpPr>
              <a:cxnSpLocks noChangeShapeType="1"/>
            </p:cNvCxnSpPr>
            <p:nvPr/>
          </p:nvCxnSpPr>
          <p:spPr bwMode="auto">
            <a:xfrm>
              <a:off x="3381600" y="31502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0" name="Elbow Connector 229"/>
            <p:cNvCxnSpPr>
              <a:cxnSpLocks noChangeShapeType="1"/>
            </p:cNvCxnSpPr>
            <p:nvPr/>
          </p:nvCxnSpPr>
          <p:spPr bwMode="auto">
            <a:xfrm>
              <a:off x="3381600" y="31502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1" name="Rounded Rectangle 230"/>
            <p:cNvSpPr>
              <a:spLocks noChangeArrowheads="1"/>
            </p:cNvSpPr>
            <p:nvPr/>
          </p:nvSpPr>
          <p:spPr bwMode="auto">
            <a:xfrm>
              <a:off x="3381600" y="33788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 Incomplete</a:t>
              </a:r>
            </a:p>
          </p:txBody>
        </p:sp>
        <p:sp>
          <p:nvSpPr>
            <p:cNvPr id="232" name="Rounded Rectangle 231"/>
            <p:cNvSpPr>
              <a:spLocks noChangeArrowheads="1"/>
            </p:cNvSpPr>
            <p:nvPr/>
          </p:nvSpPr>
          <p:spPr bwMode="auto">
            <a:xfrm>
              <a:off x="3381600" y="33788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100">
                  <a:solidFill>
                    <a:schemeClr val="lt1"/>
                  </a:solidFill>
                  <a:latin typeface="+mn-lt"/>
                  <a:ea typeface="MS Mincho"/>
                  <a:cs typeface="Times New Roman"/>
                </a:rPr>
                <a:t>52 Vitamin D levels and Sample</a:t>
              </a:r>
              <a:r>
                <a:rPr lang="en-US" sz="1200">
                  <a:solidFill>
                    <a:schemeClr val="lt1"/>
                  </a:solidFill>
                  <a:latin typeface="+mn-lt"/>
                  <a:ea typeface="MS Mincho"/>
                  <a:cs typeface="Times New Roman"/>
                </a:rPr>
                <a:t> </a:t>
              </a:r>
              <a:r>
                <a:rPr lang="en-US" sz="1100">
                  <a:solidFill>
                    <a:schemeClr val="lt1"/>
                  </a:solidFill>
                  <a:latin typeface="+mn-lt"/>
                  <a:ea typeface="MS Mincho"/>
                  <a:cs typeface="Times New Roman"/>
                </a:rPr>
                <a:t>Blood</a:t>
              </a:r>
              <a:endParaRPr lang="en-US" sz="1200">
                <a:solidFill>
                  <a:schemeClr val="lt1"/>
                </a:solidFill>
                <a:latin typeface="+mn-lt"/>
                <a:ea typeface="MS Mincho"/>
                <a:cs typeface="Times New Roman"/>
              </a:endParaRPr>
            </a:p>
          </p:txBody>
        </p:sp>
        <p:sp>
          <p:nvSpPr>
            <p:cNvPr id="233" name="Rounded Rectangle 232"/>
            <p:cNvSpPr>
              <a:spLocks noChangeArrowheads="1"/>
            </p:cNvSpPr>
            <p:nvPr/>
          </p:nvSpPr>
          <p:spPr bwMode="auto">
            <a:xfrm>
              <a:off x="3381600" y="3382826"/>
              <a:ext cx="1143000" cy="685797"/>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1 Sufficient</a:t>
              </a:r>
            </a:p>
          </p:txBody>
        </p:sp>
        <p:sp>
          <p:nvSpPr>
            <p:cNvPr id="234" name="Rounded Rectangle 233"/>
            <p:cNvSpPr>
              <a:spLocks noChangeArrowheads="1"/>
            </p:cNvSpPr>
            <p:nvPr/>
          </p:nvSpPr>
          <p:spPr bwMode="auto">
            <a:xfrm>
              <a:off x="3314701" y="3382826"/>
              <a:ext cx="1143000" cy="685797"/>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4 Maintenace</a:t>
              </a:r>
            </a:p>
          </p:txBody>
        </p:sp>
        <p:sp>
          <p:nvSpPr>
            <p:cNvPr id="235" name="Rounded Rectangle 234"/>
            <p:cNvSpPr>
              <a:spLocks noChangeArrowheads="1"/>
            </p:cNvSpPr>
            <p:nvPr/>
          </p:nvSpPr>
          <p:spPr bwMode="auto">
            <a:xfrm>
              <a:off x="2057401" y="3382826"/>
              <a:ext cx="1143000" cy="685797"/>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22 Randomized</a:t>
              </a:r>
            </a:p>
          </p:txBody>
        </p:sp>
        <p:sp>
          <p:nvSpPr>
            <p:cNvPr id="236" name="Rounded Rectangle 235"/>
            <p:cNvSpPr>
              <a:spLocks noChangeArrowheads="1"/>
            </p:cNvSpPr>
            <p:nvPr/>
          </p:nvSpPr>
          <p:spPr bwMode="auto">
            <a:xfrm>
              <a:off x="3381600" y="33788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 Drop Outs</a:t>
              </a:r>
            </a:p>
          </p:txBody>
        </p:sp>
        <p:sp>
          <p:nvSpPr>
            <p:cNvPr id="237" name="Rounded Rectangle 236"/>
            <p:cNvSpPr>
              <a:spLocks noChangeArrowheads="1"/>
            </p:cNvSpPr>
            <p:nvPr/>
          </p:nvSpPr>
          <p:spPr bwMode="auto">
            <a:xfrm>
              <a:off x="3381600" y="2350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62 Enrolled</a:t>
              </a:r>
            </a:p>
          </p:txBody>
        </p:sp>
        <p:sp>
          <p:nvSpPr>
            <p:cNvPr id="238" name="Rounded Rectangle 237"/>
            <p:cNvSpPr>
              <a:spLocks noChangeArrowheads="1"/>
            </p:cNvSpPr>
            <p:nvPr/>
          </p:nvSpPr>
          <p:spPr bwMode="auto">
            <a:xfrm>
              <a:off x="914401" y="2350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24 Refused </a:t>
              </a:r>
            </a:p>
          </p:txBody>
        </p:sp>
        <p:sp>
          <p:nvSpPr>
            <p:cNvPr id="239" name="Rounded Rectangle 238"/>
            <p:cNvSpPr>
              <a:spLocks noChangeArrowheads="1"/>
            </p:cNvSpPr>
            <p:nvPr/>
          </p:nvSpPr>
          <p:spPr bwMode="auto">
            <a:xfrm>
              <a:off x="2971801" y="1207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86 Approached</a:t>
              </a:r>
            </a:p>
          </p:txBody>
        </p:sp>
      </p:grpSp>
      <p:sp>
        <p:nvSpPr>
          <p:cNvPr id="16437" name="Rectangle 338"/>
          <p:cNvSpPr>
            <a:spLocks noChangeArrowheads="1"/>
          </p:cNvSpPr>
          <p:nvPr/>
        </p:nvSpPr>
        <p:spPr bwMode="auto">
          <a:xfrm>
            <a:off x="668338" y="-1289050"/>
            <a:ext cx="365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endParaRPr lang="en-US" altLang="en-US" sz="4100"/>
          </a:p>
        </p:txBody>
      </p:sp>
      <p:cxnSp>
        <p:nvCxnSpPr>
          <p:cNvPr id="243" name="Straight Connector 242"/>
          <p:cNvCxnSpPr>
            <a:cxnSpLocks noChangeShapeType="1"/>
          </p:cNvCxnSpPr>
          <p:nvPr/>
        </p:nvCxnSpPr>
        <p:spPr bwMode="auto">
          <a:xfrm>
            <a:off x="4457700" y="2806700"/>
            <a:ext cx="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4" name="Elbow Connector 243"/>
          <p:cNvCxnSpPr>
            <a:cxnSpLocks noChangeShapeType="1"/>
          </p:cNvCxnSpPr>
          <p:nvPr/>
        </p:nvCxnSpPr>
        <p:spPr bwMode="auto">
          <a:xfrm>
            <a:off x="4457700" y="2806700"/>
            <a:ext cx="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nvGrpSpPr>
          <p:cNvPr id="16440" name="Group 349"/>
          <p:cNvGrpSpPr>
            <a:grpSpLocks/>
          </p:cNvGrpSpPr>
          <p:nvPr/>
        </p:nvGrpSpPr>
        <p:grpSpPr bwMode="auto">
          <a:xfrm>
            <a:off x="685800" y="1485900"/>
            <a:ext cx="6515100" cy="3981450"/>
            <a:chOff x="576" y="2523"/>
            <a:chExt cx="10260" cy="6271"/>
          </a:xfrm>
        </p:grpSpPr>
        <p:cxnSp>
          <p:nvCxnSpPr>
            <p:cNvPr id="246" name="Elbow Connector 245"/>
            <p:cNvCxnSpPr>
              <a:cxnSpLocks noChangeShapeType="1"/>
            </p:cNvCxnSpPr>
            <p:nvPr/>
          </p:nvCxnSpPr>
          <p:spPr bwMode="auto">
            <a:xfrm>
              <a:off x="3381360" y="18929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7" name="Elbow Connector 246"/>
            <p:cNvCxnSpPr>
              <a:cxnSpLocks noChangeShapeType="1"/>
            </p:cNvCxnSpPr>
            <p:nvPr/>
          </p:nvCxnSpPr>
          <p:spPr bwMode="auto">
            <a:xfrm flipH="1">
              <a:off x="1485901" y="2121536"/>
              <a:ext cx="20574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8" name="Elbow Connector 247"/>
            <p:cNvCxnSpPr>
              <a:cxnSpLocks noChangeShapeType="1"/>
            </p:cNvCxnSpPr>
            <p:nvPr/>
          </p:nvCxnSpPr>
          <p:spPr bwMode="auto">
            <a:xfrm>
              <a:off x="1485901" y="212153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9" name="Elbow Connector 248"/>
            <p:cNvCxnSpPr>
              <a:cxnSpLocks noChangeShapeType="1"/>
            </p:cNvCxnSpPr>
            <p:nvPr/>
          </p:nvCxnSpPr>
          <p:spPr bwMode="auto">
            <a:xfrm>
              <a:off x="3381360" y="2121536"/>
              <a:ext cx="16002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0" name="Elbow Connector 249"/>
            <p:cNvCxnSpPr>
              <a:cxnSpLocks noChangeShapeType="1"/>
            </p:cNvCxnSpPr>
            <p:nvPr/>
          </p:nvCxnSpPr>
          <p:spPr bwMode="auto">
            <a:xfrm>
              <a:off x="3381360" y="212153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1" name="Elbow Connector 250"/>
            <p:cNvCxnSpPr>
              <a:cxnSpLocks noChangeShapeType="1"/>
            </p:cNvCxnSpPr>
            <p:nvPr/>
          </p:nvCxnSpPr>
          <p:spPr bwMode="auto">
            <a:xfrm>
              <a:off x="3381360" y="3382586"/>
              <a:ext cx="0" cy="114298"/>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2" name="Elbow Connector 251"/>
            <p:cNvCxnSpPr>
              <a:cxnSpLocks noChangeShapeType="1"/>
            </p:cNvCxnSpPr>
            <p:nvPr/>
          </p:nvCxnSpPr>
          <p:spPr bwMode="auto">
            <a:xfrm flipH="1">
              <a:off x="2628901" y="3382586"/>
              <a:ext cx="14859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3" name="Elbow Connector 252"/>
            <p:cNvCxnSpPr>
              <a:cxnSpLocks noChangeShapeType="1"/>
            </p:cNvCxnSpPr>
            <p:nvPr/>
          </p:nvCxnSpPr>
          <p:spPr bwMode="auto">
            <a:xfrm>
              <a:off x="3381360" y="3382586"/>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4" name="Elbow Connector 253"/>
            <p:cNvCxnSpPr>
              <a:cxnSpLocks noChangeShapeType="1"/>
            </p:cNvCxnSpPr>
            <p:nvPr/>
          </p:nvCxnSpPr>
          <p:spPr bwMode="auto">
            <a:xfrm>
              <a:off x="3381360" y="338258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5" name="Elbow Connector 254"/>
            <p:cNvCxnSpPr>
              <a:cxnSpLocks noChangeShapeType="1"/>
            </p:cNvCxnSpPr>
            <p:nvPr/>
          </p:nvCxnSpPr>
          <p:spPr bwMode="auto">
            <a:xfrm>
              <a:off x="2628901" y="338258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6" name="Elbow Connector 255"/>
            <p:cNvCxnSpPr>
              <a:cxnSpLocks noChangeShapeType="1"/>
            </p:cNvCxnSpPr>
            <p:nvPr/>
          </p:nvCxnSpPr>
          <p:spPr bwMode="auto">
            <a:xfrm>
              <a:off x="3381360" y="338258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7" name="Elbow Connector 256"/>
            <p:cNvCxnSpPr>
              <a:cxnSpLocks noChangeShapeType="1"/>
            </p:cNvCxnSpPr>
            <p:nvPr/>
          </p:nvCxnSpPr>
          <p:spPr bwMode="auto">
            <a:xfrm flipH="1">
              <a:off x="3381360" y="3150235"/>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8" name="Elbow Connector 257"/>
            <p:cNvCxnSpPr>
              <a:cxnSpLocks noChangeShapeType="1"/>
            </p:cNvCxnSpPr>
            <p:nvPr/>
          </p:nvCxnSpPr>
          <p:spPr bwMode="auto">
            <a:xfrm>
              <a:off x="3381360" y="31502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9" name="Elbow Connector 258"/>
            <p:cNvCxnSpPr>
              <a:cxnSpLocks noChangeShapeType="1"/>
            </p:cNvCxnSpPr>
            <p:nvPr/>
          </p:nvCxnSpPr>
          <p:spPr bwMode="auto">
            <a:xfrm>
              <a:off x="3381360" y="3150235"/>
              <a:ext cx="18288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0" name="Elbow Connector 259"/>
            <p:cNvCxnSpPr>
              <a:cxnSpLocks noChangeShapeType="1"/>
            </p:cNvCxnSpPr>
            <p:nvPr/>
          </p:nvCxnSpPr>
          <p:spPr bwMode="auto">
            <a:xfrm>
              <a:off x="3381360" y="31502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1" name="Elbow Connector 260"/>
            <p:cNvCxnSpPr>
              <a:cxnSpLocks noChangeShapeType="1"/>
            </p:cNvCxnSpPr>
            <p:nvPr/>
          </p:nvCxnSpPr>
          <p:spPr bwMode="auto">
            <a:xfrm>
              <a:off x="3381360" y="31502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62" name="Rounded Rectangle 261"/>
            <p:cNvSpPr>
              <a:spLocks noChangeArrowheads="1"/>
            </p:cNvSpPr>
            <p:nvPr/>
          </p:nvSpPr>
          <p:spPr bwMode="auto">
            <a:xfrm>
              <a:off x="3381360" y="33788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 Incomplete</a:t>
              </a:r>
            </a:p>
          </p:txBody>
        </p:sp>
        <p:sp>
          <p:nvSpPr>
            <p:cNvPr id="263" name="Rounded Rectangle 262"/>
            <p:cNvSpPr>
              <a:spLocks noChangeArrowheads="1"/>
            </p:cNvSpPr>
            <p:nvPr/>
          </p:nvSpPr>
          <p:spPr bwMode="auto">
            <a:xfrm>
              <a:off x="3381360" y="33788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100">
                  <a:solidFill>
                    <a:schemeClr val="lt1"/>
                  </a:solidFill>
                  <a:latin typeface="+mn-lt"/>
                  <a:ea typeface="MS Mincho"/>
                  <a:cs typeface="Times New Roman"/>
                </a:rPr>
                <a:t>52 Vitamin D levels and Sample</a:t>
              </a:r>
              <a:r>
                <a:rPr lang="en-US" sz="1200">
                  <a:solidFill>
                    <a:schemeClr val="lt1"/>
                  </a:solidFill>
                  <a:latin typeface="+mn-lt"/>
                  <a:ea typeface="MS Mincho"/>
                  <a:cs typeface="Times New Roman"/>
                </a:rPr>
                <a:t> </a:t>
              </a:r>
              <a:r>
                <a:rPr lang="en-US" sz="1100">
                  <a:solidFill>
                    <a:schemeClr val="lt1"/>
                  </a:solidFill>
                  <a:latin typeface="+mn-lt"/>
                  <a:ea typeface="MS Mincho"/>
                  <a:cs typeface="Times New Roman"/>
                </a:rPr>
                <a:t>Blood</a:t>
              </a:r>
              <a:endParaRPr lang="en-US" sz="1200">
                <a:solidFill>
                  <a:schemeClr val="lt1"/>
                </a:solidFill>
                <a:latin typeface="+mn-lt"/>
                <a:ea typeface="MS Mincho"/>
                <a:cs typeface="Times New Roman"/>
              </a:endParaRPr>
            </a:p>
          </p:txBody>
        </p:sp>
        <p:sp>
          <p:nvSpPr>
            <p:cNvPr id="264" name="Rounded Rectangle 263"/>
            <p:cNvSpPr>
              <a:spLocks noChangeArrowheads="1"/>
            </p:cNvSpPr>
            <p:nvPr/>
          </p:nvSpPr>
          <p:spPr bwMode="auto">
            <a:xfrm>
              <a:off x="3381360" y="3382586"/>
              <a:ext cx="1143000" cy="685797"/>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1 Sufficient</a:t>
              </a:r>
            </a:p>
          </p:txBody>
        </p:sp>
        <p:sp>
          <p:nvSpPr>
            <p:cNvPr id="265" name="Rounded Rectangle 264"/>
            <p:cNvSpPr>
              <a:spLocks noChangeArrowheads="1"/>
            </p:cNvSpPr>
            <p:nvPr/>
          </p:nvSpPr>
          <p:spPr bwMode="auto">
            <a:xfrm>
              <a:off x="3314701" y="3382586"/>
              <a:ext cx="1143000" cy="685797"/>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4 Maintenace</a:t>
              </a:r>
            </a:p>
          </p:txBody>
        </p:sp>
        <p:sp>
          <p:nvSpPr>
            <p:cNvPr id="266" name="Rounded Rectangle 265"/>
            <p:cNvSpPr>
              <a:spLocks noChangeArrowheads="1"/>
            </p:cNvSpPr>
            <p:nvPr/>
          </p:nvSpPr>
          <p:spPr bwMode="auto">
            <a:xfrm>
              <a:off x="2057401" y="3382586"/>
              <a:ext cx="1143000" cy="685797"/>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22 Randomized</a:t>
              </a:r>
            </a:p>
          </p:txBody>
        </p:sp>
        <p:sp>
          <p:nvSpPr>
            <p:cNvPr id="267" name="Rounded Rectangle 266"/>
            <p:cNvSpPr>
              <a:spLocks noChangeArrowheads="1"/>
            </p:cNvSpPr>
            <p:nvPr/>
          </p:nvSpPr>
          <p:spPr bwMode="auto">
            <a:xfrm>
              <a:off x="3381360" y="33788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 Drop Outs</a:t>
              </a:r>
            </a:p>
          </p:txBody>
        </p:sp>
        <p:sp>
          <p:nvSpPr>
            <p:cNvPr id="268" name="Rounded Rectangle 267"/>
            <p:cNvSpPr>
              <a:spLocks noChangeArrowheads="1"/>
            </p:cNvSpPr>
            <p:nvPr/>
          </p:nvSpPr>
          <p:spPr bwMode="auto">
            <a:xfrm>
              <a:off x="3381360" y="2350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62 Enrolled</a:t>
              </a:r>
            </a:p>
          </p:txBody>
        </p:sp>
        <p:sp>
          <p:nvSpPr>
            <p:cNvPr id="269" name="Rounded Rectangle 268"/>
            <p:cNvSpPr>
              <a:spLocks noChangeArrowheads="1"/>
            </p:cNvSpPr>
            <p:nvPr/>
          </p:nvSpPr>
          <p:spPr bwMode="auto">
            <a:xfrm>
              <a:off x="914401" y="2350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24 Refused </a:t>
              </a:r>
            </a:p>
          </p:txBody>
        </p:sp>
        <p:sp>
          <p:nvSpPr>
            <p:cNvPr id="270" name="Rounded Rectangle 269"/>
            <p:cNvSpPr>
              <a:spLocks noChangeArrowheads="1"/>
            </p:cNvSpPr>
            <p:nvPr/>
          </p:nvSpPr>
          <p:spPr bwMode="auto">
            <a:xfrm>
              <a:off x="2971801" y="1207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86 Approached</a:t>
              </a:r>
            </a:p>
          </p:txBody>
        </p:sp>
      </p:grpSp>
      <p:cxnSp>
        <p:nvCxnSpPr>
          <p:cNvPr id="274" name="Straight Connector 273"/>
          <p:cNvCxnSpPr>
            <a:cxnSpLocks noChangeShapeType="1"/>
          </p:cNvCxnSpPr>
          <p:nvPr/>
        </p:nvCxnSpPr>
        <p:spPr bwMode="auto">
          <a:xfrm>
            <a:off x="4610100" y="2959100"/>
            <a:ext cx="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5" name="Elbow Connector 274"/>
          <p:cNvCxnSpPr>
            <a:cxnSpLocks noChangeShapeType="1"/>
          </p:cNvCxnSpPr>
          <p:nvPr/>
        </p:nvCxnSpPr>
        <p:spPr bwMode="auto">
          <a:xfrm>
            <a:off x="4610100" y="2959100"/>
            <a:ext cx="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nvGrpSpPr>
          <p:cNvPr id="16443" name="Group 390"/>
          <p:cNvGrpSpPr>
            <a:grpSpLocks/>
          </p:cNvGrpSpPr>
          <p:nvPr/>
        </p:nvGrpSpPr>
        <p:grpSpPr bwMode="auto">
          <a:xfrm>
            <a:off x="644525" y="1627188"/>
            <a:ext cx="6515100" cy="3981450"/>
            <a:chOff x="270" y="2505"/>
            <a:chExt cx="10260" cy="6271"/>
          </a:xfrm>
        </p:grpSpPr>
        <p:cxnSp>
          <p:nvCxnSpPr>
            <p:cNvPr id="277" name="Elbow Connector 276"/>
            <p:cNvCxnSpPr>
              <a:cxnSpLocks noChangeShapeType="1"/>
            </p:cNvCxnSpPr>
            <p:nvPr/>
          </p:nvCxnSpPr>
          <p:spPr bwMode="auto">
            <a:xfrm>
              <a:off x="3381119" y="3035936"/>
              <a:ext cx="0" cy="114298"/>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8" name="Elbow Connector 277"/>
            <p:cNvCxnSpPr>
              <a:cxnSpLocks noChangeShapeType="1"/>
            </p:cNvCxnSpPr>
            <p:nvPr/>
          </p:nvCxnSpPr>
          <p:spPr bwMode="auto">
            <a:xfrm>
              <a:off x="3381119" y="18929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9" name="Elbow Connector 278"/>
            <p:cNvCxnSpPr>
              <a:cxnSpLocks noChangeShapeType="1"/>
            </p:cNvCxnSpPr>
            <p:nvPr/>
          </p:nvCxnSpPr>
          <p:spPr bwMode="auto">
            <a:xfrm flipH="1">
              <a:off x="1485900" y="2121535"/>
              <a:ext cx="20574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0" name="Elbow Connector 279"/>
            <p:cNvCxnSpPr>
              <a:cxnSpLocks noChangeShapeType="1"/>
            </p:cNvCxnSpPr>
            <p:nvPr/>
          </p:nvCxnSpPr>
          <p:spPr bwMode="auto">
            <a:xfrm>
              <a:off x="1485900" y="21215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1" name="Elbow Connector 280"/>
            <p:cNvCxnSpPr>
              <a:cxnSpLocks noChangeShapeType="1"/>
            </p:cNvCxnSpPr>
            <p:nvPr/>
          </p:nvCxnSpPr>
          <p:spPr bwMode="auto">
            <a:xfrm>
              <a:off x="3381119" y="2121535"/>
              <a:ext cx="16002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2" name="Elbow Connector 281"/>
            <p:cNvCxnSpPr>
              <a:cxnSpLocks noChangeShapeType="1"/>
            </p:cNvCxnSpPr>
            <p:nvPr/>
          </p:nvCxnSpPr>
          <p:spPr bwMode="auto">
            <a:xfrm>
              <a:off x="3381119" y="21215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3" name="Elbow Connector 282"/>
            <p:cNvCxnSpPr>
              <a:cxnSpLocks noChangeShapeType="1"/>
            </p:cNvCxnSpPr>
            <p:nvPr/>
          </p:nvCxnSpPr>
          <p:spPr bwMode="auto">
            <a:xfrm>
              <a:off x="3381119" y="3382344"/>
              <a:ext cx="0" cy="114303"/>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4" name="Elbow Connector 283"/>
            <p:cNvCxnSpPr>
              <a:cxnSpLocks noChangeShapeType="1"/>
            </p:cNvCxnSpPr>
            <p:nvPr/>
          </p:nvCxnSpPr>
          <p:spPr bwMode="auto">
            <a:xfrm flipH="1">
              <a:off x="2628900" y="3382344"/>
              <a:ext cx="14859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5" name="Elbow Connector 284"/>
            <p:cNvCxnSpPr>
              <a:cxnSpLocks noChangeShapeType="1"/>
            </p:cNvCxnSpPr>
            <p:nvPr/>
          </p:nvCxnSpPr>
          <p:spPr bwMode="auto">
            <a:xfrm>
              <a:off x="3381119" y="3382344"/>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6" name="Elbow Connector 285"/>
            <p:cNvCxnSpPr>
              <a:cxnSpLocks noChangeShapeType="1"/>
            </p:cNvCxnSpPr>
            <p:nvPr/>
          </p:nvCxnSpPr>
          <p:spPr bwMode="auto">
            <a:xfrm>
              <a:off x="3381119" y="338234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7" name="Elbow Connector 286"/>
            <p:cNvCxnSpPr>
              <a:cxnSpLocks noChangeShapeType="1"/>
            </p:cNvCxnSpPr>
            <p:nvPr/>
          </p:nvCxnSpPr>
          <p:spPr bwMode="auto">
            <a:xfrm>
              <a:off x="2628900" y="338234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8" name="Elbow Connector 287"/>
            <p:cNvCxnSpPr>
              <a:cxnSpLocks noChangeShapeType="1"/>
            </p:cNvCxnSpPr>
            <p:nvPr/>
          </p:nvCxnSpPr>
          <p:spPr bwMode="auto">
            <a:xfrm>
              <a:off x="3381119" y="338234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9" name="Elbow Connector 288"/>
            <p:cNvCxnSpPr>
              <a:cxnSpLocks noChangeShapeType="1"/>
            </p:cNvCxnSpPr>
            <p:nvPr/>
          </p:nvCxnSpPr>
          <p:spPr bwMode="auto">
            <a:xfrm flipH="1">
              <a:off x="3381119" y="3150234"/>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0" name="Elbow Connector 289"/>
            <p:cNvCxnSpPr>
              <a:cxnSpLocks noChangeShapeType="1"/>
            </p:cNvCxnSpPr>
            <p:nvPr/>
          </p:nvCxnSpPr>
          <p:spPr bwMode="auto">
            <a:xfrm>
              <a:off x="338111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1" name="Elbow Connector 290"/>
            <p:cNvCxnSpPr>
              <a:cxnSpLocks noChangeShapeType="1"/>
            </p:cNvCxnSpPr>
            <p:nvPr/>
          </p:nvCxnSpPr>
          <p:spPr bwMode="auto">
            <a:xfrm>
              <a:off x="3381119" y="3150234"/>
              <a:ext cx="18288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2" name="Elbow Connector 291"/>
            <p:cNvCxnSpPr>
              <a:cxnSpLocks noChangeShapeType="1"/>
            </p:cNvCxnSpPr>
            <p:nvPr/>
          </p:nvCxnSpPr>
          <p:spPr bwMode="auto">
            <a:xfrm>
              <a:off x="338111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3" name="Elbow Connector 292"/>
            <p:cNvCxnSpPr>
              <a:cxnSpLocks noChangeShapeType="1"/>
            </p:cNvCxnSpPr>
            <p:nvPr/>
          </p:nvCxnSpPr>
          <p:spPr bwMode="auto">
            <a:xfrm>
              <a:off x="338111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94" name="Rounded Rectangle 293"/>
            <p:cNvSpPr>
              <a:spLocks noChangeArrowheads="1"/>
            </p:cNvSpPr>
            <p:nvPr/>
          </p:nvSpPr>
          <p:spPr bwMode="auto">
            <a:xfrm>
              <a:off x="338111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 Incomplete</a:t>
              </a:r>
            </a:p>
          </p:txBody>
        </p:sp>
        <p:sp>
          <p:nvSpPr>
            <p:cNvPr id="295" name="Rounded Rectangle 294"/>
            <p:cNvSpPr>
              <a:spLocks noChangeArrowheads="1"/>
            </p:cNvSpPr>
            <p:nvPr/>
          </p:nvSpPr>
          <p:spPr bwMode="auto">
            <a:xfrm>
              <a:off x="338111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100">
                  <a:solidFill>
                    <a:schemeClr val="lt1"/>
                  </a:solidFill>
                  <a:latin typeface="+mn-lt"/>
                  <a:ea typeface="MS Mincho"/>
                  <a:cs typeface="Times New Roman"/>
                </a:rPr>
                <a:t>52 Vitamin D levels and Sample</a:t>
              </a:r>
              <a:r>
                <a:rPr lang="en-US" sz="1200">
                  <a:solidFill>
                    <a:schemeClr val="lt1"/>
                  </a:solidFill>
                  <a:latin typeface="+mn-lt"/>
                  <a:ea typeface="MS Mincho"/>
                  <a:cs typeface="Times New Roman"/>
                </a:rPr>
                <a:t> </a:t>
              </a:r>
              <a:r>
                <a:rPr lang="en-US" sz="1100">
                  <a:solidFill>
                    <a:schemeClr val="lt1"/>
                  </a:solidFill>
                  <a:latin typeface="+mn-lt"/>
                  <a:ea typeface="MS Mincho"/>
                  <a:cs typeface="Times New Roman"/>
                </a:rPr>
                <a:t>Blood</a:t>
              </a:r>
              <a:endParaRPr lang="en-US" sz="1200">
                <a:solidFill>
                  <a:schemeClr val="lt1"/>
                </a:solidFill>
                <a:latin typeface="+mn-lt"/>
                <a:ea typeface="MS Mincho"/>
                <a:cs typeface="Times New Roman"/>
              </a:endParaRPr>
            </a:p>
          </p:txBody>
        </p:sp>
        <p:sp>
          <p:nvSpPr>
            <p:cNvPr id="296" name="Rounded Rectangle 295"/>
            <p:cNvSpPr>
              <a:spLocks noChangeArrowheads="1"/>
            </p:cNvSpPr>
            <p:nvPr/>
          </p:nvSpPr>
          <p:spPr bwMode="auto">
            <a:xfrm>
              <a:off x="3381119" y="338234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1 Sufficient</a:t>
              </a:r>
            </a:p>
          </p:txBody>
        </p:sp>
        <p:sp>
          <p:nvSpPr>
            <p:cNvPr id="297" name="Rounded Rectangle 296"/>
            <p:cNvSpPr>
              <a:spLocks noChangeArrowheads="1"/>
            </p:cNvSpPr>
            <p:nvPr/>
          </p:nvSpPr>
          <p:spPr bwMode="auto">
            <a:xfrm>
              <a:off x="3314700" y="338234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4 Maintenace</a:t>
              </a:r>
            </a:p>
          </p:txBody>
        </p:sp>
        <p:sp>
          <p:nvSpPr>
            <p:cNvPr id="298" name="Rounded Rectangle 297"/>
            <p:cNvSpPr>
              <a:spLocks noChangeArrowheads="1"/>
            </p:cNvSpPr>
            <p:nvPr/>
          </p:nvSpPr>
          <p:spPr bwMode="auto">
            <a:xfrm>
              <a:off x="2057400" y="338234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22 Randomized</a:t>
              </a:r>
            </a:p>
          </p:txBody>
        </p:sp>
        <p:sp>
          <p:nvSpPr>
            <p:cNvPr id="299" name="Rounded Rectangle 298"/>
            <p:cNvSpPr>
              <a:spLocks noChangeArrowheads="1"/>
            </p:cNvSpPr>
            <p:nvPr/>
          </p:nvSpPr>
          <p:spPr bwMode="auto">
            <a:xfrm>
              <a:off x="338111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 Drop Outs</a:t>
              </a:r>
            </a:p>
          </p:txBody>
        </p:sp>
        <p:sp>
          <p:nvSpPr>
            <p:cNvPr id="300" name="Rounded Rectangle 299"/>
            <p:cNvSpPr>
              <a:spLocks noChangeArrowheads="1"/>
            </p:cNvSpPr>
            <p:nvPr/>
          </p:nvSpPr>
          <p:spPr bwMode="auto">
            <a:xfrm>
              <a:off x="3381119" y="23501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62 Enrolled</a:t>
              </a:r>
            </a:p>
          </p:txBody>
        </p:sp>
        <p:sp>
          <p:nvSpPr>
            <p:cNvPr id="301" name="Rounded Rectangle 300"/>
            <p:cNvSpPr>
              <a:spLocks noChangeArrowheads="1"/>
            </p:cNvSpPr>
            <p:nvPr/>
          </p:nvSpPr>
          <p:spPr bwMode="auto">
            <a:xfrm>
              <a:off x="914400" y="23501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24 Refused </a:t>
              </a:r>
            </a:p>
          </p:txBody>
        </p:sp>
        <p:sp>
          <p:nvSpPr>
            <p:cNvPr id="302" name="Rounded Rectangle 301"/>
            <p:cNvSpPr>
              <a:spLocks noChangeArrowheads="1"/>
            </p:cNvSpPr>
            <p:nvPr/>
          </p:nvSpPr>
          <p:spPr bwMode="auto">
            <a:xfrm>
              <a:off x="2971800" y="1207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86 Approached</a:t>
              </a:r>
            </a:p>
          </p:txBody>
        </p:sp>
      </p:grpSp>
      <p:cxnSp>
        <p:nvCxnSpPr>
          <p:cNvPr id="305" name="Straight Connector 304"/>
          <p:cNvCxnSpPr>
            <a:cxnSpLocks noChangeShapeType="1"/>
          </p:cNvCxnSpPr>
          <p:nvPr/>
        </p:nvCxnSpPr>
        <p:spPr bwMode="auto">
          <a:xfrm>
            <a:off x="4762500" y="3111500"/>
            <a:ext cx="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06" name="Elbow Connector 305"/>
          <p:cNvCxnSpPr>
            <a:cxnSpLocks noChangeShapeType="1"/>
          </p:cNvCxnSpPr>
          <p:nvPr/>
        </p:nvCxnSpPr>
        <p:spPr bwMode="auto">
          <a:xfrm>
            <a:off x="4762500" y="3111500"/>
            <a:ext cx="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nvGrpSpPr>
          <p:cNvPr id="16446" name="Group 430"/>
          <p:cNvGrpSpPr>
            <a:grpSpLocks/>
          </p:cNvGrpSpPr>
          <p:nvPr/>
        </p:nvGrpSpPr>
        <p:grpSpPr bwMode="auto">
          <a:xfrm>
            <a:off x="796925" y="1779588"/>
            <a:ext cx="6515100" cy="3981450"/>
            <a:chOff x="270" y="2505"/>
            <a:chExt cx="10260" cy="6271"/>
          </a:xfrm>
        </p:grpSpPr>
        <p:cxnSp>
          <p:nvCxnSpPr>
            <p:cNvPr id="308" name="Elbow Connector 307"/>
            <p:cNvCxnSpPr>
              <a:cxnSpLocks noChangeShapeType="1"/>
            </p:cNvCxnSpPr>
            <p:nvPr/>
          </p:nvCxnSpPr>
          <p:spPr bwMode="auto">
            <a:xfrm>
              <a:off x="3380879" y="3035936"/>
              <a:ext cx="0" cy="114298"/>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09" name="Elbow Connector 308"/>
            <p:cNvCxnSpPr>
              <a:cxnSpLocks noChangeShapeType="1"/>
            </p:cNvCxnSpPr>
            <p:nvPr/>
          </p:nvCxnSpPr>
          <p:spPr bwMode="auto">
            <a:xfrm>
              <a:off x="3380879" y="18929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0" name="Elbow Connector 309"/>
            <p:cNvCxnSpPr>
              <a:cxnSpLocks noChangeShapeType="1"/>
            </p:cNvCxnSpPr>
            <p:nvPr/>
          </p:nvCxnSpPr>
          <p:spPr bwMode="auto">
            <a:xfrm flipH="1">
              <a:off x="1485900" y="2121535"/>
              <a:ext cx="20574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1" name="Elbow Connector 310"/>
            <p:cNvCxnSpPr>
              <a:cxnSpLocks noChangeShapeType="1"/>
            </p:cNvCxnSpPr>
            <p:nvPr/>
          </p:nvCxnSpPr>
          <p:spPr bwMode="auto">
            <a:xfrm>
              <a:off x="1485900" y="21215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2" name="Elbow Connector 311"/>
            <p:cNvCxnSpPr>
              <a:cxnSpLocks noChangeShapeType="1"/>
            </p:cNvCxnSpPr>
            <p:nvPr/>
          </p:nvCxnSpPr>
          <p:spPr bwMode="auto">
            <a:xfrm>
              <a:off x="3380879" y="2121535"/>
              <a:ext cx="16002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3" name="Elbow Connector 312"/>
            <p:cNvCxnSpPr>
              <a:cxnSpLocks noChangeShapeType="1"/>
            </p:cNvCxnSpPr>
            <p:nvPr/>
          </p:nvCxnSpPr>
          <p:spPr bwMode="auto">
            <a:xfrm>
              <a:off x="3380879" y="21215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4" name="Elbow Connector 313"/>
            <p:cNvCxnSpPr>
              <a:cxnSpLocks noChangeShapeType="1"/>
            </p:cNvCxnSpPr>
            <p:nvPr/>
          </p:nvCxnSpPr>
          <p:spPr bwMode="auto">
            <a:xfrm>
              <a:off x="3380879" y="3382104"/>
              <a:ext cx="0" cy="114303"/>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5" name="Elbow Connector 314"/>
            <p:cNvCxnSpPr>
              <a:cxnSpLocks noChangeShapeType="1"/>
            </p:cNvCxnSpPr>
            <p:nvPr/>
          </p:nvCxnSpPr>
          <p:spPr bwMode="auto">
            <a:xfrm flipH="1">
              <a:off x="2628900" y="3382104"/>
              <a:ext cx="14859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6" name="Elbow Connector 315"/>
            <p:cNvCxnSpPr>
              <a:cxnSpLocks noChangeShapeType="1"/>
            </p:cNvCxnSpPr>
            <p:nvPr/>
          </p:nvCxnSpPr>
          <p:spPr bwMode="auto">
            <a:xfrm>
              <a:off x="3380879" y="3382104"/>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7" name="Elbow Connector 316"/>
            <p:cNvCxnSpPr>
              <a:cxnSpLocks noChangeShapeType="1"/>
            </p:cNvCxnSpPr>
            <p:nvPr/>
          </p:nvCxnSpPr>
          <p:spPr bwMode="auto">
            <a:xfrm>
              <a:off x="3380879" y="338210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8" name="Elbow Connector 317"/>
            <p:cNvCxnSpPr>
              <a:cxnSpLocks noChangeShapeType="1"/>
            </p:cNvCxnSpPr>
            <p:nvPr/>
          </p:nvCxnSpPr>
          <p:spPr bwMode="auto">
            <a:xfrm>
              <a:off x="2628900" y="338210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9" name="Elbow Connector 318"/>
            <p:cNvCxnSpPr>
              <a:cxnSpLocks noChangeShapeType="1"/>
            </p:cNvCxnSpPr>
            <p:nvPr/>
          </p:nvCxnSpPr>
          <p:spPr bwMode="auto">
            <a:xfrm>
              <a:off x="3380879" y="338210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20" name="Elbow Connector 319"/>
            <p:cNvCxnSpPr>
              <a:cxnSpLocks noChangeShapeType="1"/>
            </p:cNvCxnSpPr>
            <p:nvPr/>
          </p:nvCxnSpPr>
          <p:spPr bwMode="auto">
            <a:xfrm flipH="1">
              <a:off x="3380879" y="3150234"/>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21" name="Elbow Connector 320"/>
            <p:cNvCxnSpPr>
              <a:cxnSpLocks noChangeShapeType="1"/>
            </p:cNvCxnSpPr>
            <p:nvPr/>
          </p:nvCxnSpPr>
          <p:spPr bwMode="auto">
            <a:xfrm>
              <a:off x="338087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22" name="Elbow Connector 321"/>
            <p:cNvCxnSpPr>
              <a:cxnSpLocks noChangeShapeType="1"/>
            </p:cNvCxnSpPr>
            <p:nvPr/>
          </p:nvCxnSpPr>
          <p:spPr bwMode="auto">
            <a:xfrm>
              <a:off x="3380879" y="3150234"/>
              <a:ext cx="18288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23" name="Elbow Connector 322"/>
            <p:cNvCxnSpPr>
              <a:cxnSpLocks noChangeShapeType="1"/>
            </p:cNvCxnSpPr>
            <p:nvPr/>
          </p:nvCxnSpPr>
          <p:spPr bwMode="auto">
            <a:xfrm>
              <a:off x="338087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24" name="Elbow Connector 323"/>
            <p:cNvCxnSpPr>
              <a:cxnSpLocks noChangeShapeType="1"/>
            </p:cNvCxnSpPr>
            <p:nvPr/>
          </p:nvCxnSpPr>
          <p:spPr bwMode="auto">
            <a:xfrm>
              <a:off x="338087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25" name="Rounded Rectangle 324"/>
            <p:cNvSpPr>
              <a:spLocks noChangeArrowheads="1"/>
            </p:cNvSpPr>
            <p:nvPr/>
          </p:nvSpPr>
          <p:spPr bwMode="auto">
            <a:xfrm>
              <a:off x="338087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 Incomplete</a:t>
              </a:r>
            </a:p>
          </p:txBody>
        </p:sp>
        <p:sp>
          <p:nvSpPr>
            <p:cNvPr id="326" name="Rounded Rectangle 325"/>
            <p:cNvSpPr>
              <a:spLocks noChangeArrowheads="1"/>
            </p:cNvSpPr>
            <p:nvPr/>
          </p:nvSpPr>
          <p:spPr bwMode="auto">
            <a:xfrm>
              <a:off x="338087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100">
                  <a:solidFill>
                    <a:schemeClr val="lt1"/>
                  </a:solidFill>
                  <a:latin typeface="+mn-lt"/>
                  <a:ea typeface="MS Mincho"/>
                  <a:cs typeface="Times New Roman"/>
                </a:rPr>
                <a:t>52 Vitamin D levels and Sample</a:t>
              </a:r>
              <a:r>
                <a:rPr lang="en-US" sz="1200">
                  <a:solidFill>
                    <a:schemeClr val="lt1"/>
                  </a:solidFill>
                  <a:latin typeface="+mn-lt"/>
                  <a:ea typeface="MS Mincho"/>
                  <a:cs typeface="Times New Roman"/>
                </a:rPr>
                <a:t> </a:t>
              </a:r>
              <a:r>
                <a:rPr lang="en-US" sz="1100">
                  <a:solidFill>
                    <a:schemeClr val="lt1"/>
                  </a:solidFill>
                  <a:latin typeface="+mn-lt"/>
                  <a:ea typeface="MS Mincho"/>
                  <a:cs typeface="Times New Roman"/>
                </a:rPr>
                <a:t>Blood</a:t>
              </a:r>
              <a:endParaRPr lang="en-US" sz="1200">
                <a:solidFill>
                  <a:schemeClr val="lt1"/>
                </a:solidFill>
                <a:latin typeface="+mn-lt"/>
                <a:ea typeface="MS Mincho"/>
                <a:cs typeface="Times New Roman"/>
              </a:endParaRPr>
            </a:p>
          </p:txBody>
        </p:sp>
        <p:sp>
          <p:nvSpPr>
            <p:cNvPr id="327" name="Rounded Rectangle 326"/>
            <p:cNvSpPr>
              <a:spLocks noChangeArrowheads="1"/>
            </p:cNvSpPr>
            <p:nvPr/>
          </p:nvSpPr>
          <p:spPr bwMode="auto">
            <a:xfrm>
              <a:off x="3380879" y="338210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1 Sufficient</a:t>
              </a:r>
            </a:p>
          </p:txBody>
        </p:sp>
        <p:sp>
          <p:nvSpPr>
            <p:cNvPr id="328" name="Rounded Rectangle 327"/>
            <p:cNvSpPr>
              <a:spLocks noChangeArrowheads="1"/>
            </p:cNvSpPr>
            <p:nvPr/>
          </p:nvSpPr>
          <p:spPr bwMode="auto">
            <a:xfrm>
              <a:off x="3314700" y="338210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4 Maintenace</a:t>
              </a:r>
            </a:p>
          </p:txBody>
        </p:sp>
        <p:sp>
          <p:nvSpPr>
            <p:cNvPr id="329" name="Rounded Rectangle 328"/>
            <p:cNvSpPr>
              <a:spLocks noChangeArrowheads="1"/>
            </p:cNvSpPr>
            <p:nvPr/>
          </p:nvSpPr>
          <p:spPr bwMode="auto">
            <a:xfrm>
              <a:off x="2057400" y="338210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22 Randomized</a:t>
              </a:r>
            </a:p>
          </p:txBody>
        </p:sp>
        <p:sp>
          <p:nvSpPr>
            <p:cNvPr id="330" name="Rounded Rectangle 329"/>
            <p:cNvSpPr>
              <a:spLocks noChangeArrowheads="1"/>
            </p:cNvSpPr>
            <p:nvPr/>
          </p:nvSpPr>
          <p:spPr bwMode="auto">
            <a:xfrm>
              <a:off x="338087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 Drop Outs</a:t>
              </a:r>
            </a:p>
          </p:txBody>
        </p:sp>
        <p:sp>
          <p:nvSpPr>
            <p:cNvPr id="331" name="Rounded Rectangle 330"/>
            <p:cNvSpPr>
              <a:spLocks noChangeArrowheads="1"/>
            </p:cNvSpPr>
            <p:nvPr/>
          </p:nvSpPr>
          <p:spPr bwMode="auto">
            <a:xfrm>
              <a:off x="3380879" y="23501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62 Enrolled</a:t>
              </a:r>
            </a:p>
          </p:txBody>
        </p:sp>
        <p:sp>
          <p:nvSpPr>
            <p:cNvPr id="332" name="Rounded Rectangle 331"/>
            <p:cNvSpPr>
              <a:spLocks noChangeArrowheads="1"/>
            </p:cNvSpPr>
            <p:nvPr/>
          </p:nvSpPr>
          <p:spPr bwMode="auto">
            <a:xfrm>
              <a:off x="914400" y="23501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24 Refused </a:t>
              </a:r>
            </a:p>
          </p:txBody>
        </p:sp>
        <p:sp>
          <p:nvSpPr>
            <p:cNvPr id="333" name="Rounded Rectangle 332"/>
            <p:cNvSpPr>
              <a:spLocks noChangeArrowheads="1"/>
            </p:cNvSpPr>
            <p:nvPr/>
          </p:nvSpPr>
          <p:spPr bwMode="auto">
            <a:xfrm>
              <a:off x="2971800" y="1207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86 Approached</a:t>
              </a:r>
            </a:p>
          </p:txBody>
        </p:sp>
      </p:grpSp>
      <p:cxnSp>
        <p:nvCxnSpPr>
          <p:cNvPr id="336" name="Straight Connector 335"/>
          <p:cNvCxnSpPr>
            <a:cxnSpLocks noChangeShapeType="1"/>
          </p:cNvCxnSpPr>
          <p:nvPr/>
        </p:nvCxnSpPr>
        <p:spPr bwMode="auto">
          <a:xfrm>
            <a:off x="4914900" y="3263900"/>
            <a:ext cx="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7" name="Elbow Connector 336"/>
          <p:cNvCxnSpPr>
            <a:cxnSpLocks noChangeShapeType="1"/>
          </p:cNvCxnSpPr>
          <p:nvPr/>
        </p:nvCxnSpPr>
        <p:spPr bwMode="auto">
          <a:xfrm>
            <a:off x="4914900" y="3263900"/>
            <a:ext cx="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nvGrpSpPr>
          <p:cNvPr id="16449" name="Group 470"/>
          <p:cNvGrpSpPr>
            <a:grpSpLocks/>
          </p:cNvGrpSpPr>
          <p:nvPr/>
        </p:nvGrpSpPr>
        <p:grpSpPr bwMode="auto">
          <a:xfrm>
            <a:off x="949325" y="1931988"/>
            <a:ext cx="6515100" cy="3981450"/>
            <a:chOff x="270" y="2505"/>
            <a:chExt cx="10260" cy="6271"/>
          </a:xfrm>
        </p:grpSpPr>
        <p:cxnSp>
          <p:nvCxnSpPr>
            <p:cNvPr id="339" name="Elbow Connector 338"/>
            <p:cNvCxnSpPr>
              <a:cxnSpLocks noChangeShapeType="1"/>
            </p:cNvCxnSpPr>
            <p:nvPr/>
          </p:nvCxnSpPr>
          <p:spPr bwMode="auto">
            <a:xfrm>
              <a:off x="3380639" y="3035936"/>
              <a:ext cx="0" cy="114298"/>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40" name="Elbow Connector 339"/>
            <p:cNvCxnSpPr>
              <a:cxnSpLocks noChangeShapeType="1"/>
            </p:cNvCxnSpPr>
            <p:nvPr/>
          </p:nvCxnSpPr>
          <p:spPr bwMode="auto">
            <a:xfrm>
              <a:off x="3380639" y="18929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41" name="Elbow Connector 340"/>
            <p:cNvCxnSpPr>
              <a:cxnSpLocks noChangeShapeType="1"/>
            </p:cNvCxnSpPr>
            <p:nvPr/>
          </p:nvCxnSpPr>
          <p:spPr bwMode="auto">
            <a:xfrm flipH="1">
              <a:off x="1485900" y="2121535"/>
              <a:ext cx="20574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42" name="Elbow Connector 341"/>
            <p:cNvCxnSpPr>
              <a:cxnSpLocks noChangeShapeType="1"/>
            </p:cNvCxnSpPr>
            <p:nvPr/>
          </p:nvCxnSpPr>
          <p:spPr bwMode="auto">
            <a:xfrm>
              <a:off x="1485900" y="21215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43" name="Elbow Connector 342"/>
            <p:cNvCxnSpPr>
              <a:cxnSpLocks noChangeShapeType="1"/>
            </p:cNvCxnSpPr>
            <p:nvPr/>
          </p:nvCxnSpPr>
          <p:spPr bwMode="auto">
            <a:xfrm>
              <a:off x="3380639" y="2121535"/>
              <a:ext cx="16002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44" name="Elbow Connector 343"/>
            <p:cNvCxnSpPr>
              <a:cxnSpLocks noChangeShapeType="1"/>
            </p:cNvCxnSpPr>
            <p:nvPr/>
          </p:nvCxnSpPr>
          <p:spPr bwMode="auto">
            <a:xfrm>
              <a:off x="3380639" y="21215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45" name="Elbow Connector 344"/>
            <p:cNvCxnSpPr>
              <a:cxnSpLocks noChangeShapeType="1"/>
            </p:cNvCxnSpPr>
            <p:nvPr/>
          </p:nvCxnSpPr>
          <p:spPr bwMode="auto">
            <a:xfrm>
              <a:off x="3380639" y="3381864"/>
              <a:ext cx="0" cy="114303"/>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46" name="Elbow Connector 345"/>
            <p:cNvCxnSpPr>
              <a:cxnSpLocks noChangeShapeType="1"/>
            </p:cNvCxnSpPr>
            <p:nvPr/>
          </p:nvCxnSpPr>
          <p:spPr bwMode="auto">
            <a:xfrm flipH="1">
              <a:off x="2628900" y="3381864"/>
              <a:ext cx="14859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47" name="Elbow Connector 346"/>
            <p:cNvCxnSpPr>
              <a:cxnSpLocks noChangeShapeType="1"/>
            </p:cNvCxnSpPr>
            <p:nvPr/>
          </p:nvCxnSpPr>
          <p:spPr bwMode="auto">
            <a:xfrm>
              <a:off x="3380639" y="3381864"/>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48" name="Elbow Connector 347"/>
            <p:cNvCxnSpPr>
              <a:cxnSpLocks noChangeShapeType="1"/>
            </p:cNvCxnSpPr>
            <p:nvPr/>
          </p:nvCxnSpPr>
          <p:spPr bwMode="auto">
            <a:xfrm>
              <a:off x="3380639" y="338186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49" name="Elbow Connector 348"/>
            <p:cNvCxnSpPr>
              <a:cxnSpLocks noChangeShapeType="1"/>
            </p:cNvCxnSpPr>
            <p:nvPr/>
          </p:nvCxnSpPr>
          <p:spPr bwMode="auto">
            <a:xfrm>
              <a:off x="2628900" y="338186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0" name="Elbow Connector 349"/>
            <p:cNvCxnSpPr>
              <a:cxnSpLocks noChangeShapeType="1"/>
            </p:cNvCxnSpPr>
            <p:nvPr/>
          </p:nvCxnSpPr>
          <p:spPr bwMode="auto">
            <a:xfrm>
              <a:off x="3380639" y="338186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1" name="Elbow Connector 350"/>
            <p:cNvCxnSpPr>
              <a:cxnSpLocks noChangeShapeType="1"/>
            </p:cNvCxnSpPr>
            <p:nvPr/>
          </p:nvCxnSpPr>
          <p:spPr bwMode="auto">
            <a:xfrm flipH="1">
              <a:off x="3380639" y="3150234"/>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2" name="Elbow Connector 351"/>
            <p:cNvCxnSpPr>
              <a:cxnSpLocks noChangeShapeType="1"/>
            </p:cNvCxnSpPr>
            <p:nvPr/>
          </p:nvCxnSpPr>
          <p:spPr bwMode="auto">
            <a:xfrm>
              <a:off x="338063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3" name="Elbow Connector 352"/>
            <p:cNvCxnSpPr>
              <a:cxnSpLocks noChangeShapeType="1"/>
            </p:cNvCxnSpPr>
            <p:nvPr/>
          </p:nvCxnSpPr>
          <p:spPr bwMode="auto">
            <a:xfrm>
              <a:off x="3380639" y="3150234"/>
              <a:ext cx="18288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4" name="Elbow Connector 353"/>
            <p:cNvCxnSpPr>
              <a:cxnSpLocks noChangeShapeType="1"/>
            </p:cNvCxnSpPr>
            <p:nvPr/>
          </p:nvCxnSpPr>
          <p:spPr bwMode="auto">
            <a:xfrm>
              <a:off x="338063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5" name="Elbow Connector 354"/>
            <p:cNvCxnSpPr>
              <a:cxnSpLocks noChangeShapeType="1"/>
            </p:cNvCxnSpPr>
            <p:nvPr/>
          </p:nvCxnSpPr>
          <p:spPr bwMode="auto">
            <a:xfrm>
              <a:off x="338063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56" name="Rounded Rectangle 355"/>
            <p:cNvSpPr>
              <a:spLocks noChangeArrowheads="1"/>
            </p:cNvSpPr>
            <p:nvPr/>
          </p:nvSpPr>
          <p:spPr bwMode="auto">
            <a:xfrm>
              <a:off x="338063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 Incomplete</a:t>
              </a:r>
            </a:p>
          </p:txBody>
        </p:sp>
        <p:sp>
          <p:nvSpPr>
            <p:cNvPr id="357" name="Rounded Rectangle 356"/>
            <p:cNvSpPr>
              <a:spLocks noChangeArrowheads="1"/>
            </p:cNvSpPr>
            <p:nvPr/>
          </p:nvSpPr>
          <p:spPr bwMode="auto">
            <a:xfrm>
              <a:off x="338063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100">
                  <a:solidFill>
                    <a:schemeClr val="lt1"/>
                  </a:solidFill>
                  <a:latin typeface="+mn-lt"/>
                  <a:ea typeface="MS Mincho"/>
                  <a:cs typeface="Times New Roman"/>
                </a:rPr>
                <a:t>52 Vitamin D levels and Sample</a:t>
              </a:r>
              <a:r>
                <a:rPr lang="en-US" sz="1200">
                  <a:solidFill>
                    <a:schemeClr val="lt1"/>
                  </a:solidFill>
                  <a:latin typeface="+mn-lt"/>
                  <a:ea typeface="MS Mincho"/>
                  <a:cs typeface="Times New Roman"/>
                </a:rPr>
                <a:t> </a:t>
              </a:r>
              <a:r>
                <a:rPr lang="en-US" sz="1100">
                  <a:solidFill>
                    <a:schemeClr val="lt1"/>
                  </a:solidFill>
                  <a:latin typeface="+mn-lt"/>
                  <a:ea typeface="MS Mincho"/>
                  <a:cs typeface="Times New Roman"/>
                </a:rPr>
                <a:t>Blood</a:t>
              </a:r>
              <a:endParaRPr lang="en-US" sz="1200">
                <a:solidFill>
                  <a:schemeClr val="lt1"/>
                </a:solidFill>
                <a:latin typeface="+mn-lt"/>
                <a:ea typeface="MS Mincho"/>
                <a:cs typeface="Times New Roman"/>
              </a:endParaRPr>
            </a:p>
          </p:txBody>
        </p:sp>
        <p:sp>
          <p:nvSpPr>
            <p:cNvPr id="358" name="Rounded Rectangle 357"/>
            <p:cNvSpPr>
              <a:spLocks noChangeArrowheads="1"/>
            </p:cNvSpPr>
            <p:nvPr/>
          </p:nvSpPr>
          <p:spPr bwMode="auto">
            <a:xfrm>
              <a:off x="3380639" y="338186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1 Sufficient</a:t>
              </a:r>
            </a:p>
          </p:txBody>
        </p:sp>
        <p:sp>
          <p:nvSpPr>
            <p:cNvPr id="359" name="Rounded Rectangle 358"/>
            <p:cNvSpPr>
              <a:spLocks noChangeArrowheads="1"/>
            </p:cNvSpPr>
            <p:nvPr/>
          </p:nvSpPr>
          <p:spPr bwMode="auto">
            <a:xfrm>
              <a:off x="3314700" y="338186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4 Maintenace</a:t>
              </a:r>
            </a:p>
          </p:txBody>
        </p:sp>
        <p:sp>
          <p:nvSpPr>
            <p:cNvPr id="360" name="Rounded Rectangle 359"/>
            <p:cNvSpPr>
              <a:spLocks noChangeArrowheads="1"/>
            </p:cNvSpPr>
            <p:nvPr/>
          </p:nvSpPr>
          <p:spPr bwMode="auto">
            <a:xfrm>
              <a:off x="2057400" y="338186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22 Randomized</a:t>
              </a:r>
            </a:p>
          </p:txBody>
        </p:sp>
        <p:sp>
          <p:nvSpPr>
            <p:cNvPr id="361" name="Rounded Rectangle 360"/>
            <p:cNvSpPr>
              <a:spLocks noChangeArrowheads="1"/>
            </p:cNvSpPr>
            <p:nvPr/>
          </p:nvSpPr>
          <p:spPr bwMode="auto">
            <a:xfrm>
              <a:off x="338063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 Drop Outs</a:t>
              </a:r>
            </a:p>
          </p:txBody>
        </p:sp>
        <p:sp>
          <p:nvSpPr>
            <p:cNvPr id="362" name="Rounded Rectangle 361"/>
            <p:cNvSpPr>
              <a:spLocks noChangeArrowheads="1"/>
            </p:cNvSpPr>
            <p:nvPr/>
          </p:nvSpPr>
          <p:spPr bwMode="auto">
            <a:xfrm>
              <a:off x="3380639" y="23501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62 Enrolled</a:t>
              </a:r>
            </a:p>
          </p:txBody>
        </p:sp>
        <p:sp>
          <p:nvSpPr>
            <p:cNvPr id="363" name="Rounded Rectangle 362"/>
            <p:cNvSpPr>
              <a:spLocks noChangeArrowheads="1"/>
            </p:cNvSpPr>
            <p:nvPr/>
          </p:nvSpPr>
          <p:spPr bwMode="auto">
            <a:xfrm>
              <a:off x="914400" y="23501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24 Refused </a:t>
              </a:r>
            </a:p>
          </p:txBody>
        </p:sp>
        <p:sp>
          <p:nvSpPr>
            <p:cNvPr id="364" name="Rounded Rectangle 363"/>
            <p:cNvSpPr>
              <a:spLocks noChangeArrowheads="1"/>
            </p:cNvSpPr>
            <p:nvPr/>
          </p:nvSpPr>
          <p:spPr bwMode="auto">
            <a:xfrm>
              <a:off x="2971800" y="1207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86 Approached</a:t>
              </a:r>
            </a:p>
          </p:txBody>
        </p:sp>
      </p:grpSp>
      <p:cxnSp>
        <p:nvCxnSpPr>
          <p:cNvPr id="367" name="Straight Connector 366"/>
          <p:cNvCxnSpPr>
            <a:cxnSpLocks noChangeShapeType="1"/>
          </p:cNvCxnSpPr>
          <p:nvPr/>
        </p:nvCxnSpPr>
        <p:spPr bwMode="auto">
          <a:xfrm>
            <a:off x="5067300" y="3416300"/>
            <a:ext cx="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68" name="Elbow Connector 367"/>
          <p:cNvCxnSpPr>
            <a:cxnSpLocks noChangeShapeType="1"/>
          </p:cNvCxnSpPr>
          <p:nvPr/>
        </p:nvCxnSpPr>
        <p:spPr bwMode="auto">
          <a:xfrm>
            <a:off x="5067300" y="3416300"/>
            <a:ext cx="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nvGrpSpPr>
          <p:cNvPr id="16452" name="Group 510"/>
          <p:cNvGrpSpPr>
            <a:grpSpLocks/>
          </p:cNvGrpSpPr>
          <p:nvPr/>
        </p:nvGrpSpPr>
        <p:grpSpPr bwMode="auto">
          <a:xfrm>
            <a:off x="1101725" y="2084388"/>
            <a:ext cx="6515100" cy="3981450"/>
            <a:chOff x="270" y="2505"/>
            <a:chExt cx="10260" cy="6271"/>
          </a:xfrm>
        </p:grpSpPr>
        <p:cxnSp>
          <p:nvCxnSpPr>
            <p:cNvPr id="370" name="Elbow Connector 369"/>
            <p:cNvCxnSpPr>
              <a:cxnSpLocks noChangeShapeType="1"/>
            </p:cNvCxnSpPr>
            <p:nvPr/>
          </p:nvCxnSpPr>
          <p:spPr bwMode="auto">
            <a:xfrm>
              <a:off x="3380399" y="3035936"/>
              <a:ext cx="0" cy="114298"/>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1" name="Elbow Connector 370"/>
            <p:cNvCxnSpPr>
              <a:cxnSpLocks noChangeShapeType="1"/>
            </p:cNvCxnSpPr>
            <p:nvPr/>
          </p:nvCxnSpPr>
          <p:spPr bwMode="auto">
            <a:xfrm>
              <a:off x="3380399" y="18929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2" name="Elbow Connector 371"/>
            <p:cNvCxnSpPr>
              <a:cxnSpLocks noChangeShapeType="1"/>
            </p:cNvCxnSpPr>
            <p:nvPr/>
          </p:nvCxnSpPr>
          <p:spPr bwMode="auto">
            <a:xfrm flipH="1">
              <a:off x="1485900" y="2121535"/>
              <a:ext cx="20574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3" name="Elbow Connector 372"/>
            <p:cNvCxnSpPr>
              <a:cxnSpLocks noChangeShapeType="1"/>
            </p:cNvCxnSpPr>
            <p:nvPr/>
          </p:nvCxnSpPr>
          <p:spPr bwMode="auto">
            <a:xfrm>
              <a:off x="1485900" y="21215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4" name="Elbow Connector 373"/>
            <p:cNvCxnSpPr>
              <a:cxnSpLocks noChangeShapeType="1"/>
            </p:cNvCxnSpPr>
            <p:nvPr/>
          </p:nvCxnSpPr>
          <p:spPr bwMode="auto">
            <a:xfrm>
              <a:off x="3380399" y="2121535"/>
              <a:ext cx="16002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5" name="Elbow Connector 374"/>
            <p:cNvCxnSpPr>
              <a:cxnSpLocks noChangeShapeType="1"/>
            </p:cNvCxnSpPr>
            <p:nvPr/>
          </p:nvCxnSpPr>
          <p:spPr bwMode="auto">
            <a:xfrm>
              <a:off x="3380399" y="21215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6" name="Elbow Connector 375"/>
            <p:cNvCxnSpPr>
              <a:cxnSpLocks noChangeShapeType="1"/>
            </p:cNvCxnSpPr>
            <p:nvPr/>
          </p:nvCxnSpPr>
          <p:spPr bwMode="auto">
            <a:xfrm>
              <a:off x="3380399" y="3381624"/>
              <a:ext cx="0" cy="114303"/>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7" name="Elbow Connector 376"/>
            <p:cNvCxnSpPr>
              <a:cxnSpLocks noChangeShapeType="1"/>
            </p:cNvCxnSpPr>
            <p:nvPr/>
          </p:nvCxnSpPr>
          <p:spPr bwMode="auto">
            <a:xfrm flipH="1">
              <a:off x="2628900" y="3381624"/>
              <a:ext cx="14859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8" name="Elbow Connector 377"/>
            <p:cNvCxnSpPr>
              <a:cxnSpLocks noChangeShapeType="1"/>
            </p:cNvCxnSpPr>
            <p:nvPr/>
          </p:nvCxnSpPr>
          <p:spPr bwMode="auto">
            <a:xfrm>
              <a:off x="3380399" y="3381624"/>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9" name="Elbow Connector 378"/>
            <p:cNvCxnSpPr>
              <a:cxnSpLocks noChangeShapeType="1"/>
            </p:cNvCxnSpPr>
            <p:nvPr/>
          </p:nvCxnSpPr>
          <p:spPr bwMode="auto">
            <a:xfrm>
              <a:off x="3380399" y="338162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80" name="Elbow Connector 379"/>
            <p:cNvCxnSpPr>
              <a:cxnSpLocks noChangeShapeType="1"/>
            </p:cNvCxnSpPr>
            <p:nvPr/>
          </p:nvCxnSpPr>
          <p:spPr bwMode="auto">
            <a:xfrm>
              <a:off x="2628900" y="338162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81" name="Elbow Connector 380"/>
            <p:cNvCxnSpPr>
              <a:cxnSpLocks noChangeShapeType="1"/>
            </p:cNvCxnSpPr>
            <p:nvPr/>
          </p:nvCxnSpPr>
          <p:spPr bwMode="auto">
            <a:xfrm>
              <a:off x="3380399" y="338162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82" name="Elbow Connector 381"/>
            <p:cNvCxnSpPr>
              <a:cxnSpLocks noChangeShapeType="1"/>
            </p:cNvCxnSpPr>
            <p:nvPr/>
          </p:nvCxnSpPr>
          <p:spPr bwMode="auto">
            <a:xfrm flipH="1">
              <a:off x="3380399" y="3150234"/>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83" name="Elbow Connector 382"/>
            <p:cNvCxnSpPr>
              <a:cxnSpLocks noChangeShapeType="1"/>
            </p:cNvCxnSpPr>
            <p:nvPr/>
          </p:nvCxnSpPr>
          <p:spPr bwMode="auto">
            <a:xfrm>
              <a:off x="338039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84" name="Elbow Connector 383"/>
            <p:cNvCxnSpPr>
              <a:cxnSpLocks noChangeShapeType="1"/>
            </p:cNvCxnSpPr>
            <p:nvPr/>
          </p:nvCxnSpPr>
          <p:spPr bwMode="auto">
            <a:xfrm>
              <a:off x="3380399" y="3150234"/>
              <a:ext cx="18288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85" name="Elbow Connector 384"/>
            <p:cNvCxnSpPr>
              <a:cxnSpLocks noChangeShapeType="1"/>
            </p:cNvCxnSpPr>
            <p:nvPr/>
          </p:nvCxnSpPr>
          <p:spPr bwMode="auto">
            <a:xfrm>
              <a:off x="338039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86" name="Elbow Connector 385"/>
            <p:cNvCxnSpPr>
              <a:cxnSpLocks noChangeShapeType="1"/>
            </p:cNvCxnSpPr>
            <p:nvPr/>
          </p:nvCxnSpPr>
          <p:spPr bwMode="auto">
            <a:xfrm>
              <a:off x="338039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87" name="Rounded Rectangle 386"/>
            <p:cNvSpPr>
              <a:spLocks noChangeArrowheads="1"/>
            </p:cNvSpPr>
            <p:nvPr/>
          </p:nvSpPr>
          <p:spPr bwMode="auto">
            <a:xfrm>
              <a:off x="338039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 Incomplete</a:t>
              </a:r>
            </a:p>
          </p:txBody>
        </p:sp>
        <p:sp>
          <p:nvSpPr>
            <p:cNvPr id="388" name="Rounded Rectangle 387"/>
            <p:cNvSpPr>
              <a:spLocks noChangeArrowheads="1"/>
            </p:cNvSpPr>
            <p:nvPr/>
          </p:nvSpPr>
          <p:spPr bwMode="auto">
            <a:xfrm>
              <a:off x="338039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100">
                  <a:solidFill>
                    <a:schemeClr val="lt1"/>
                  </a:solidFill>
                  <a:latin typeface="+mn-lt"/>
                  <a:ea typeface="MS Mincho"/>
                  <a:cs typeface="Times New Roman"/>
                </a:rPr>
                <a:t>52 Vitamin D levels and Sample</a:t>
              </a:r>
              <a:r>
                <a:rPr lang="en-US" sz="1200">
                  <a:solidFill>
                    <a:schemeClr val="lt1"/>
                  </a:solidFill>
                  <a:latin typeface="+mn-lt"/>
                  <a:ea typeface="MS Mincho"/>
                  <a:cs typeface="Times New Roman"/>
                </a:rPr>
                <a:t> </a:t>
              </a:r>
              <a:r>
                <a:rPr lang="en-US" sz="1100">
                  <a:solidFill>
                    <a:schemeClr val="lt1"/>
                  </a:solidFill>
                  <a:latin typeface="+mn-lt"/>
                  <a:ea typeface="MS Mincho"/>
                  <a:cs typeface="Times New Roman"/>
                </a:rPr>
                <a:t>Blood</a:t>
              </a:r>
              <a:endParaRPr lang="en-US" sz="1200">
                <a:solidFill>
                  <a:schemeClr val="lt1"/>
                </a:solidFill>
                <a:latin typeface="+mn-lt"/>
                <a:ea typeface="MS Mincho"/>
                <a:cs typeface="Times New Roman"/>
              </a:endParaRPr>
            </a:p>
          </p:txBody>
        </p:sp>
        <p:sp>
          <p:nvSpPr>
            <p:cNvPr id="389" name="Rounded Rectangle 388"/>
            <p:cNvSpPr>
              <a:spLocks noChangeArrowheads="1"/>
            </p:cNvSpPr>
            <p:nvPr/>
          </p:nvSpPr>
          <p:spPr bwMode="auto">
            <a:xfrm>
              <a:off x="3380399" y="338162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1 Sufficient</a:t>
              </a:r>
            </a:p>
          </p:txBody>
        </p:sp>
        <p:sp>
          <p:nvSpPr>
            <p:cNvPr id="390" name="Rounded Rectangle 389"/>
            <p:cNvSpPr>
              <a:spLocks noChangeArrowheads="1"/>
            </p:cNvSpPr>
            <p:nvPr/>
          </p:nvSpPr>
          <p:spPr bwMode="auto">
            <a:xfrm>
              <a:off x="3314700" y="338162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4 Maintenace</a:t>
              </a:r>
            </a:p>
          </p:txBody>
        </p:sp>
        <p:sp>
          <p:nvSpPr>
            <p:cNvPr id="391" name="Rounded Rectangle 390"/>
            <p:cNvSpPr>
              <a:spLocks noChangeArrowheads="1"/>
            </p:cNvSpPr>
            <p:nvPr/>
          </p:nvSpPr>
          <p:spPr bwMode="auto">
            <a:xfrm>
              <a:off x="2057400" y="338162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22 Randomized</a:t>
              </a:r>
            </a:p>
          </p:txBody>
        </p:sp>
        <p:sp>
          <p:nvSpPr>
            <p:cNvPr id="392" name="Rounded Rectangle 391"/>
            <p:cNvSpPr>
              <a:spLocks noChangeArrowheads="1"/>
            </p:cNvSpPr>
            <p:nvPr/>
          </p:nvSpPr>
          <p:spPr bwMode="auto">
            <a:xfrm>
              <a:off x="338039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 Drop Outs</a:t>
              </a:r>
            </a:p>
          </p:txBody>
        </p:sp>
        <p:sp>
          <p:nvSpPr>
            <p:cNvPr id="393" name="Rounded Rectangle 392"/>
            <p:cNvSpPr>
              <a:spLocks noChangeArrowheads="1"/>
            </p:cNvSpPr>
            <p:nvPr/>
          </p:nvSpPr>
          <p:spPr bwMode="auto">
            <a:xfrm>
              <a:off x="3380399" y="23501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62 Enrolled</a:t>
              </a:r>
            </a:p>
          </p:txBody>
        </p:sp>
        <p:sp>
          <p:nvSpPr>
            <p:cNvPr id="394" name="Rounded Rectangle 393"/>
            <p:cNvSpPr>
              <a:spLocks noChangeArrowheads="1"/>
            </p:cNvSpPr>
            <p:nvPr/>
          </p:nvSpPr>
          <p:spPr bwMode="auto">
            <a:xfrm>
              <a:off x="914400" y="23501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24 Refused </a:t>
              </a:r>
            </a:p>
          </p:txBody>
        </p:sp>
        <p:sp>
          <p:nvSpPr>
            <p:cNvPr id="395" name="Rounded Rectangle 394"/>
            <p:cNvSpPr>
              <a:spLocks noChangeArrowheads="1"/>
            </p:cNvSpPr>
            <p:nvPr/>
          </p:nvSpPr>
          <p:spPr bwMode="auto">
            <a:xfrm>
              <a:off x="2971800" y="1207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86 Approached</a:t>
              </a:r>
            </a:p>
          </p:txBody>
        </p:sp>
      </p:grpSp>
      <p:cxnSp>
        <p:nvCxnSpPr>
          <p:cNvPr id="398" name="Straight Connector 397"/>
          <p:cNvCxnSpPr>
            <a:cxnSpLocks noChangeShapeType="1"/>
          </p:cNvCxnSpPr>
          <p:nvPr/>
        </p:nvCxnSpPr>
        <p:spPr bwMode="auto">
          <a:xfrm>
            <a:off x="5219700" y="3568700"/>
            <a:ext cx="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9" name="Elbow Connector 398"/>
          <p:cNvCxnSpPr>
            <a:cxnSpLocks noChangeShapeType="1"/>
          </p:cNvCxnSpPr>
          <p:nvPr/>
        </p:nvCxnSpPr>
        <p:spPr bwMode="auto">
          <a:xfrm>
            <a:off x="5219700" y="3568700"/>
            <a:ext cx="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nvGrpSpPr>
          <p:cNvPr id="16455" name="Group 550"/>
          <p:cNvGrpSpPr>
            <a:grpSpLocks/>
          </p:cNvGrpSpPr>
          <p:nvPr/>
        </p:nvGrpSpPr>
        <p:grpSpPr bwMode="auto">
          <a:xfrm>
            <a:off x="1254125" y="2236788"/>
            <a:ext cx="6515100" cy="3981450"/>
            <a:chOff x="270" y="2505"/>
            <a:chExt cx="10260" cy="6271"/>
          </a:xfrm>
        </p:grpSpPr>
        <p:cxnSp>
          <p:nvCxnSpPr>
            <p:cNvPr id="401" name="Elbow Connector 400"/>
            <p:cNvCxnSpPr>
              <a:cxnSpLocks noChangeShapeType="1"/>
            </p:cNvCxnSpPr>
            <p:nvPr/>
          </p:nvCxnSpPr>
          <p:spPr bwMode="auto">
            <a:xfrm>
              <a:off x="3380159" y="3035936"/>
              <a:ext cx="0" cy="114298"/>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2" name="Elbow Connector 401"/>
            <p:cNvCxnSpPr>
              <a:cxnSpLocks noChangeShapeType="1"/>
            </p:cNvCxnSpPr>
            <p:nvPr/>
          </p:nvCxnSpPr>
          <p:spPr bwMode="auto">
            <a:xfrm>
              <a:off x="3380159" y="18929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3" name="Elbow Connector 402"/>
            <p:cNvCxnSpPr>
              <a:cxnSpLocks noChangeShapeType="1"/>
            </p:cNvCxnSpPr>
            <p:nvPr/>
          </p:nvCxnSpPr>
          <p:spPr bwMode="auto">
            <a:xfrm flipH="1">
              <a:off x="1485900" y="2121535"/>
              <a:ext cx="20574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4" name="Elbow Connector 403"/>
            <p:cNvCxnSpPr>
              <a:cxnSpLocks noChangeShapeType="1"/>
            </p:cNvCxnSpPr>
            <p:nvPr/>
          </p:nvCxnSpPr>
          <p:spPr bwMode="auto">
            <a:xfrm>
              <a:off x="1485900" y="21215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5" name="Elbow Connector 404"/>
            <p:cNvCxnSpPr>
              <a:cxnSpLocks noChangeShapeType="1"/>
            </p:cNvCxnSpPr>
            <p:nvPr/>
          </p:nvCxnSpPr>
          <p:spPr bwMode="auto">
            <a:xfrm>
              <a:off x="3380159" y="2121535"/>
              <a:ext cx="16002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6" name="Elbow Connector 405"/>
            <p:cNvCxnSpPr>
              <a:cxnSpLocks noChangeShapeType="1"/>
            </p:cNvCxnSpPr>
            <p:nvPr/>
          </p:nvCxnSpPr>
          <p:spPr bwMode="auto">
            <a:xfrm>
              <a:off x="3380159" y="21215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7" name="Elbow Connector 406"/>
            <p:cNvCxnSpPr>
              <a:cxnSpLocks noChangeShapeType="1"/>
            </p:cNvCxnSpPr>
            <p:nvPr/>
          </p:nvCxnSpPr>
          <p:spPr bwMode="auto">
            <a:xfrm>
              <a:off x="3380159" y="3381384"/>
              <a:ext cx="0" cy="114303"/>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8" name="Elbow Connector 407"/>
            <p:cNvCxnSpPr>
              <a:cxnSpLocks noChangeShapeType="1"/>
            </p:cNvCxnSpPr>
            <p:nvPr/>
          </p:nvCxnSpPr>
          <p:spPr bwMode="auto">
            <a:xfrm flipH="1">
              <a:off x="2628900" y="3381384"/>
              <a:ext cx="14859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9" name="Elbow Connector 408"/>
            <p:cNvCxnSpPr>
              <a:cxnSpLocks noChangeShapeType="1"/>
            </p:cNvCxnSpPr>
            <p:nvPr/>
          </p:nvCxnSpPr>
          <p:spPr bwMode="auto">
            <a:xfrm>
              <a:off x="3380159" y="3381384"/>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0" name="Elbow Connector 409"/>
            <p:cNvCxnSpPr>
              <a:cxnSpLocks noChangeShapeType="1"/>
            </p:cNvCxnSpPr>
            <p:nvPr/>
          </p:nvCxnSpPr>
          <p:spPr bwMode="auto">
            <a:xfrm>
              <a:off x="3380159" y="338138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1" name="Elbow Connector 410"/>
            <p:cNvCxnSpPr>
              <a:cxnSpLocks noChangeShapeType="1"/>
            </p:cNvCxnSpPr>
            <p:nvPr/>
          </p:nvCxnSpPr>
          <p:spPr bwMode="auto">
            <a:xfrm>
              <a:off x="2628900" y="338138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2" name="Elbow Connector 411"/>
            <p:cNvCxnSpPr>
              <a:cxnSpLocks noChangeShapeType="1"/>
            </p:cNvCxnSpPr>
            <p:nvPr/>
          </p:nvCxnSpPr>
          <p:spPr bwMode="auto">
            <a:xfrm>
              <a:off x="3380159" y="3381384"/>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3" name="Elbow Connector 412"/>
            <p:cNvCxnSpPr>
              <a:cxnSpLocks noChangeShapeType="1"/>
            </p:cNvCxnSpPr>
            <p:nvPr/>
          </p:nvCxnSpPr>
          <p:spPr bwMode="auto">
            <a:xfrm flipH="1">
              <a:off x="3380159" y="3150234"/>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4" name="Elbow Connector 413"/>
            <p:cNvCxnSpPr>
              <a:cxnSpLocks noChangeShapeType="1"/>
            </p:cNvCxnSpPr>
            <p:nvPr/>
          </p:nvCxnSpPr>
          <p:spPr bwMode="auto">
            <a:xfrm>
              <a:off x="338015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5" name="Elbow Connector 414"/>
            <p:cNvCxnSpPr>
              <a:cxnSpLocks noChangeShapeType="1"/>
            </p:cNvCxnSpPr>
            <p:nvPr/>
          </p:nvCxnSpPr>
          <p:spPr bwMode="auto">
            <a:xfrm>
              <a:off x="3380159" y="3150234"/>
              <a:ext cx="18288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6" name="Elbow Connector 415"/>
            <p:cNvCxnSpPr>
              <a:cxnSpLocks noChangeShapeType="1"/>
            </p:cNvCxnSpPr>
            <p:nvPr/>
          </p:nvCxnSpPr>
          <p:spPr bwMode="auto">
            <a:xfrm>
              <a:off x="338015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7" name="Elbow Connector 416"/>
            <p:cNvCxnSpPr>
              <a:cxnSpLocks noChangeShapeType="1"/>
            </p:cNvCxnSpPr>
            <p:nvPr/>
          </p:nvCxnSpPr>
          <p:spPr bwMode="auto">
            <a:xfrm>
              <a:off x="338015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18" name="Rounded Rectangle 417"/>
            <p:cNvSpPr>
              <a:spLocks noChangeArrowheads="1"/>
            </p:cNvSpPr>
            <p:nvPr/>
          </p:nvSpPr>
          <p:spPr bwMode="auto">
            <a:xfrm>
              <a:off x="338015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 Incomplete</a:t>
              </a:r>
            </a:p>
          </p:txBody>
        </p:sp>
        <p:sp>
          <p:nvSpPr>
            <p:cNvPr id="419" name="Rounded Rectangle 418"/>
            <p:cNvSpPr>
              <a:spLocks noChangeArrowheads="1"/>
            </p:cNvSpPr>
            <p:nvPr/>
          </p:nvSpPr>
          <p:spPr bwMode="auto">
            <a:xfrm>
              <a:off x="338015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100">
                  <a:solidFill>
                    <a:schemeClr val="lt1"/>
                  </a:solidFill>
                  <a:latin typeface="+mn-lt"/>
                  <a:ea typeface="MS Mincho"/>
                  <a:cs typeface="Times New Roman"/>
                </a:rPr>
                <a:t>52 Vitamin D levels and Sample</a:t>
              </a:r>
              <a:r>
                <a:rPr lang="en-US" sz="1200">
                  <a:solidFill>
                    <a:schemeClr val="lt1"/>
                  </a:solidFill>
                  <a:latin typeface="+mn-lt"/>
                  <a:ea typeface="MS Mincho"/>
                  <a:cs typeface="Times New Roman"/>
                </a:rPr>
                <a:t> </a:t>
              </a:r>
              <a:r>
                <a:rPr lang="en-US" sz="1100">
                  <a:solidFill>
                    <a:schemeClr val="lt1"/>
                  </a:solidFill>
                  <a:latin typeface="+mn-lt"/>
                  <a:ea typeface="MS Mincho"/>
                  <a:cs typeface="Times New Roman"/>
                </a:rPr>
                <a:t>Blood</a:t>
              </a:r>
              <a:endParaRPr lang="en-US" sz="1200">
                <a:solidFill>
                  <a:schemeClr val="lt1"/>
                </a:solidFill>
                <a:latin typeface="+mn-lt"/>
                <a:ea typeface="MS Mincho"/>
                <a:cs typeface="Times New Roman"/>
              </a:endParaRPr>
            </a:p>
          </p:txBody>
        </p:sp>
        <p:sp>
          <p:nvSpPr>
            <p:cNvPr id="420" name="Rounded Rectangle 419"/>
            <p:cNvSpPr>
              <a:spLocks noChangeArrowheads="1"/>
            </p:cNvSpPr>
            <p:nvPr/>
          </p:nvSpPr>
          <p:spPr bwMode="auto">
            <a:xfrm>
              <a:off x="3380159" y="338138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1 Sufficient</a:t>
              </a:r>
            </a:p>
          </p:txBody>
        </p:sp>
        <p:sp>
          <p:nvSpPr>
            <p:cNvPr id="421" name="Rounded Rectangle 420"/>
            <p:cNvSpPr>
              <a:spLocks noChangeArrowheads="1"/>
            </p:cNvSpPr>
            <p:nvPr/>
          </p:nvSpPr>
          <p:spPr bwMode="auto">
            <a:xfrm>
              <a:off x="3314700" y="338138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4 Maintenace</a:t>
              </a:r>
            </a:p>
          </p:txBody>
        </p:sp>
        <p:sp>
          <p:nvSpPr>
            <p:cNvPr id="422" name="Rounded Rectangle 421"/>
            <p:cNvSpPr>
              <a:spLocks noChangeArrowheads="1"/>
            </p:cNvSpPr>
            <p:nvPr/>
          </p:nvSpPr>
          <p:spPr bwMode="auto">
            <a:xfrm>
              <a:off x="2057400" y="3381384"/>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22 Randomized</a:t>
              </a:r>
            </a:p>
          </p:txBody>
        </p:sp>
        <p:sp>
          <p:nvSpPr>
            <p:cNvPr id="423" name="Rounded Rectangle 422"/>
            <p:cNvSpPr>
              <a:spLocks noChangeArrowheads="1"/>
            </p:cNvSpPr>
            <p:nvPr/>
          </p:nvSpPr>
          <p:spPr bwMode="auto">
            <a:xfrm>
              <a:off x="338015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 Drop Outs</a:t>
              </a:r>
            </a:p>
          </p:txBody>
        </p:sp>
        <p:sp>
          <p:nvSpPr>
            <p:cNvPr id="424" name="Rounded Rectangle 423"/>
            <p:cNvSpPr>
              <a:spLocks noChangeArrowheads="1"/>
            </p:cNvSpPr>
            <p:nvPr/>
          </p:nvSpPr>
          <p:spPr bwMode="auto">
            <a:xfrm>
              <a:off x="3380159" y="23501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62 Enrolled</a:t>
              </a:r>
            </a:p>
          </p:txBody>
        </p:sp>
        <p:sp>
          <p:nvSpPr>
            <p:cNvPr id="425" name="Rounded Rectangle 424"/>
            <p:cNvSpPr>
              <a:spLocks noChangeArrowheads="1"/>
            </p:cNvSpPr>
            <p:nvPr/>
          </p:nvSpPr>
          <p:spPr bwMode="auto">
            <a:xfrm>
              <a:off x="914400" y="23501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24 Refused </a:t>
              </a:r>
            </a:p>
          </p:txBody>
        </p:sp>
        <p:sp>
          <p:nvSpPr>
            <p:cNvPr id="426" name="Rounded Rectangle 425"/>
            <p:cNvSpPr>
              <a:spLocks noChangeArrowheads="1"/>
            </p:cNvSpPr>
            <p:nvPr/>
          </p:nvSpPr>
          <p:spPr bwMode="auto">
            <a:xfrm>
              <a:off x="2971800" y="1207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86 Approached</a:t>
              </a:r>
            </a:p>
          </p:txBody>
        </p:sp>
      </p:grpSp>
      <p:cxnSp>
        <p:nvCxnSpPr>
          <p:cNvPr id="303" name="Straight Connector 302"/>
          <p:cNvCxnSpPr>
            <a:cxnSpLocks noChangeShapeType="1"/>
          </p:cNvCxnSpPr>
          <p:nvPr/>
        </p:nvCxnSpPr>
        <p:spPr bwMode="auto">
          <a:xfrm>
            <a:off x="3543300" y="1892300"/>
            <a:ext cx="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04" name="Elbow Connector 303"/>
          <p:cNvCxnSpPr>
            <a:cxnSpLocks noChangeShapeType="1"/>
          </p:cNvCxnSpPr>
          <p:nvPr/>
        </p:nvCxnSpPr>
        <p:spPr bwMode="auto">
          <a:xfrm>
            <a:off x="3543300" y="1892300"/>
            <a:ext cx="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nvGrpSpPr>
          <p:cNvPr id="16458" name="Group 382"/>
          <p:cNvGrpSpPr>
            <a:grpSpLocks/>
          </p:cNvGrpSpPr>
          <p:nvPr/>
        </p:nvGrpSpPr>
        <p:grpSpPr bwMode="auto">
          <a:xfrm>
            <a:off x="358775" y="560388"/>
            <a:ext cx="5010150" cy="3981450"/>
            <a:chOff x="1500" y="2505"/>
            <a:chExt cx="7890" cy="6271"/>
          </a:xfrm>
        </p:grpSpPr>
        <p:cxnSp>
          <p:nvCxnSpPr>
            <p:cNvPr id="307" name="Elbow Connector 306"/>
            <p:cNvCxnSpPr>
              <a:cxnSpLocks noChangeShapeType="1"/>
            </p:cNvCxnSpPr>
            <p:nvPr/>
          </p:nvCxnSpPr>
          <p:spPr bwMode="auto">
            <a:xfrm>
              <a:off x="3382799" y="3035936"/>
              <a:ext cx="0" cy="114298"/>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4" name="Elbow Connector 333"/>
            <p:cNvCxnSpPr>
              <a:cxnSpLocks noChangeShapeType="1"/>
            </p:cNvCxnSpPr>
            <p:nvPr/>
          </p:nvCxnSpPr>
          <p:spPr bwMode="auto">
            <a:xfrm>
              <a:off x="3382799" y="18929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5" name="Elbow Connector 334"/>
            <p:cNvCxnSpPr>
              <a:cxnSpLocks noChangeShapeType="1"/>
            </p:cNvCxnSpPr>
            <p:nvPr/>
          </p:nvCxnSpPr>
          <p:spPr bwMode="auto">
            <a:xfrm flipH="1">
              <a:off x="1485900" y="2121535"/>
              <a:ext cx="20574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8" name="Elbow Connector 337"/>
            <p:cNvCxnSpPr>
              <a:cxnSpLocks noChangeShapeType="1"/>
            </p:cNvCxnSpPr>
            <p:nvPr/>
          </p:nvCxnSpPr>
          <p:spPr bwMode="auto">
            <a:xfrm>
              <a:off x="1485900" y="21215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65" name="Elbow Connector 364"/>
            <p:cNvCxnSpPr>
              <a:cxnSpLocks noChangeShapeType="1"/>
            </p:cNvCxnSpPr>
            <p:nvPr/>
          </p:nvCxnSpPr>
          <p:spPr bwMode="auto">
            <a:xfrm>
              <a:off x="3382799" y="2121535"/>
              <a:ext cx="16002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66" name="Elbow Connector 365"/>
            <p:cNvCxnSpPr>
              <a:cxnSpLocks noChangeShapeType="1"/>
            </p:cNvCxnSpPr>
            <p:nvPr/>
          </p:nvCxnSpPr>
          <p:spPr bwMode="auto">
            <a:xfrm>
              <a:off x="3382799" y="2121535"/>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69" name="Elbow Connector 368"/>
            <p:cNvCxnSpPr>
              <a:cxnSpLocks noChangeShapeType="1"/>
            </p:cNvCxnSpPr>
            <p:nvPr/>
          </p:nvCxnSpPr>
          <p:spPr bwMode="auto">
            <a:xfrm>
              <a:off x="3382799" y="3384026"/>
              <a:ext cx="0" cy="1143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6" name="Elbow Connector 395"/>
            <p:cNvCxnSpPr>
              <a:cxnSpLocks noChangeShapeType="1"/>
            </p:cNvCxnSpPr>
            <p:nvPr/>
          </p:nvCxnSpPr>
          <p:spPr bwMode="auto">
            <a:xfrm flipH="1">
              <a:off x="2628900" y="3384026"/>
              <a:ext cx="14859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7" name="Elbow Connector 396"/>
            <p:cNvCxnSpPr>
              <a:cxnSpLocks noChangeShapeType="1"/>
            </p:cNvCxnSpPr>
            <p:nvPr/>
          </p:nvCxnSpPr>
          <p:spPr bwMode="auto">
            <a:xfrm>
              <a:off x="3382799" y="3384026"/>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0" name="Elbow Connector 399"/>
            <p:cNvCxnSpPr>
              <a:cxnSpLocks noChangeShapeType="1"/>
            </p:cNvCxnSpPr>
            <p:nvPr/>
          </p:nvCxnSpPr>
          <p:spPr bwMode="auto">
            <a:xfrm>
              <a:off x="3382799" y="338402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27" name="Elbow Connector 426"/>
            <p:cNvCxnSpPr>
              <a:cxnSpLocks noChangeShapeType="1"/>
            </p:cNvCxnSpPr>
            <p:nvPr/>
          </p:nvCxnSpPr>
          <p:spPr bwMode="auto">
            <a:xfrm>
              <a:off x="2628900" y="338402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28" name="Elbow Connector 427"/>
            <p:cNvCxnSpPr>
              <a:cxnSpLocks noChangeShapeType="1"/>
            </p:cNvCxnSpPr>
            <p:nvPr/>
          </p:nvCxnSpPr>
          <p:spPr bwMode="auto">
            <a:xfrm>
              <a:off x="3382799" y="3384026"/>
              <a:ext cx="0" cy="228599"/>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29" name="Elbow Connector 428"/>
            <p:cNvCxnSpPr>
              <a:cxnSpLocks noChangeShapeType="1"/>
            </p:cNvCxnSpPr>
            <p:nvPr/>
          </p:nvCxnSpPr>
          <p:spPr bwMode="auto">
            <a:xfrm flipH="1">
              <a:off x="3382799" y="3150234"/>
              <a:ext cx="10287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30" name="Elbow Connector 429"/>
            <p:cNvCxnSpPr>
              <a:cxnSpLocks noChangeShapeType="1"/>
            </p:cNvCxnSpPr>
            <p:nvPr/>
          </p:nvCxnSpPr>
          <p:spPr bwMode="auto">
            <a:xfrm>
              <a:off x="338279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31" name="Elbow Connector 430"/>
            <p:cNvCxnSpPr>
              <a:cxnSpLocks noChangeShapeType="1"/>
            </p:cNvCxnSpPr>
            <p:nvPr/>
          </p:nvCxnSpPr>
          <p:spPr bwMode="auto">
            <a:xfrm>
              <a:off x="3382799" y="3150234"/>
              <a:ext cx="1828800" cy="0"/>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32" name="Elbow Connector 431"/>
            <p:cNvCxnSpPr>
              <a:cxnSpLocks noChangeShapeType="1"/>
            </p:cNvCxnSpPr>
            <p:nvPr/>
          </p:nvCxnSpPr>
          <p:spPr bwMode="auto">
            <a:xfrm>
              <a:off x="3382799" y="3150234"/>
              <a:ext cx="0" cy="228601"/>
            </a:xfrm>
            <a:prstGeom prst="bentConnector3">
              <a:avLst>
                <a:gd name="adj1" fmla="val 50000"/>
              </a:avLst>
            </a:prstGeom>
            <a:noFill/>
            <a:ln w="25400">
              <a:solidFill>
                <a:schemeClr val="accent1"/>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33" name="Rounded Rectangle 432"/>
            <p:cNvSpPr>
              <a:spLocks noChangeArrowheads="1"/>
            </p:cNvSpPr>
            <p:nvPr/>
          </p:nvSpPr>
          <p:spPr bwMode="auto">
            <a:xfrm>
              <a:off x="338279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 Incomplete</a:t>
              </a:r>
            </a:p>
          </p:txBody>
        </p:sp>
        <p:sp>
          <p:nvSpPr>
            <p:cNvPr id="434" name="Rounded Rectangle 433"/>
            <p:cNvSpPr>
              <a:spLocks noChangeArrowheads="1"/>
            </p:cNvSpPr>
            <p:nvPr/>
          </p:nvSpPr>
          <p:spPr bwMode="auto">
            <a:xfrm>
              <a:off x="3382799" y="337883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100">
                  <a:solidFill>
                    <a:schemeClr val="lt1"/>
                  </a:solidFill>
                  <a:latin typeface="+mn-lt"/>
                  <a:ea typeface="MS Mincho"/>
                  <a:cs typeface="Times New Roman"/>
                </a:rPr>
                <a:t>52 Vitamin D levels and Sample</a:t>
              </a:r>
              <a:r>
                <a:rPr lang="en-US" sz="1200">
                  <a:solidFill>
                    <a:schemeClr val="lt1"/>
                  </a:solidFill>
                  <a:latin typeface="+mn-lt"/>
                  <a:ea typeface="MS Mincho"/>
                  <a:cs typeface="Times New Roman"/>
                </a:rPr>
                <a:t> </a:t>
              </a:r>
              <a:r>
                <a:rPr lang="en-US" sz="1100">
                  <a:solidFill>
                    <a:schemeClr val="lt1"/>
                  </a:solidFill>
                  <a:latin typeface="+mn-lt"/>
                  <a:ea typeface="MS Mincho"/>
                  <a:cs typeface="Times New Roman"/>
                </a:rPr>
                <a:t>Blood</a:t>
              </a:r>
              <a:endParaRPr lang="en-US" sz="1200">
                <a:solidFill>
                  <a:schemeClr val="lt1"/>
                </a:solidFill>
                <a:latin typeface="+mn-lt"/>
                <a:ea typeface="MS Mincho"/>
                <a:cs typeface="Times New Roman"/>
              </a:endParaRPr>
            </a:p>
          </p:txBody>
        </p:sp>
        <p:sp>
          <p:nvSpPr>
            <p:cNvPr id="435" name="Rounded Rectangle 434"/>
            <p:cNvSpPr>
              <a:spLocks noChangeArrowheads="1"/>
            </p:cNvSpPr>
            <p:nvPr/>
          </p:nvSpPr>
          <p:spPr bwMode="auto">
            <a:xfrm>
              <a:off x="3382799" y="338402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1 Sufficient</a:t>
              </a:r>
            </a:p>
          </p:txBody>
        </p:sp>
        <p:sp>
          <p:nvSpPr>
            <p:cNvPr id="436" name="Rounded Rectangle 435"/>
            <p:cNvSpPr>
              <a:spLocks noChangeArrowheads="1"/>
            </p:cNvSpPr>
            <p:nvPr/>
          </p:nvSpPr>
          <p:spPr bwMode="auto">
            <a:xfrm>
              <a:off x="3314700" y="338402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4 Maintenace</a:t>
              </a:r>
            </a:p>
          </p:txBody>
        </p:sp>
        <p:sp>
          <p:nvSpPr>
            <p:cNvPr id="437" name="Rounded Rectangle 436"/>
            <p:cNvSpPr>
              <a:spLocks noChangeArrowheads="1"/>
            </p:cNvSpPr>
            <p:nvPr/>
          </p:nvSpPr>
          <p:spPr bwMode="auto">
            <a:xfrm>
              <a:off x="2057400" y="3384026"/>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22 Randomized</a:t>
              </a:r>
            </a:p>
          </p:txBody>
        </p:sp>
        <p:sp>
          <p:nvSpPr>
            <p:cNvPr id="438" name="Rounded Rectangle 437"/>
            <p:cNvSpPr>
              <a:spLocks noChangeArrowheads="1"/>
            </p:cNvSpPr>
            <p:nvPr/>
          </p:nvSpPr>
          <p:spPr bwMode="auto">
            <a:xfrm>
              <a:off x="3382799" y="23501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62 Enrolled</a:t>
              </a:r>
            </a:p>
          </p:txBody>
        </p:sp>
        <p:sp>
          <p:nvSpPr>
            <p:cNvPr id="439" name="Rounded Rectangle 438"/>
            <p:cNvSpPr>
              <a:spLocks noChangeArrowheads="1"/>
            </p:cNvSpPr>
            <p:nvPr/>
          </p:nvSpPr>
          <p:spPr bwMode="auto">
            <a:xfrm>
              <a:off x="914400" y="2350134"/>
              <a:ext cx="1143000" cy="685802"/>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24 Refused </a:t>
              </a:r>
            </a:p>
          </p:txBody>
        </p:sp>
        <p:sp>
          <p:nvSpPr>
            <p:cNvPr id="440" name="Rounded Rectangle 439"/>
            <p:cNvSpPr>
              <a:spLocks noChangeArrowheads="1"/>
            </p:cNvSpPr>
            <p:nvPr/>
          </p:nvSpPr>
          <p:spPr bwMode="auto">
            <a:xfrm>
              <a:off x="2971800" y="1207135"/>
              <a:ext cx="1143000" cy="685799"/>
            </a:xfrm>
            <a:prstGeom prst="roundRect">
              <a:avLst>
                <a:gd name="adj" fmla="val 16667"/>
              </a:avLst>
            </a:prstGeom>
            <a:gradFill rotWithShape="1">
              <a:gsLst>
                <a:gs pos="0">
                  <a:srgbClr val="FF1483"/>
                </a:gs>
                <a:gs pos="20000">
                  <a:srgbClr val="FF1983"/>
                </a:gs>
                <a:gs pos="100000">
                  <a:srgbClr val="D41063"/>
                </a:gs>
              </a:gsLst>
              <a:lin ang="5400000"/>
            </a:gradFill>
            <a:ln w="9525">
              <a:solidFill>
                <a:srgbClr val="FE3288"/>
              </a:solidFill>
              <a:round/>
              <a:headEnd/>
              <a:tailEnd/>
            </a:ln>
            <a:effectLst>
              <a:outerShdw blurRad="40000" dist="23000" dir="5400000" rotWithShape="0">
                <a:srgbClr val="000000">
                  <a:alpha val="34998"/>
                </a:srgbClr>
              </a:outerShdw>
            </a:effectLst>
          </p:spPr>
          <p:txBody>
            <a:bodyPr anchor="ctr"/>
            <a:lstStyle/>
            <a:p>
              <a:pPr algn="ctr">
                <a:spcBef>
                  <a:spcPts val="0"/>
                </a:spcBef>
                <a:spcAft>
                  <a:spcPts val="0"/>
                </a:spcAft>
                <a:defRPr/>
              </a:pPr>
              <a:r>
                <a:rPr lang="en-US" sz="1200">
                  <a:solidFill>
                    <a:schemeClr val="lt1"/>
                  </a:solidFill>
                  <a:latin typeface="+mn-lt"/>
                  <a:ea typeface="MS Mincho"/>
                  <a:cs typeface="Times New Roman"/>
                </a:rPr>
                <a:t>86 Approached</a:t>
              </a:r>
            </a:p>
          </p:txBody>
        </p:sp>
      </p:grpSp>
      <p:sp>
        <p:nvSpPr>
          <p:cNvPr id="16459" name="Rectangle 167"/>
          <p:cNvSpPr>
            <a:spLocks noChangeArrowheads="1"/>
          </p:cNvSpPr>
          <p:nvPr/>
        </p:nvSpPr>
        <p:spPr bwMode="auto">
          <a:xfrm>
            <a:off x="12679361" y="9670353"/>
            <a:ext cx="11826875" cy="457200"/>
          </a:xfrm>
          <a:prstGeom prst="rect">
            <a:avLst/>
          </a:prstGeom>
          <a:gradFill rotWithShape="0">
            <a:gsLst>
              <a:gs pos="0">
                <a:srgbClr val="000D4C"/>
              </a:gs>
              <a:gs pos="50000">
                <a:srgbClr val="434D7B"/>
              </a:gs>
              <a:gs pos="100000">
                <a:srgbClr val="000D4C"/>
              </a:gs>
            </a:gsLst>
            <a:lin ang="5400000" scaled="1"/>
          </a:gradFill>
          <a:ln w="9525">
            <a:solidFill>
              <a:schemeClr val="tx1"/>
            </a:solidFill>
            <a:miter lim="800000"/>
            <a:headEnd/>
            <a:tailEnd/>
          </a:ln>
        </p:spPr>
        <p:txBody>
          <a:bodyPr wrap="none" lIns="137006" tIns="68505" rIns="137006" bIns="68505" anchor="ctr"/>
          <a:lstStyle>
            <a:lvl1pPr defTabSz="3756025" eaLnBrk="0" hangingPunct="0">
              <a:defRPr sz="4000" b="1">
                <a:solidFill>
                  <a:srgbClr val="FF9900"/>
                </a:solidFill>
                <a:latin typeface="Arial" charset="0"/>
                <a:ea typeface="ＭＳ Ｐゴシック" charset="-128"/>
              </a:defRPr>
            </a:lvl1pPr>
            <a:lvl2pPr marL="742950" indent="-285750" defTabSz="3756025" eaLnBrk="0" hangingPunct="0">
              <a:defRPr sz="4000" b="1">
                <a:solidFill>
                  <a:srgbClr val="FF9900"/>
                </a:solidFill>
                <a:latin typeface="Arial" charset="0"/>
                <a:ea typeface="ＭＳ Ｐゴシック" charset="-128"/>
              </a:defRPr>
            </a:lvl2pPr>
            <a:lvl3pPr marL="1143000" indent="-228600" defTabSz="3756025" eaLnBrk="0" hangingPunct="0">
              <a:defRPr sz="4000" b="1">
                <a:solidFill>
                  <a:srgbClr val="FF9900"/>
                </a:solidFill>
                <a:latin typeface="Arial" charset="0"/>
                <a:ea typeface="ＭＳ Ｐゴシック" charset="-128"/>
              </a:defRPr>
            </a:lvl3pPr>
            <a:lvl4pPr marL="1600200" indent="-228600" defTabSz="3756025" eaLnBrk="0" hangingPunct="0">
              <a:defRPr sz="4000" b="1">
                <a:solidFill>
                  <a:srgbClr val="FF9900"/>
                </a:solidFill>
                <a:latin typeface="Arial" charset="0"/>
                <a:ea typeface="ＭＳ Ｐゴシック" charset="-128"/>
              </a:defRPr>
            </a:lvl4pPr>
            <a:lvl5pPr marL="2057400" indent="-228600" defTabSz="3756025" eaLnBrk="0" hangingPunct="0">
              <a:defRPr sz="4000" b="1">
                <a:solidFill>
                  <a:srgbClr val="FF9900"/>
                </a:solidFill>
                <a:latin typeface="Arial" charset="0"/>
                <a:ea typeface="ＭＳ Ｐゴシック" charset="-128"/>
              </a:defRPr>
            </a:lvl5pPr>
            <a:lvl6pPr marL="2514600" indent="-228600" defTabSz="3756025"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defTabSz="3756025"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defTabSz="3756025"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defTabSz="3756025" eaLnBrk="0" fontAlgn="base" hangingPunct="0">
              <a:spcBef>
                <a:spcPct val="0"/>
              </a:spcBef>
              <a:spcAft>
                <a:spcPct val="0"/>
              </a:spcAft>
              <a:defRPr sz="4000" b="1">
                <a:solidFill>
                  <a:srgbClr val="FF9900"/>
                </a:solidFill>
                <a:latin typeface="Arial" charset="0"/>
                <a:ea typeface="ＭＳ Ｐゴシック" charset="-128"/>
              </a:defRPr>
            </a:lvl9pPr>
          </a:lstStyle>
          <a:p>
            <a:pPr algn="ctr" eaLnBrk="1" hangingPunct="1"/>
            <a:r>
              <a:rPr lang="en-US" altLang="en-US" sz="3500">
                <a:solidFill>
                  <a:schemeClr val="bg1"/>
                </a:solidFill>
                <a:latin typeface="Helvetica" charset="0"/>
              </a:rPr>
              <a:t>Results </a:t>
            </a:r>
          </a:p>
        </p:txBody>
      </p:sp>
      <p:sp>
        <p:nvSpPr>
          <p:cNvPr id="16460" name="Rectangle 167"/>
          <p:cNvSpPr>
            <a:spLocks noChangeArrowheads="1"/>
          </p:cNvSpPr>
          <p:nvPr/>
        </p:nvSpPr>
        <p:spPr bwMode="auto">
          <a:xfrm>
            <a:off x="24784205" y="16306800"/>
            <a:ext cx="11506200" cy="474663"/>
          </a:xfrm>
          <a:prstGeom prst="rect">
            <a:avLst/>
          </a:prstGeom>
          <a:gradFill rotWithShape="0">
            <a:gsLst>
              <a:gs pos="0">
                <a:srgbClr val="000D4C"/>
              </a:gs>
              <a:gs pos="50000">
                <a:srgbClr val="434D7B"/>
              </a:gs>
              <a:gs pos="100000">
                <a:srgbClr val="000D4C"/>
              </a:gs>
            </a:gsLst>
            <a:lin ang="5400000" scaled="1"/>
          </a:gradFill>
          <a:ln w="9525">
            <a:solidFill>
              <a:schemeClr val="tx1"/>
            </a:solidFill>
            <a:miter lim="800000"/>
            <a:headEnd/>
            <a:tailEnd/>
          </a:ln>
        </p:spPr>
        <p:txBody>
          <a:bodyPr wrap="none" lIns="137006" tIns="68505" rIns="137006" bIns="68505" anchor="ctr"/>
          <a:lstStyle>
            <a:lvl1pPr defTabSz="3756025" eaLnBrk="0" hangingPunct="0">
              <a:defRPr sz="4000" b="1">
                <a:solidFill>
                  <a:srgbClr val="FF9900"/>
                </a:solidFill>
                <a:latin typeface="Arial" charset="0"/>
                <a:ea typeface="ＭＳ Ｐゴシック" charset="-128"/>
              </a:defRPr>
            </a:lvl1pPr>
            <a:lvl2pPr marL="742950" indent="-285750" defTabSz="3756025" eaLnBrk="0" hangingPunct="0">
              <a:defRPr sz="4000" b="1">
                <a:solidFill>
                  <a:srgbClr val="FF9900"/>
                </a:solidFill>
                <a:latin typeface="Arial" charset="0"/>
                <a:ea typeface="ＭＳ Ｐゴシック" charset="-128"/>
              </a:defRPr>
            </a:lvl2pPr>
            <a:lvl3pPr marL="1143000" indent="-228600" defTabSz="3756025" eaLnBrk="0" hangingPunct="0">
              <a:defRPr sz="4000" b="1">
                <a:solidFill>
                  <a:srgbClr val="FF9900"/>
                </a:solidFill>
                <a:latin typeface="Arial" charset="0"/>
                <a:ea typeface="ＭＳ Ｐゴシック" charset="-128"/>
              </a:defRPr>
            </a:lvl3pPr>
            <a:lvl4pPr marL="1600200" indent="-228600" defTabSz="3756025" eaLnBrk="0" hangingPunct="0">
              <a:defRPr sz="4000" b="1">
                <a:solidFill>
                  <a:srgbClr val="FF9900"/>
                </a:solidFill>
                <a:latin typeface="Arial" charset="0"/>
                <a:ea typeface="ＭＳ Ｐゴシック" charset="-128"/>
              </a:defRPr>
            </a:lvl4pPr>
            <a:lvl5pPr marL="2057400" indent="-228600" defTabSz="3756025" eaLnBrk="0" hangingPunct="0">
              <a:defRPr sz="4000" b="1">
                <a:solidFill>
                  <a:srgbClr val="FF9900"/>
                </a:solidFill>
                <a:latin typeface="Arial" charset="0"/>
                <a:ea typeface="ＭＳ Ｐゴシック" charset="-128"/>
              </a:defRPr>
            </a:lvl5pPr>
            <a:lvl6pPr marL="2514600" indent="-228600" defTabSz="3756025"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defTabSz="3756025"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defTabSz="3756025"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defTabSz="3756025" eaLnBrk="0" fontAlgn="base" hangingPunct="0">
              <a:spcBef>
                <a:spcPct val="0"/>
              </a:spcBef>
              <a:spcAft>
                <a:spcPct val="0"/>
              </a:spcAft>
              <a:defRPr sz="4000" b="1">
                <a:solidFill>
                  <a:srgbClr val="FF9900"/>
                </a:solidFill>
                <a:latin typeface="Arial" charset="0"/>
                <a:ea typeface="ＭＳ Ｐゴシック" charset="-128"/>
              </a:defRPr>
            </a:lvl9pPr>
          </a:lstStyle>
          <a:p>
            <a:pPr algn="ctr" eaLnBrk="1" hangingPunct="1"/>
            <a:r>
              <a:rPr lang="en-US" altLang="en-US" sz="3500" dirty="0">
                <a:solidFill>
                  <a:schemeClr val="bg1"/>
                </a:solidFill>
                <a:latin typeface="Helvetica" charset="0"/>
              </a:rPr>
              <a:t>Conclusions</a:t>
            </a:r>
          </a:p>
        </p:txBody>
      </p:sp>
      <p:sp>
        <p:nvSpPr>
          <p:cNvPr id="16461" name="Rectangle 167"/>
          <p:cNvSpPr>
            <a:spLocks noChangeArrowheads="1"/>
          </p:cNvSpPr>
          <p:nvPr/>
        </p:nvSpPr>
        <p:spPr bwMode="auto">
          <a:xfrm>
            <a:off x="813956" y="7086600"/>
            <a:ext cx="11277600" cy="474663"/>
          </a:xfrm>
          <a:prstGeom prst="rect">
            <a:avLst/>
          </a:prstGeom>
          <a:gradFill rotWithShape="0">
            <a:gsLst>
              <a:gs pos="0">
                <a:srgbClr val="000D4C"/>
              </a:gs>
              <a:gs pos="50000">
                <a:srgbClr val="434D7B"/>
              </a:gs>
              <a:gs pos="100000">
                <a:srgbClr val="000D4C"/>
              </a:gs>
            </a:gsLst>
            <a:lin ang="5400000" scaled="1"/>
          </a:gradFill>
          <a:ln w="9525">
            <a:solidFill>
              <a:schemeClr val="tx1"/>
            </a:solidFill>
            <a:miter lim="800000"/>
            <a:headEnd/>
            <a:tailEnd/>
          </a:ln>
        </p:spPr>
        <p:txBody>
          <a:bodyPr wrap="none" lIns="137006" tIns="68505" rIns="137006" bIns="68505" anchor="ctr"/>
          <a:lstStyle>
            <a:lvl1pPr defTabSz="3756025" eaLnBrk="0" hangingPunct="0">
              <a:defRPr sz="4000" b="1">
                <a:solidFill>
                  <a:srgbClr val="FF9900"/>
                </a:solidFill>
                <a:latin typeface="Arial" charset="0"/>
                <a:ea typeface="ＭＳ Ｐゴシック" charset="-128"/>
              </a:defRPr>
            </a:lvl1pPr>
            <a:lvl2pPr marL="742950" indent="-285750" defTabSz="3756025" eaLnBrk="0" hangingPunct="0">
              <a:defRPr sz="4000" b="1">
                <a:solidFill>
                  <a:srgbClr val="FF9900"/>
                </a:solidFill>
                <a:latin typeface="Arial" charset="0"/>
                <a:ea typeface="ＭＳ Ｐゴシック" charset="-128"/>
              </a:defRPr>
            </a:lvl2pPr>
            <a:lvl3pPr marL="1143000" indent="-228600" defTabSz="3756025" eaLnBrk="0" hangingPunct="0">
              <a:defRPr sz="4000" b="1">
                <a:solidFill>
                  <a:srgbClr val="FF9900"/>
                </a:solidFill>
                <a:latin typeface="Arial" charset="0"/>
                <a:ea typeface="ＭＳ Ｐゴシック" charset="-128"/>
              </a:defRPr>
            </a:lvl3pPr>
            <a:lvl4pPr marL="1600200" indent="-228600" defTabSz="3756025" eaLnBrk="0" hangingPunct="0">
              <a:defRPr sz="4000" b="1">
                <a:solidFill>
                  <a:srgbClr val="FF9900"/>
                </a:solidFill>
                <a:latin typeface="Arial" charset="0"/>
                <a:ea typeface="ＭＳ Ｐゴシック" charset="-128"/>
              </a:defRPr>
            </a:lvl4pPr>
            <a:lvl5pPr marL="2057400" indent="-228600" defTabSz="3756025" eaLnBrk="0" hangingPunct="0">
              <a:defRPr sz="4000" b="1">
                <a:solidFill>
                  <a:srgbClr val="FF9900"/>
                </a:solidFill>
                <a:latin typeface="Arial" charset="0"/>
                <a:ea typeface="ＭＳ Ｐゴシック" charset="-128"/>
              </a:defRPr>
            </a:lvl5pPr>
            <a:lvl6pPr marL="2514600" indent="-228600" defTabSz="3756025"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defTabSz="3756025"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defTabSz="3756025"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defTabSz="3756025" eaLnBrk="0" fontAlgn="base" hangingPunct="0">
              <a:spcBef>
                <a:spcPct val="0"/>
              </a:spcBef>
              <a:spcAft>
                <a:spcPct val="0"/>
              </a:spcAft>
              <a:defRPr sz="4000" b="1">
                <a:solidFill>
                  <a:srgbClr val="FF9900"/>
                </a:solidFill>
                <a:latin typeface="Arial" charset="0"/>
                <a:ea typeface="ＭＳ Ｐゴシック" charset="-128"/>
              </a:defRPr>
            </a:lvl9pPr>
          </a:lstStyle>
          <a:p>
            <a:pPr algn="ctr" eaLnBrk="1" hangingPunct="1"/>
            <a:r>
              <a:rPr lang="en-US" altLang="en-US" sz="3500" dirty="0">
                <a:solidFill>
                  <a:schemeClr val="bg1"/>
                </a:solidFill>
                <a:latin typeface="Helvetica" charset="0"/>
              </a:rPr>
              <a:t>Specific Aims</a:t>
            </a:r>
          </a:p>
        </p:txBody>
      </p:sp>
      <p:graphicFrame>
        <p:nvGraphicFramePr>
          <p:cNvPr id="442" name="Table 441"/>
          <p:cNvGraphicFramePr>
            <a:graphicFrameLocks noGrp="1"/>
          </p:cNvGraphicFramePr>
          <p:nvPr>
            <p:extLst>
              <p:ext uri="{D42A27DB-BD31-4B8C-83A1-F6EECF244321}">
                <p14:modId xmlns:p14="http://schemas.microsoft.com/office/powerpoint/2010/main" val="2727748258"/>
              </p:ext>
            </p:extLst>
          </p:nvPr>
        </p:nvGraphicFramePr>
        <p:xfrm>
          <a:off x="24946115" y="4244498"/>
          <a:ext cx="11105870" cy="5903791"/>
        </p:xfrm>
        <a:graphic>
          <a:graphicData uri="http://schemas.openxmlformats.org/drawingml/2006/table">
            <a:tbl>
              <a:tblPr/>
              <a:tblGrid>
                <a:gridCol w="5066102">
                  <a:extLst>
                    <a:ext uri="{9D8B030D-6E8A-4147-A177-3AD203B41FA5}">
                      <a16:colId xmlns:a16="http://schemas.microsoft.com/office/drawing/2014/main" xmlns="" val="20000"/>
                    </a:ext>
                  </a:extLst>
                </a:gridCol>
                <a:gridCol w="1641937">
                  <a:extLst>
                    <a:ext uri="{9D8B030D-6E8A-4147-A177-3AD203B41FA5}">
                      <a16:colId xmlns:a16="http://schemas.microsoft.com/office/drawing/2014/main" xmlns="" val="20001"/>
                    </a:ext>
                  </a:extLst>
                </a:gridCol>
                <a:gridCol w="1641936">
                  <a:extLst>
                    <a:ext uri="{9D8B030D-6E8A-4147-A177-3AD203B41FA5}">
                      <a16:colId xmlns:a16="http://schemas.microsoft.com/office/drawing/2014/main" xmlns="" val="20002"/>
                    </a:ext>
                  </a:extLst>
                </a:gridCol>
                <a:gridCol w="2755895">
                  <a:extLst>
                    <a:ext uri="{9D8B030D-6E8A-4147-A177-3AD203B41FA5}">
                      <a16:colId xmlns:a16="http://schemas.microsoft.com/office/drawing/2014/main" xmlns="" val="667112842"/>
                    </a:ext>
                  </a:extLst>
                </a:gridCol>
              </a:tblGrid>
              <a:tr h="886502">
                <a:tc gridSpan="4">
                  <a:txBody>
                    <a:body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Arial" charset="0"/>
                          <a:ea typeface="ＭＳ Ｐゴシック" charset="-128"/>
                        </a:rPr>
                        <a:t>Association Between Various Comorbid Conditions In Older Children and Adolescents With and Without MNE</a:t>
                      </a:r>
                    </a:p>
                  </a:txBody>
                  <a:tcPr marT="45675" marB="45675" horzOverflow="overflow">
                    <a:lnL>
                      <a:noFill/>
                    </a:lnL>
                    <a:lnR>
                      <a:noFill/>
                    </a:lnR>
                    <a:lnT>
                      <a:noFill/>
                    </a:lnT>
                    <a:lnB>
                      <a:noFill/>
                    </a:lnB>
                    <a:lnTlToBr>
                      <a:noFill/>
                    </a:lnTlToBr>
                    <a:lnBlToTr>
                      <a:noFill/>
                    </a:lnBlToTr>
                    <a:solidFill>
                      <a:schemeClr val="accent1"/>
                    </a:solidFill>
                  </a:tcPr>
                </a:tc>
                <a:tc hMerge="1">
                  <a:txBody>
                    <a:body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bg1"/>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chemeClr val="accent1"/>
                    </a:solidFill>
                  </a:tcPr>
                </a:tc>
                <a:tc hMerge="1">
                  <a:txBody>
                    <a:body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bg1"/>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chemeClr val="accent1"/>
                    </a:solidFill>
                  </a:tcPr>
                </a:tc>
                <a:tc hMerge="1">
                  <a:txBody>
                    <a:bodyPr/>
                    <a:lstStyle/>
                    <a:p>
                      <a:pPr algn="ctr"/>
                      <a:endParaRPr lang="en-US" dirty="0"/>
                    </a:p>
                  </a:txBody>
                  <a:tcPr marT="45675" marB="45675" horzOverflow="overflow">
                    <a:lnL>
                      <a:noFill/>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xmlns="" val="2081328424"/>
                  </a:ext>
                </a:extLst>
              </a:tr>
              <a:tr h="985013">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ea typeface="ＭＳ Ｐゴシック" charset="-128"/>
                        </a:rPr>
                        <a:t>Co-Morbid Conditions</a:t>
                      </a:r>
                      <a:endParaRPr kumimoji="0" lang="en-US" altLang="en-US" sz="1800" b="1" i="0" u="none" strike="noStrike" cap="none" normalizeH="0" baseline="0" dirty="0">
                        <a:ln>
                          <a:noFill/>
                        </a:ln>
                        <a:solidFill>
                          <a:schemeClr val="tx1"/>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chemeClr val="accent2">
                        <a:lumMod val="20000"/>
                        <a:lumOff val="80000"/>
                      </a:schemeClr>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ea typeface="ＭＳ Ｐゴシック" charset="-128"/>
                        </a:rPr>
                        <a:t>Older Children and Adolescents </a:t>
                      </a:r>
                      <a:r>
                        <a:rPr kumimoji="0" lang="en-US" altLang="en-US" sz="1800" b="1" i="0" u="none" strike="noStrike" cap="none" normalizeH="0" baseline="0" dirty="0">
                          <a:ln>
                            <a:noFill/>
                          </a:ln>
                          <a:solidFill>
                            <a:schemeClr val="tx1"/>
                          </a:solidFill>
                          <a:effectLst/>
                          <a:latin typeface="Arial" charset="0"/>
                          <a:ea typeface="ＭＳ Ｐゴシック" charset="-128"/>
                        </a:rPr>
                        <a:t>with MNE</a:t>
                      </a:r>
                    </a:p>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ea typeface="ＭＳ Ｐゴシック" charset="-128"/>
                        </a:rPr>
                        <a:t>(N=27)</a:t>
                      </a:r>
                    </a:p>
                  </a:txBody>
                  <a:tcPr marT="45675" marB="45675" horzOverflow="overflow">
                    <a:lnL>
                      <a:noFill/>
                    </a:lnL>
                    <a:lnR>
                      <a:noFill/>
                    </a:lnR>
                    <a:lnT>
                      <a:noFill/>
                    </a:lnT>
                    <a:lnB>
                      <a:noFill/>
                    </a:lnB>
                    <a:lnTlToBr>
                      <a:noFill/>
                    </a:lnTlToBr>
                    <a:lnBlToTr>
                      <a:noFill/>
                    </a:lnBlToTr>
                    <a:solidFill>
                      <a:schemeClr val="accent2">
                        <a:lumMod val="20000"/>
                        <a:lumOff val="80000"/>
                      </a:schemeClr>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ea typeface="ＭＳ Ｐゴシック" charset="-128"/>
                        </a:rPr>
                        <a:t>Older Children and Adolescents </a:t>
                      </a:r>
                      <a:r>
                        <a:rPr kumimoji="0" lang="en-US" altLang="en-US" sz="1800" b="1" i="0" u="none" strike="noStrike" cap="none" normalizeH="0" baseline="0" dirty="0">
                          <a:ln>
                            <a:noFill/>
                          </a:ln>
                          <a:solidFill>
                            <a:schemeClr val="tx1"/>
                          </a:solidFill>
                          <a:effectLst/>
                          <a:latin typeface="Arial" charset="0"/>
                          <a:ea typeface="ＭＳ Ｐゴシック" charset="-128"/>
                        </a:rPr>
                        <a:t>without MNE</a:t>
                      </a:r>
                    </a:p>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ea typeface="ＭＳ Ｐゴシック" charset="-128"/>
                        </a:rPr>
                        <a:t>(N=46)</a:t>
                      </a:r>
                    </a:p>
                  </a:txBody>
                  <a:tcPr marT="45675" marB="45675" horzOverflow="overflow">
                    <a:lnL>
                      <a:noFill/>
                    </a:lnL>
                    <a:lnR>
                      <a:noFill/>
                    </a:lnR>
                    <a:lnT>
                      <a:noFill/>
                    </a:lnT>
                    <a:lnB>
                      <a:noFill/>
                    </a:lnB>
                    <a:lnTlToBr>
                      <a:noFill/>
                    </a:lnTlToBr>
                    <a:lnBlToTr>
                      <a:noFill/>
                    </a:lnBlToTr>
                    <a:solidFill>
                      <a:schemeClr val="accent2">
                        <a:lumMod val="20000"/>
                        <a:lumOff val="80000"/>
                      </a:schemeClr>
                    </a:solidFill>
                  </a:tcPr>
                </a:tc>
                <a:tc>
                  <a:txBody>
                    <a:bodyPr/>
                    <a:lstStyle/>
                    <a:p>
                      <a:pPr algn="ctr"/>
                      <a:r>
                        <a:rPr kumimoji="0" lang="en-US" altLang="en-US" sz="1800" b="1" i="0" u="none" strike="noStrike" cap="none" normalizeH="0" baseline="0" dirty="0">
                          <a:ln>
                            <a:noFill/>
                          </a:ln>
                          <a:solidFill>
                            <a:schemeClr val="tx1"/>
                          </a:solidFill>
                          <a:effectLst/>
                          <a:latin typeface="Arial" charset="0"/>
                          <a:ea typeface="ＭＳ Ｐゴシック" charset="-128"/>
                        </a:rPr>
                        <a:t>P-value</a:t>
                      </a:r>
                      <a:endParaRPr lang="en-US" b="1" dirty="0">
                        <a:solidFill>
                          <a:schemeClr val="tx1"/>
                        </a:solidFill>
                      </a:endParaRPr>
                    </a:p>
                  </a:txBody>
                  <a:tcPr marT="45675" marB="45675" horzOverflow="overflow">
                    <a:lnL>
                      <a:noFill/>
                    </a:lnL>
                    <a:lnR>
                      <a:noFill/>
                    </a:lnR>
                    <a:lnT>
                      <a:noFill/>
                    </a:lnT>
                    <a:lnB>
                      <a:noFill/>
                    </a:lnB>
                    <a:lnTlToBr>
                      <a:noFill/>
                    </a:lnTlToBr>
                    <a:lnBlToTr>
                      <a:noFill/>
                    </a:lnBlToTr>
                    <a:solidFill>
                      <a:schemeClr val="accent2">
                        <a:lumMod val="20000"/>
                        <a:lumOff val="80000"/>
                      </a:schemeClr>
                    </a:solidFill>
                  </a:tcPr>
                </a:tc>
                <a:extLst>
                  <a:ext uri="{0D108BD9-81ED-4DB2-BD59-A6C34878D82A}">
                    <a16:rowId xmlns:a16="http://schemas.microsoft.com/office/drawing/2014/main" xmlns="" val="10000"/>
                  </a:ext>
                </a:extLst>
              </a:tr>
              <a:tr h="393956">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ea typeface="ＭＳ Ｐゴシック" charset="-128"/>
                        </a:rPr>
                        <a:t>OSA</a:t>
                      </a:r>
                    </a:p>
                  </a:txBody>
                  <a:tcPr marT="45679" marB="45679" horzOverflow="overflow">
                    <a:lnL>
                      <a:noFill/>
                    </a:lnL>
                    <a:lnR>
                      <a:noFill/>
                    </a:lnR>
                    <a:lnT>
                      <a:noFill/>
                    </a:lnT>
                    <a:lnB>
                      <a:noFill/>
                    </a:lnB>
                    <a:lnTlToBr>
                      <a:noFill/>
                    </a:lnTlToBr>
                    <a:lnBlToTr>
                      <a:noFill/>
                    </a:lnBlToTr>
                    <a:solidFill>
                      <a:srgbClr val="FFE5F0"/>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ea typeface="ＭＳ Ｐゴシック" charset="-128"/>
                        </a:rPr>
                        <a:t>15%</a:t>
                      </a:r>
                    </a:p>
                  </a:txBody>
                  <a:tcPr marT="45675" marB="45675" horzOverflow="overflow">
                    <a:lnL>
                      <a:noFill/>
                    </a:lnL>
                    <a:lnR>
                      <a:noFill/>
                    </a:lnR>
                    <a:lnT>
                      <a:noFill/>
                    </a:lnT>
                    <a:lnB>
                      <a:noFill/>
                    </a:lnB>
                    <a:lnTlToBr>
                      <a:noFill/>
                    </a:lnTlToBr>
                    <a:lnBlToTr>
                      <a:noFill/>
                    </a:lnBlToTr>
                    <a:solidFill>
                      <a:srgbClr val="FFE5F0"/>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ea typeface="ＭＳ Ｐゴシック" charset="-128"/>
                        </a:rPr>
                        <a:t>18%</a:t>
                      </a:r>
                    </a:p>
                  </a:txBody>
                  <a:tcPr marT="45675" marB="45675" horzOverflow="overflow">
                    <a:lnL>
                      <a:noFill/>
                    </a:lnL>
                    <a:lnR>
                      <a:noFill/>
                    </a:lnR>
                    <a:lnT>
                      <a:noFill/>
                    </a:lnT>
                    <a:lnB>
                      <a:noFill/>
                    </a:lnB>
                    <a:lnTlToBr>
                      <a:noFill/>
                    </a:lnTlToBr>
                    <a:lnBlToTr>
                      <a:noFill/>
                    </a:lnBlToTr>
                    <a:solidFill>
                      <a:srgbClr val="FFE5F0"/>
                    </a:solidFill>
                  </a:tcPr>
                </a:tc>
                <a:tc>
                  <a:txBody>
                    <a:body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0.73</a:t>
                      </a:r>
                      <a:endParaRPr kumimoji="0" lang="en-US" altLang="en-US" sz="1800" b="1" i="0"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w="12700" cmpd="sng">
                      <a:noFill/>
                      <a:prstDash val="solid"/>
                    </a:lnT>
                    <a:lnB>
                      <a:noFill/>
                    </a:lnB>
                    <a:lnTlToBr>
                      <a:noFill/>
                    </a:lnTlToBr>
                    <a:lnBlToTr>
                      <a:noFill/>
                    </a:lnBlToTr>
                    <a:solidFill>
                      <a:srgbClr val="FFE5F0"/>
                    </a:solidFill>
                  </a:tcPr>
                </a:tc>
                <a:extLst>
                  <a:ext uri="{0D108BD9-81ED-4DB2-BD59-A6C34878D82A}">
                    <a16:rowId xmlns:a16="http://schemas.microsoft.com/office/drawing/2014/main" xmlns="" val="10002"/>
                  </a:ext>
                </a:extLst>
              </a:tr>
              <a:tr h="393956">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a typeface="ＭＳ Ｐゴシック" charset="-128"/>
                      </a:endParaRPr>
                    </a:p>
                  </a:txBody>
                  <a:tcPr marT="45679" marB="45679" horzOverflow="overflow">
                    <a:lnL>
                      <a:noFill/>
                    </a:lnL>
                    <a:lnR>
                      <a:noFill/>
                    </a:lnR>
                    <a:lnT>
                      <a:noFill/>
                    </a:lnT>
                    <a:lnB>
                      <a:noFill/>
                    </a:lnB>
                    <a:lnTlToBr>
                      <a:noFill/>
                    </a:lnTlToBr>
                    <a:lnBlToTr>
                      <a:noFill/>
                    </a:lnBlToTr>
                    <a:solidFill>
                      <a:srgbClr val="FFC7DD"/>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rgbClr val="FFC7DD"/>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rgbClr val="FFC7DD"/>
                    </a:solidFill>
                  </a:tcPr>
                </a:tc>
                <a:tc>
                  <a:txBody>
                    <a:body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rgbClr val="FFC7DD"/>
                    </a:solidFill>
                  </a:tcPr>
                </a:tc>
                <a:extLst>
                  <a:ext uri="{0D108BD9-81ED-4DB2-BD59-A6C34878D82A}">
                    <a16:rowId xmlns:a16="http://schemas.microsoft.com/office/drawing/2014/main" xmlns="" val="10003"/>
                  </a:ext>
                </a:extLst>
              </a:tr>
              <a:tr h="393956">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ea typeface="ＭＳ Ｐゴシック" charset="-128"/>
                        </a:rPr>
                        <a:t>Depressive Symptoms</a:t>
                      </a:r>
                    </a:p>
                  </a:txBody>
                  <a:tcPr marT="45679" marB="45679" horzOverflow="overflow">
                    <a:lnL>
                      <a:noFill/>
                    </a:lnL>
                    <a:lnR>
                      <a:noFill/>
                    </a:lnR>
                    <a:lnT>
                      <a:noFill/>
                    </a:lnT>
                    <a:lnB>
                      <a:noFill/>
                    </a:lnB>
                    <a:lnTlToBr>
                      <a:noFill/>
                    </a:lnTlToBr>
                    <a:lnBlToTr>
                      <a:noFill/>
                    </a:lnBlToTr>
                    <a:solidFill>
                      <a:srgbClr val="FFE5F0"/>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ea typeface="ＭＳ Ｐゴシック" charset="-128"/>
                        </a:rPr>
                        <a:t>29%</a:t>
                      </a:r>
                    </a:p>
                  </a:txBody>
                  <a:tcPr marT="45675" marB="45675" horzOverflow="overflow">
                    <a:lnL>
                      <a:noFill/>
                    </a:lnL>
                    <a:lnR>
                      <a:noFill/>
                    </a:lnR>
                    <a:lnT>
                      <a:noFill/>
                    </a:lnT>
                    <a:lnB>
                      <a:noFill/>
                    </a:lnB>
                    <a:lnTlToBr>
                      <a:noFill/>
                    </a:lnTlToBr>
                    <a:lnBlToTr>
                      <a:noFill/>
                    </a:lnBlToTr>
                    <a:solidFill>
                      <a:srgbClr val="FFE5F0"/>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1" u="none" strike="noStrike" cap="none" normalizeH="0" baseline="0" dirty="0">
                          <a:ln>
                            <a:noFill/>
                          </a:ln>
                          <a:solidFill>
                            <a:srgbClr val="000000"/>
                          </a:solidFill>
                          <a:effectLst/>
                          <a:latin typeface="Arial" charset="0"/>
                          <a:ea typeface="ＭＳ Ｐゴシック" charset="-128"/>
                        </a:rPr>
                        <a:t>25%</a:t>
                      </a:r>
                    </a:p>
                  </a:txBody>
                  <a:tcPr marT="45675" marB="45675" horzOverflow="overflow">
                    <a:lnL>
                      <a:noFill/>
                    </a:lnL>
                    <a:lnR>
                      <a:noFill/>
                    </a:lnR>
                    <a:lnT>
                      <a:noFill/>
                    </a:lnT>
                    <a:lnB>
                      <a:noFill/>
                    </a:lnB>
                    <a:lnTlToBr>
                      <a:noFill/>
                    </a:lnTlToBr>
                    <a:lnBlToTr>
                      <a:noFill/>
                    </a:lnBlToTr>
                    <a:solidFill>
                      <a:srgbClr val="FFE5F0"/>
                    </a:solidFill>
                  </a:tcPr>
                </a:tc>
                <a:tc>
                  <a:txBody>
                    <a:body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0.77</a:t>
                      </a:r>
                      <a:endParaRPr kumimoji="0" lang="en-US" altLang="en-US" sz="1800" b="1" i="0"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rgbClr val="FFE5F0"/>
                    </a:solidFill>
                  </a:tcPr>
                </a:tc>
                <a:extLst>
                  <a:ext uri="{0D108BD9-81ED-4DB2-BD59-A6C34878D82A}">
                    <a16:rowId xmlns:a16="http://schemas.microsoft.com/office/drawing/2014/main" xmlns="" val="10004"/>
                  </a:ext>
                </a:extLst>
              </a:tr>
              <a:tr h="402691">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a typeface="ＭＳ Ｐゴシック" charset="-128"/>
                      </a:endParaRPr>
                    </a:p>
                  </a:txBody>
                  <a:tcPr marT="45679" marB="45679" horzOverflow="overflow">
                    <a:lnL>
                      <a:noFill/>
                    </a:lnL>
                    <a:lnR>
                      <a:noFill/>
                    </a:lnR>
                    <a:lnT>
                      <a:noFill/>
                    </a:lnT>
                    <a:lnB>
                      <a:noFill/>
                    </a:lnB>
                    <a:lnTlToBr>
                      <a:noFill/>
                    </a:lnTlToBr>
                    <a:lnBlToTr>
                      <a:noFill/>
                    </a:lnBlToTr>
                    <a:solidFill>
                      <a:srgbClr val="FFC7DD"/>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rgbClr val="FFC7DD"/>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rgbClr val="FFC7DD"/>
                    </a:solidFill>
                  </a:tcPr>
                </a:tc>
                <a:tc>
                  <a:txBody>
                    <a:body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rgbClr val="FFC7DD"/>
                    </a:solidFill>
                  </a:tcPr>
                </a:tc>
                <a:extLst>
                  <a:ext uri="{0D108BD9-81ED-4DB2-BD59-A6C34878D82A}">
                    <a16:rowId xmlns:a16="http://schemas.microsoft.com/office/drawing/2014/main" xmlns="" val="10005"/>
                  </a:ext>
                </a:extLst>
              </a:tr>
              <a:tr h="393956">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ea typeface="ＭＳ Ｐゴシック" charset="-128"/>
                        </a:rPr>
                        <a:t>Bullied</a:t>
                      </a:r>
                    </a:p>
                  </a:txBody>
                  <a:tcPr marT="45679" marB="45679" horzOverflow="overflow">
                    <a:lnL>
                      <a:noFill/>
                    </a:lnL>
                    <a:lnR>
                      <a:noFill/>
                    </a:lnR>
                    <a:lnT>
                      <a:noFill/>
                    </a:lnT>
                    <a:lnB>
                      <a:noFill/>
                    </a:lnB>
                    <a:lnTlToBr>
                      <a:noFill/>
                    </a:lnTlToBr>
                    <a:lnBlToTr>
                      <a:noFill/>
                    </a:lnBlToTr>
                    <a:solidFill>
                      <a:srgbClr val="FFE5F0"/>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ea typeface="ＭＳ Ｐゴシック" charset="-128"/>
                        </a:rPr>
                        <a:t>63%</a:t>
                      </a:r>
                    </a:p>
                  </a:txBody>
                  <a:tcPr marT="45675" marB="45675" horzOverflow="overflow">
                    <a:lnL>
                      <a:noFill/>
                    </a:lnL>
                    <a:lnR>
                      <a:noFill/>
                    </a:lnR>
                    <a:lnT>
                      <a:noFill/>
                    </a:lnT>
                    <a:lnB>
                      <a:noFill/>
                    </a:lnB>
                    <a:lnTlToBr>
                      <a:noFill/>
                    </a:lnTlToBr>
                    <a:lnBlToTr>
                      <a:noFill/>
                    </a:lnBlToTr>
                    <a:solidFill>
                      <a:srgbClr val="FFE5F0"/>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ea typeface="ＭＳ Ｐゴシック" charset="-128"/>
                        </a:rPr>
                        <a:t>44%</a:t>
                      </a:r>
                    </a:p>
                  </a:txBody>
                  <a:tcPr marT="45675" marB="45675" horzOverflow="overflow">
                    <a:lnL>
                      <a:noFill/>
                    </a:lnL>
                    <a:lnR>
                      <a:noFill/>
                    </a:lnR>
                    <a:lnT>
                      <a:noFill/>
                    </a:lnT>
                    <a:lnB>
                      <a:noFill/>
                    </a:lnB>
                    <a:lnTlToBr>
                      <a:noFill/>
                    </a:lnTlToBr>
                    <a:lnBlToTr>
                      <a:noFill/>
                    </a:lnBlToTr>
                    <a:solidFill>
                      <a:srgbClr val="FFE5F0"/>
                    </a:solidFill>
                  </a:tcPr>
                </a:tc>
                <a:tc>
                  <a:txBody>
                    <a:body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0.19</a:t>
                      </a:r>
                      <a:endParaRPr kumimoji="0" lang="en-US" altLang="en-US" sz="1800" b="1" i="1"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rgbClr val="FFE5F0"/>
                    </a:solidFill>
                  </a:tcPr>
                </a:tc>
                <a:extLst>
                  <a:ext uri="{0D108BD9-81ED-4DB2-BD59-A6C34878D82A}">
                    <a16:rowId xmlns:a16="http://schemas.microsoft.com/office/drawing/2014/main" xmlns="" val="10006"/>
                  </a:ext>
                </a:extLst>
              </a:tr>
              <a:tr h="393956">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a typeface="ＭＳ Ｐゴシック" charset="-128"/>
                      </a:endParaRPr>
                    </a:p>
                  </a:txBody>
                  <a:tcPr marT="45679" marB="45679" horzOverflow="overflow">
                    <a:lnL>
                      <a:noFill/>
                    </a:lnL>
                    <a:lnR>
                      <a:noFill/>
                    </a:lnR>
                    <a:lnT>
                      <a:noFill/>
                    </a:lnT>
                    <a:lnB>
                      <a:noFill/>
                    </a:lnB>
                    <a:lnTlToBr>
                      <a:noFill/>
                    </a:lnTlToBr>
                    <a:lnBlToTr>
                      <a:noFill/>
                    </a:lnBlToTr>
                    <a:solidFill>
                      <a:srgbClr val="FFC7DD"/>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rgbClr val="FFC7DD"/>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rgbClr val="FFC7DD"/>
                    </a:solidFill>
                  </a:tcPr>
                </a:tc>
                <a:tc>
                  <a:txBody>
                    <a:body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rgbClr val="FFC7DD"/>
                    </a:solidFill>
                  </a:tcPr>
                </a:tc>
                <a:extLst>
                  <a:ext uri="{0D108BD9-81ED-4DB2-BD59-A6C34878D82A}">
                    <a16:rowId xmlns:a16="http://schemas.microsoft.com/office/drawing/2014/main" xmlns="" val="10007"/>
                  </a:ext>
                </a:extLst>
              </a:tr>
              <a:tr h="393956">
                <a:tc gridSpan="4">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ea typeface="ＭＳ Ｐゴシック" charset="-128"/>
                        </a:rPr>
                        <a:t>Constipation                                                                 </a:t>
                      </a:r>
                      <a:r>
                        <a:rPr kumimoji="0" lang="en-US" altLang="en-US" sz="1800" b="1" i="0" u="none" strike="noStrike" cap="none" normalizeH="0" baseline="0" dirty="0">
                          <a:ln>
                            <a:noFill/>
                          </a:ln>
                          <a:solidFill>
                            <a:schemeClr val="tx1"/>
                          </a:solidFill>
                          <a:effectLst/>
                          <a:latin typeface="Arial" charset="0"/>
                          <a:ea typeface="ＭＳ Ｐゴシック" charset="-128"/>
                        </a:rPr>
                        <a:t>15%               </a:t>
                      </a:r>
                      <a:r>
                        <a:rPr kumimoji="0" lang="en-US" altLang="en-US" sz="1800" b="1" i="0" u="none" strike="noStrike" cap="none" normalizeH="0" baseline="0" dirty="0" smtClean="0">
                          <a:ln>
                            <a:noFill/>
                          </a:ln>
                          <a:solidFill>
                            <a:schemeClr val="tx1"/>
                          </a:solidFill>
                          <a:effectLst/>
                          <a:latin typeface="Arial" charset="0"/>
                          <a:ea typeface="ＭＳ Ｐゴシック" charset="-128"/>
                        </a:rPr>
                        <a:t>    </a:t>
                      </a:r>
                      <a:r>
                        <a:rPr kumimoji="0" lang="en-US" altLang="en-US" sz="1800" b="1" i="0" u="none" strike="noStrike" cap="none" normalizeH="0" baseline="0" dirty="0">
                          <a:ln>
                            <a:noFill/>
                          </a:ln>
                          <a:solidFill>
                            <a:schemeClr val="tx1"/>
                          </a:solidFill>
                          <a:effectLst/>
                          <a:latin typeface="Arial" charset="0"/>
                          <a:ea typeface="ＭＳ Ｐゴシック" charset="-128"/>
                        </a:rPr>
                        <a:t>37%                  </a:t>
                      </a:r>
                      <a:r>
                        <a:rPr kumimoji="0" lang="en-US" altLang="en-US" sz="1800" b="1" i="0" u="none" strike="noStrike" cap="none" normalizeH="0" baseline="0" dirty="0" smtClean="0">
                          <a:ln>
                            <a:noFill/>
                          </a:ln>
                          <a:solidFill>
                            <a:schemeClr val="tx1"/>
                          </a:solidFill>
                          <a:effectLst/>
                          <a:latin typeface="Arial" charset="0"/>
                          <a:ea typeface="ＭＳ Ｐゴシック" charset="-128"/>
                        </a:rPr>
                        <a:t>       </a:t>
                      </a:r>
                      <a:r>
                        <a:rPr kumimoji="0" lang="en-US" altLang="en-US" sz="1800" b="0" i="0" u="none" strike="noStrike" cap="none" normalizeH="0" baseline="0" dirty="0">
                          <a:ln>
                            <a:noFill/>
                          </a:ln>
                          <a:solidFill>
                            <a:schemeClr val="tx1"/>
                          </a:solidFill>
                          <a:effectLst/>
                          <a:latin typeface="Arial" charset="0"/>
                          <a:ea typeface="ＭＳ Ｐゴシック" charset="-128"/>
                        </a:rPr>
                        <a:t>0.06</a:t>
                      </a:r>
                    </a:p>
                  </a:txBody>
                  <a:tcPr marT="45679" marB="45679" horzOverflow="overflow">
                    <a:lnL>
                      <a:noFill/>
                    </a:lnL>
                    <a:lnR>
                      <a:noFill/>
                    </a:lnR>
                    <a:lnT>
                      <a:noFill/>
                    </a:lnT>
                    <a:lnB>
                      <a:noFill/>
                    </a:lnB>
                    <a:lnTlToBr>
                      <a:noFill/>
                    </a:lnTlToBr>
                    <a:lnBlToTr>
                      <a:noFill/>
                    </a:lnBlToTr>
                    <a:solidFill>
                      <a:srgbClr val="FFE5F0"/>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lnT w="12700" cmpd="sng">
                      <a:noFill/>
                      <a:prstDash val="solid"/>
                    </a:lnT>
                  </a:tcPr>
                </a:tc>
                <a:extLst>
                  <a:ext uri="{0D108BD9-81ED-4DB2-BD59-A6C34878D82A}">
                    <a16:rowId xmlns:a16="http://schemas.microsoft.com/office/drawing/2014/main" xmlns="" val="10008"/>
                  </a:ext>
                </a:extLst>
              </a:tr>
              <a:tr h="393956">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1" i="0" u="none" strike="noStrike" cap="none" normalizeH="0" baseline="0" dirty="0">
                        <a:ln>
                          <a:noFill/>
                        </a:ln>
                        <a:solidFill>
                          <a:srgbClr val="000000"/>
                        </a:solidFill>
                        <a:effectLst/>
                        <a:latin typeface="Arial" charset="0"/>
                        <a:ea typeface="ＭＳ Ｐゴシック" charset="-128"/>
                      </a:endParaRPr>
                    </a:p>
                  </a:txBody>
                  <a:tcPr marT="45679" marB="45679" horzOverflow="overflow">
                    <a:lnL>
                      <a:noFill/>
                    </a:lnL>
                    <a:lnR>
                      <a:noFill/>
                    </a:lnR>
                    <a:lnT>
                      <a:noFill/>
                    </a:lnT>
                    <a:lnB>
                      <a:noFill/>
                    </a:lnB>
                    <a:lnTlToBr>
                      <a:noFill/>
                    </a:lnTlToBr>
                    <a:lnBlToTr>
                      <a:noFill/>
                    </a:lnBlToTr>
                    <a:solidFill>
                      <a:srgbClr val="FFC7DD"/>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rgbClr val="FFC7DD"/>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a:noFill/>
                    </a:lnT>
                    <a:lnB>
                      <a:noFill/>
                    </a:lnB>
                    <a:lnTlToBr>
                      <a:noFill/>
                    </a:lnTlToBr>
                    <a:lnBlToTr>
                      <a:noFill/>
                    </a:lnBlToTr>
                    <a:solidFill>
                      <a:srgbClr val="FFC7DD"/>
                    </a:solidFill>
                  </a:tcPr>
                </a:tc>
                <a:tc>
                  <a:txBody>
                    <a:body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1" i="1" u="none" strike="noStrike" cap="none" normalizeH="0" baseline="0" dirty="0">
                        <a:ln>
                          <a:noFill/>
                        </a:ln>
                        <a:solidFill>
                          <a:srgbClr val="000000"/>
                        </a:solidFill>
                        <a:effectLst/>
                        <a:latin typeface="Arial" charset="0"/>
                        <a:ea typeface="ＭＳ Ｐゴシック" charset="-128"/>
                      </a:endParaRPr>
                    </a:p>
                  </a:txBody>
                  <a:tcPr marT="45675" marB="45675" horzOverflow="overflow">
                    <a:lnL>
                      <a:noFill/>
                    </a:lnL>
                    <a:lnR>
                      <a:noFill/>
                    </a:lnR>
                    <a:lnT w="12700" cmpd="sng">
                      <a:noFill/>
                      <a:prstDash val="solid"/>
                    </a:lnT>
                    <a:lnB>
                      <a:noFill/>
                    </a:lnB>
                    <a:lnTlToBr>
                      <a:noFill/>
                    </a:lnTlToBr>
                    <a:lnBlToTr>
                      <a:noFill/>
                    </a:lnBlToTr>
                    <a:solidFill>
                      <a:srgbClr val="FFC7DD"/>
                    </a:solidFill>
                  </a:tcPr>
                </a:tc>
                <a:extLst>
                  <a:ext uri="{0D108BD9-81ED-4DB2-BD59-A6C34878D82A}">
                    <a16:rowId xmlns:a16="http://schemas.microsoft.com/office/drawing/2014/main" xmlns="" val="10009"/>
                  </a:ext>
                </a:extLst>
              </a:tr>
              <a:tr h="393956">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ea typeface="ＭＳ Ｐゴシック" charset="-128"/>
                        </a:rPr>
                        <a:t>Disordered Drinking</a:t>
                      </a:r>
                    </a:p>
                  </a:txBody>
                  <a:tcPr marT="45679" marB="45679" horzOverflow="overflow">
                    <a:lnL>
                      <a:noFill/>
                    </a:lnL>
                    <a:lnR>
                      <a:noFill/>
                    </a:lnR>
                    <a:lnT>
                      <a:noFill/>
                    </a:lnT>
                    <a:lnB>
                      <a:noFill/>
                    </a:lnB>
                    <a:lnTlToBr>
                      <a:noFill/>
                    </a:lnTlToBr>
                    <a:lnBlToTr>
                      <a:noFill/>
                    </a:lnBlToTr>
                    <a:solidFill>
                      <a:srgbClr val="FFE5F0"/>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ea typeface="ＭＳ Ｐゴシック" charset="-128"/>
                        </a:rPr>
                        <a:t>85%</a:t>
                      </a:r>
                    </a:p>
                  </a:txBody>
                  <a:tcPr marT="45675" marB="45675" horzOverflow="overflow">
                    <a:lnL>
                      <a:noFill/>
                    </a:lnL>
                    <a:lnR>
                      <a:noFill/>
                    </a:lnR>
                    <a:lnT>
                      <a:noFill/>
                    </a:lnT>
                    <a:lnB>
                      <a:noFill/>
                    </a:lnB>
                    <a:lnTlToBr>
                      <a:noFill/>
                    </a:lnTlToBr>
                    <a:lnBlToTr>
                      <a:noFill/>
                    </a:lnBlToTr>
                    <a:solidFill>
                      <a:srgbClr val="FFE5F0"/>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ea typeface="ＭＳ Ｐゴシック" charset="-128"/>
                        </a:rPr>
                        <a:t>86%</a:t>
                      </a:r>
                    </a:p>
                  </a:txBody>
                  <a:tcPr marT="45675" marB="45675" horzOverflow="overflow">
                    <a:lnL>
                      <a:noFill/>
                    </a:lnL>
                    <a:lnR>
                      <a:noFill/>
                    </a:lnR>
                    <a:lnT>
                      <a:noFill/>
                    </a:lnT>
                    <a:lnB>
                      <a:noFill/>
                    </a:lnB>
                    <a:lnTlToBr>
                      <a:noFill/>
                    </a:lnTlToBr>
                    <a:lnBlToTr>
                      <a:noFill/>
                    </a:lnBlToTr>
                    <a:solidFill>
                      <a:srgbClr val="FFE5F0"/>
                    </a:solidFill>
                  </a:tcPr>
                </a:tc>
                <a:tc>
                  <a:txBody>
                    <a:body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1.00</a:t>
                      </a:r>
                    </a:p>
                  </a:txBody>
                  <a:tcPr marT="45675" marB="45675" horzOverflow="overflow">
                    <a:lnL>
                      <a:noFill/>
                    </a:lnL>
                    <a:lnR>
                      <a:noFill/>
                    </a:lnR>
                    <a:lnT>
                      <a:noFill/>
                    </a:lnT>
                    <a:lnB>
                      <a:noFill/>
                    </a:lnB>
                    <a:lnTlToBr>
                      <a:noFill/>
                    </a:lnTlToBr>
                    <a:lnBlToTr>
                      <a:noFill/>
                    </a:lnBlToTr>
                    <a:solidFill>
                      <a:srgbClr val="FFE5F0"/>
                    </a:solidFill>
                  </a:tcPr>
                </a:tc>
                <a:extLst>
                  <a:ext uri="{0D108BD9-81ED-4DB2-BD59-A6C34878D82A}">
                    <a16:rowId xmlns:a16="http://schemas.microsoft.com/office/drawing/2014/main" xmlns="" val="10010"/>
                  </a:ext>
                </a:extLst>
              </a:tr>
            </a:tbl>
          </a:graphicData>
        </a:graphic>
      </p:graphicFrame>
      <p:sp>
        <p:nvSpPr>
          <p:cNvPr id="16462" name="Rectangle 167"/>
          <p:cNvSpPr>
            <a:spLocks noChangeArrowheads="1"/>
          </p:cNvSpPr>
          <p:nvPr/>
        </p:nvSpPr>
        <p:spPr bwMode="auto">
          <a:xfrm>
            <a:off x="932597" y="11623743"/>
            <a:ext cx="11277600" cy="504825"/>
          </a:xfrm>
          <a:prstGeom prst="rect">
            <a:avLst/>
          </a:prstGeom>
          <a:gradFill rotWithShape="0">
            <a:gsLst>
              <a:gs pos="0">
                <a:srgbClr val="000D4C"/>
              </a:gs>
              <a:gs pos="50000">
                <a:srgbClr val="434D7B"/>
              </a:gs>
              <a:gs pos="100000">
                <a:srgbClr val="000D4C"/>
              </a:gs>
            </a:gsLst>
            <a:lin ang="5400000" scaled="1"/>
          </a:gradFill>
          <a:ln w="9525">
            <a:solidFill>
              <a:schemeClr val="tx1"/>
            </a:solidFill>
            <a:miter lim="800000"/>
            <a:headEnd/>
            <a:tailEnd/>
          </a:ln>
        </p:spPr>
        <p:txBody>
          <a:bodyPr wrap="none" lIns="137006" tIns="68505" rIns="137006" bIns="68505" anchor="ctr"/>
          <a:lstStyle>
            <a:lvl1pPr defTabSz="3756025" eaLnBrk="0" hangingPunct="0">
              <a:defRPr sz="4000" b="1">
                <a:solidFill>
                  <a:srgbClr val="FF9900"/>
                </a:solidFill>
                <a:latin typeface="Arial" charset="0"/>
                <a:ea typeface="ＭＳ Ｐゴシック" charset="-128"/>
              </a:defRPr>
            </a:lvl1pPr>
            <a:lvl2pPr marL="742950" indent="-285750" defTabSz="3756025" eaLnBrk="0" hangingPunct="0">
              <a:defRPr sz="4000" b="1">
                <a:solidFill>
                  <a:srgbClr val="FF9900"/>
                </a:solidFill>
                <a:latin typeface="Arial" charset="0"/>
                <a:ea typeface="ＭＳ Ｐゴシック" charset="-128"/>
              </a:defRPr>
            </a:lvl2pPr>
            <a:lvl3pPr marL="1143000" indent="-228600" defTabSz="3756025" eaLnBrk="0" hangingPunct="0">
              <a:defRPr sz="4000" b="1">
                <a:solidFill>
                  <a:srgbClr val="FF9900"/>
                </a:solidFill>
                <a:latin typeface="Arial" charset="0"/>
                <a:ea typeface="ＭＳ Ｐゴシック" charset="-128"/>
              </a:defRPr>
            </a:lvl3pPr>
            <a:lvl4pPr marL="1600200" indent="-228600" defTabSz="3756025" eaLnBrk="0" hangingPunct="0">
              <a:defRPr sz="4000" b="1">
                <a:solidFill>
                  <a:srgbClr val="FF9900"/>
                </a:solidFill>
                <a:latin typeface="Arial" charset="0"/>
                <a:ea typeface="ＭＳ Ｐゴシック" charset="-128"/>
              </a:defRPr>
            </a:lvl4pPr>
            <a:lvl5pPr marL="2057400" indent="-228600" defTabSz="3756025" eaLnBrk="0" hangingPunct="0">
              <a:defRPr sz="4000" b="1">
                <a:solidFill>
                  <a:srgbClr val="FF9900"/>
                </a:solidFill>
                <a:latin typeface="Arial" charset="0"/>
                <a:ea typeface="ＭＳ Ｐゴシック" charset="-128"/>
              </a:defRPr>
            </a:lvl5pPr>
            <a:lvl6pPr marL="2514600" indent="-228600" defTabSz="3756025"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defTabSz="3756025"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defTabSz="3756025"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defTabSz="3756025" eaLnBrk="0" fontAlgn="base" hangingPunct="0">
              <a:spcBef>
                <a:spcPct val="0"/>
              </a:spcBef>
              <a:spcAft>
                <a:spcPct val="0"/>
              </a:spcAft>
              <a:defRPr sz="4000" b="1">
                <a:solidFill>
                  <a:srgbClr val="FF9900"/>
                </a:solidFill>
                <a:latin typeface="Arial" charset="0"/>
                <a:ea typeface="ＭＳ Ｐゴシック" charset="-128"/>
              </a:defRPr>
            </a:lvl9pPr>
          </a:lstStyle>
          <a:p>
            <a:pPr algn="ctr" eaLnBrk="1" hangingPunct="1"/>
            <a:r>
              <a:rPr lang="en-US" altLang="en-US" sz="3500" dirty="0">
                <a:solidFill>
                  <a:schemeClr val="bg1"/>
                </a:solidFill>
                <a:latin typeface="Helvetica" charset="0"/>
              </a:rPr>
              <a:t>Methods</a:t>
            </a:r>
          </a:p>
        </p:txBody>
      </p:sp>
      <p:graphicFrame>
        <p:nvGraphicFramePr>
          <p:cNvPr id="3" name="Table 2"/>
          <p:cNvGraphicFramePr>
            <a:graphicFrameLocks noGrp="1"/>
          </p:cNvGraphicFramePr>
          <p:nvPr>
            <p:extLst>
              <p:ext uri="{D42A27DB-BD31-4B8C-83A1-F6EECF244321}">
                <p14:modId xmlns:p14="http://schemas.microsoft.com/office/powerpoint/2010/main" val="3556499251"/>
              </p:ext>
            </p:extLst>
          </p:nvPr>
        </p:nvGraphicFramePr>
        <p:xfrm>
          <a:off x="13319919" y="15407429"/>
          <a:ext cx="10850562" cy="6116661"/>
        </p:xfrm>
        <a:graphic>
          <a:graphicData uri="http://schemas.openxmlformats.org/drawingml/2006/table">
            <a:tbl>
              <a:tblPr/>
              <a:tblGrid>
                <a:gridCol w="8402621">
                  <a:extLst>
                    <a:ext uri="{9D8B030D-6E8A-4147-A177-3AD203B41FA5}">
                      <a16:colId xmlns:a16="http://schemas.microsoft.com/office/drawing/2014/main" xmlns="" val="20000"/>
                    </a:ext>
                  </a:extLst>
                </a:gridCol>
                <a:gridCol w="2447941">
                  <a:extLst>
                    <a:ext uri="{9D8B030D-6E8A-4147-A177-3AD203B41FA5}">
                      <a16:colId xmlns:a16="http://schemas.microsoft.com/office/drawing/2014/main" xmlns="" val="20001"/>
                    </a:ext>
                  </a:extLst>
                </a:gridCol>
              </a:tblGrid>
              <a:tr h="629639">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Arial" charset="0"/>
                          <a:ea typeface="ＭＳ Ｐゴシック" charset="-128"/>
                        </a:rPr>
                        <a:t>Rates </a:t>
                      </a:r>
                      <a:r>
                        <a:rPr kumimoji="0" lang="en-US" altLang="en-US" sz="2400" b="1" i="0" u="none" strike="noStrike" cap="none" normalizeH="0" baseline="0" dirty="0" smtClean="0">
                          <a:ln>
                            <a:noFill/>
                          </a:ln>
                          <a:solidFill>
                            <a:schemeClr val="bg1"/>
                          </a:solidFill>
                          <a:effectLst/>
                          <a:latin typeface="Arial" charset="0"/>
                          <a:ea typeface="ＭＳ Ｐゴシック" charset="-128"/>
                        </a:rPr>
                        <a:t>of </a:t>
                      </a:r>
                      <a:r>
                        <a:rPr kumimoji="0" lang="en-US" altLang="en-US" sz="2400" b="1" i="0" u="none" strike="noStrike" cap="none" normalizeH="0" baseline="0" dirty="0">
                          <a:ln>
                            <a:noFill/>
                          </a:ln>
                          <a:solidFill>
                            <a:schemeClr val="bg1"/>
                          </a:solidFill>
                          <a:effectLst/>
                          <a:latin typeface="Arial" charset="0"/>
                          <a:ea typeface="ＭＳ Ｐゴシック" charset="-128"/>
                        </a:rPr>
                        <a:t>Participate Characteristics (N=73)</a:t>
                      </a:r>
                    </a:p>
                  </a:txBody>
                  <a:tcPr marL="91454" marR="91454" marT="45737" marB="45737" horzOverflow="overflow">
                    <a:lnL>
                      <a:noFill/>
                    </a:lnL>
                    <a:lnR>
                      <a:noFill/>
                    </a:lnR>
                    <a:lnT>
                      <a:noFill/>
                    </a:lnT>
                    <a:lnB>
                      <a:noFill/>
                    </a:lnB>
                    <a:lnTlToBr>
                      <a:noFill/>
                    </a:lnTlToBr>
                    <a:lnBlToTr>
                      <a:noFill/>
                    </a:lnBlToTr>
                    <a:solidFill>
                      <a:srgbClr val="005BD3"/>
                    </a:solidFill>
                  </a:tcPr>
                </a:tc>
                <a:tc hMerge="1">
                  <a:txBody>
                    <a:body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bg1"/>
                        </a:solidFill>
                        <a:effectLst/>
                        <a:latin typeface="Arial" charset="0"/>
                        <a:ea typeface="ＭＳ Ｐゴシック" charset="-128"/>
                      </a:endParaRPr>
                    </a:p>
                  </a:txBody>
                  <a:tcPr marL="91454" marR="91454" marT="45737" marB="45737" horzOverflow="overflow">
                    <a:lnL>
                      <a:noFill/>
                    </a:lnL>
                    <a:lnR>
                      <a:noFill/>
                    </a:lnR>
                    <a:lnT>
                      <a:noFill/>
                    </a:lnT>
                    <a:lnB>
                      <a:noFill/>
                    </a:lnB>
                    <a:lnTlToBr>
                      <a:noFill/>
                    </a:lnTlToBr>
                    <a:lnBlToTr>
                      <a:noFill/>
                    </a:lnBlToTr>
                    <a:solidFill>
                      <a:srgbClr val="005BD3"/>
                    </a:solidFill>
                  </a:tcPr>
                </a:tc>
                <a:extLst>
                  <a:ext uri="{0D108BD9-81ED-4DB2-BD59-A6C34878D82A}">
                    <a16:rowId xmlns:a16="http://schemas.microsoft.com/office/drawing/2014/main" xmlns="" val="1520700080"/>
                  </a:ext>
                </a:extLst>
              </a:tr>
              <a:tr h="309633">
                <a:tc>
                  <a:txBody>
                    <a:bodyPr/>
                    <a:lstStyle>
                      <a:lvl1pPr eaLnBrk="0" hangingPunct="0">
                        <a:spcBef>
                          <a:spcPct val="20000"/>
                        </a:spcBef>
                        <a:buFont typeface="Arial" charset="0"/>
                        <a:defRPr sz="10600">
                          <a:solidFill>
                            <a:schemeClr val="tx1"/>
                          </a:solidFill>
                          <a:latin typeface="Calibri" charset="0"/>
                          <a:ea typeface="ＭＳ Ｐゴシック" charset="-128"/>
                        </a:defRPr>
                      </a:lvl1pPr>
                      <a:lvl2pPr marL="742950" indent="-285750" eaLnBrk="0" hangingPunct="0">
                        <a:spcBef>
                          <a:spcPct val="20000"/>
                        </a:spcBef>
                        <a:buFont typeface="Arial" charset="0"/>
                        <a:defRPr sz="9400">
                          <a:solidFill>
                            <a:schemeClr val="tx1"/>
                          </a:solidFill>
                          <a:latin typeface="Calibri" charset="0"/>
                          <a:ea typeface="ＭＳ Ｐゴシック" charset="-128"/>
                        </a:defRPr>
                      </a:lvl2pPr>
                      <a:lvl3pPr marL="1143000" indent="-228600" eaLnBrk="0" hangingPunct="0">
                        <a:spcBef>
                          <a:spcPct val="20000"/>
                        </a:spcBef>
                        <a:buFont typeface="Arial" charset="0"/>
                        <a:defRPr sz="8000">
                          <a:solidFill>
                            <a:schemeClr val="tx1"/>
                          </a:solidFill>
                          <a:latin typeface="Calibri" charset="0"/>
                          <a:ea typeface="ＭＳ Ｐゴシック" charset="-128"/>
                        </a:defRPr>
                      </a:lvl3pPr>
                      <a:lvl4pPr marL="1600200" indent="-228600" eaLnBrk="0" hangingPunct="0">
                        <a:spcBef>
                          <a:spcPct val="20000"/>
                        </a:spcBef>
                        <a:buFont typeface="Arial" charset="0"/>
                        <a:defRPr sz="6700">
                          <a:solidFill>
                            <a:schemeClr val="tx1"/>
                          </a:solidFill>
                          <a:latin typeface="Calibri" charset="0"/>
                          <a:ea typeface="ＭＳ Ｐゴシック" charset="-128"/>
                        </a:defRPr>
                      </a:lvl4pPr>
                      <a:lvl5pPr marL="2057400" indent="-228600" eaLnBrk="0" hangingPunct="0">
                        <a:spcBef>
                          <a:spcPct val="20000"/>
                        </a:spcBef>
                        <a:buFont typeface="Arial" charset="0"/>
                        <a:defRPr sz="67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charset="0"/>
                          <a:ea typeface="ＭＳ Ｐゴシック" charset="-128"/>
                        </a:rPr>
                        <a:t>Characteristics</a:t>
                      </a:r>
                    </a:p>
                  </a:txBody>
                  <a:tcPr marL="91454" marR="91454" marT="45737" marB="45737" horzOverflow="overflow">
                    <a:lnL>
                      <a:noFill/>
                    </a:lnL>
                    <a:lnR>
                      <a:noFill/>
                    </a:lnR>
                    <a:lnT>
                      <a:noFill/>
                    </a:lnT>
                    <a:lnB>
                      <a:noFill/>
                    </a:lnB>
                    <a:lnTlToBr>
                      <a:noFill/>
                    </a:lnTlToBr>
                    <a:lnBlToTr>
                      <a:noFill/>
                    </a:lnBlToTr>
                    <a:solidFill>
                      <a:srgbClr val="F0F2FA"/>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ea typeface="ＭＳ Ｐゴシック" charset="-128"/>
                        </a:rPr>
                        <a:t>(%)</a:t>
                      </a:r>
                      <a:endParaRPr kumimoji="0" lang="en-US" altLang="en-US" sz="1800" b="1" i="0" u="none" strike="noStrike" cap="none" normalizeH="0" baseline="0" dirty="0">
                        <a:ln>
                          <a:noFill/>
                        </a:ln>
                        <a:solidFill>
                          <a:schemeClr val="tx1"/>
                        </a:solidFill>
                        <a:effectLst/>
                        <a:latin typeface="Arial" charset="0"/>
                        <a:ea typeface="ＭＳ Ｐゴシック" charset="-128"/>
                      </a:endParaRPr>
                    </a:p>
                  </a:txBody>
                  <a:tcPr marL="91454" marR="91454" marT="45737" marB="45737" horzOverflow="overflow">
                    <a:lnL>
                      <a:noFill/>
                    </a:lnL>
                    <a:lnR>
                      <a:noFill/>
                    </a:lnR>
                    <a:lnT>
                      <a:noFill/>
                    </a:lnT>
                    <a:lnB>
                      <a:noFill/>
                    </a:lnB>
                    <a:lnTlToBr>
                      <a:noFill/>
                    </a:lnTlToBr>
                    <a:lnBlToTr>
                      <a:noFill/>
                    </a:lnBlToTr>
                    <a:solidFill>
                      <a:srgbClr val="F0F2FA"/>
                    </a:solidFill>
                  </a:tcPr>
                </a:tc>
                <a:extLst>
                  <a:ext uri="{0D108BD9-81ED-4DB2-BD59-A6C34878D82A}">
                    <a16:rowId xmlns:a16="http://schemas.microsoft.com/office/drawing/2014/main" xmlns="" val="10000"/>
                  </a:ext>
                </a:extLst>
              </a:tr>
              <a:tr h="334963">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ea typeface="ＭＳ Ｐゴシック" charset="-128"/>
                        </a:rPr>
                        <a:t>Mono Nocturnal Enuresis</a:t>
                      </a:r>
                    </a:p>
                  </a:txBody>
                  <a:tcPr marL="91454" marR="91454" marT="45741" marB="45741" horzOverflow="overflow">
                    <a:lnL>
                      <a:noFill/>
                    </a:lnL>
                    <a:lnR>
                      <a:noFill/>
                    </a:lnR>
                    <a:lnT>
                      <a:noFill/>
                    </a:lnT>
                    <a:lnB>
                      <a:noFill/>
                    </a:lnB>
                    <a:lnTlToBr>
                      <a:noFill/>
                    </a:lnTlToBr>
                    <a:lnBlToTr>
                      <a:noFill/>
                    </a:lnBlToTr>
                    <a:solidFill>
                      <a:srgbClr val="C3DDFF"/>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a typeface="ＭＳ Ｐゴシック" charset="-128"/>
                      </a:endParaRPr>
                    </a:p>
                  </a:txBody>
                  <a:tcPr marL="91454" marR="91454" marT="45737" marB="45737" horzOverflow="overflow">
                    <a:lnL>
                      <a:noFill/>
                    </a:lnL>
                    <a:lnR>
                      <a:noFill/>
                    </a:lnR>
                    <a:lnT>
                      <a:noFill/>
                    </a:lnT>
                    <a:lnB>
                      <a:noFill/>
                    </a:lnB>
                    <a:lnTlToBr>
                      <a:noFill/>
                    </a:lnTlToBr>
                    <a:lnBlToTr>
                      <a:noFill/>
                    </a:lnBlToTr>
                    <a:solidFill>
                      <a:srgbClr val="C3DDFF"/>
                    </a:solidFill>
                  </a:tcPr>
                </a:tc>
                <a:extLst>
                  <a:ext uri="{0D108BD9-81ED-4DB2-BD59-A6C34878D82A}">
                    <a16:rowId xmlns:a16="http://schemas.microsoft.com/office/drawing/2014/main" xmlns="" val="10001"/>
                  </a:ext>
                </a:extLst>
              </a:tr>
              <a:tr h="334963">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     </a:t>
                      </a:r>
                      <a:r>
                        <a:rPr kumimoji="0" lang="en-US" altLang="en-US" sz="1800" b="1" i="0" u="none" strike="noStrike" cap="none" normalizeH="0" baseline="0" dirty="0">
                          <a:ln>
                            <a:noFill/>
                          </a:ln>
                          <a:solidFill>
                            <a:srgbClr val="000000"/>
                          </a:solidFill>
                          <a:effectLst/>
                          <a:latin typeface="Arial" charset="0"/>
                          <a:ea typeface="ＭＳ Ｐゴシック" charset="-128"/>
                        </a:rPr>
                        <a:t>Age dry:</a:t>
                      </a:r>
                    </a:p>
                  </a:txBody>
                  <a:tcPr marL="91454" marR="91454" marT="45741" marB="45741" horzOverflow="overflow">
                    <a:lnL>
                      <a:noFill/>
                    </a:lnL>
                    <a:lnR>
                      <a:noFill/>
                    </a:lnR>
                    <a:lnT>
                      <a:noFill/>
                    </a:lnT>
                    <a:lnB>
                      <a:noFill/>
                    </a:lnB>
                    <a:lnTlToBr>
                      <a:noFill/>
                    </a:lnTlToBr>
                    <a:lnBlToTr>
                      <a:noFill/>
                    </a:lnBlToTr>
                    <a:solidFill>
                      <a:srgbClr val="F0F2FA"/>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charset="0"/>
                        <a:ea typeface="ＭＳ Ｐゴシック" charset="-128"/>
                      </a:endParaRPr>
                    </a:p>
                  </a:txBody>
                  <a:tcPr marL="91454" marR="91454" marT="45737" marB="45737" horzOverflow="overflow">
                    <a:lnL>
                      <a:noFill/>
                    </a:lnL>
                    <a:lnR>
                      <a:noFill/>
                    </a:lnR>
                    <a:lnT>
                      <a:noFill/>
                    </a:lnT>
                    <a:lnB>
                      <a:noFill/>
                    </a:lnB>
                    <a:lnTlToBr>
                      <a:noFill/>
                    </a:lnTlToBr>
                    <a:lnBlToTr>
                      <a:noFill/>
                    </a:lnBlToTr>
                    <a:solidFill>
                      <a:srgbClr val="F0F2FA"/>
                    </a:solidFill>
                  </a:tcPr>
                </a:tc>
                <a:extLst>
                  <a:ext uri="{0D108BD9-81ED-4DB2-BD59-A6C34878D82A}">
                    <a16:rowId xmlns:a16="http://schemas.microsoft.com/office/drawing/2014/main" xmlns="" val="10002"/>
                  </a:ext>
                </a:extLst>
              </a:tr>
              <a:tr h="334963">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     By age 4</a:t>
                      </a:r>
                    </a:p>
                  </a:txBody>
                  <a:tcPr marL="91454" marR="91454" marT="45741" marB="45741" horzOverflow="overflow">
                    <a:lnL>
                      <a:noFill/>
                    </a:lnL>
                    <a:lnR>
                      <a:noFill/>
                    </a:lnR>
                    <a:lnT>
                      <a:noFill/>
                    </a:lnT>
                    <a:lnB>
                      <a:noFill/>
                    </a:lnB>
                    <a:lnTlToBr>
                      <a:noFill/>
                    </a:lnTlToBr>
                    <a:lnBlToTr>
                      <a:noFill/>
                    </a:lnBlToTr>
                    <a:solidFill>
                      <a:srgbClr val="C3DDFF"/>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defRPr/>
                      </a:pPr>
                      <a:r>
                        <a:rPr kumimoji="0" lang="en-US" altLang="en-US" sz="1800" b="0" i="0" u="none" strike="noStrike" cap="none" normalizeH="0" baseline="0" dirty="0">
                          <a:ln>
                            <a:noFill/>
                          </a:ln>
                          <a:solidFill>
                            <a:srgbClr val="000000"/>
                          </a:solidFill>
                          <a:effectLst/>
                          <a:latin typeface="Arial" charset="0"/>
                          <a:ea typeface="ＭＳ Ｐゴシック" charset="-128"/>
                        </a:rPr>
                        <a:t>42(58%)</a:t>
                      </a:r>
                      <a:endParaRPr kumimoji="0" lang="en-US" altLang="en-US" sz="1800" b="0" i="0" u="none" strike="noStrike" cap="none" normalizeH="0" baseline="0" dirty="0">
                        <a:ln>
                          <a:noFill/>
                        </a:ln>
                        <a:solidFill>
                          <a:schemeClr val="tx1"/>
                        </a:solidFill>
                        <a:effectLst/>
                        <a:latin typeface="Arial" charset="0"/>
                        <a:ea typeface="ＭＳ Ｐゴシック" charset="-128"/>
                      </a:endParaRPr>
                    </a:p>
                  </a:txBody>
                  <a:tcPr marL="91454" marR="91454" marT="45737" marB="45737" horzOverflow="overflow">
                    <a:lnL>
                      <a:noFill/>
                    </a:lnL>
                    <a:lnR>
                      <a:noFill/>
                    </a:lnR>
                    <a:lnT>
                      <a:noFill/>
                    </a:lnT>
                    <a:lnB>
                      <a:noFill/>
                    </a:lnB>
                    <a:lnTlToBr>
                      <a:noFill/>
                    </a:lnTlToBr>
                    <a:lnBlToTr>
                      <a:noFill/>
                    </a:lnBlToTr>
                    <a:solidFill>
                      <a:srgbClr val="C3DDFF"/>
                    </a:solidFill>
                  </a:tcPr>
                </a:tc>
                <a:extLst>
                  <a:ext uri="{0D108BD9-81ED-4DB2-BD59-A6C34878D82A}">
                    <a16:rowId xmlns:a16="http://schemas.microsoft.com/office/drawing/2014/main" xmlns="" val="10003"/>
                  </a:ext>
                </a:extLst>
              </a:tr>
              <a:tr h="334963">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ea typeface="ＭＳ Ｐゴシック" charset="-128"/>
                        </a:rPr>
                        <a:t>     </a:t>
                      </a:r>
                      <a:r>
                        <a:rPr kumimoji="0" lang="en-US" altLang="en-US" sz="1800" b="0" i="0" u="none" strike="noStrike" cap="none" normalizeH="0" baseline="0" dirty="0" smtClean="0">
                          <a:ln>
                            <a:noFill/>
                          </a:ln>
                          <a:solidFill>
                            <a:srgbClr val="000000"/>
                          </a:solidFill>
                          <a:effectLst/>
                          <a:latin typeface="Arial" charset="0"/>
                          <a:ea typeface="ＭＳ Ｐゴシック" charset="-128"/>
                        </a:rPr>
                        <a:t>Mono nocturnal enuresis</a:t>
                      </a: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L="91454" marR="91454" marT="45741" marB="45741" horzOverflow="overflow">
                    <a:lnL>
                      <a:noFill/>
                    </a:lnL>
                    <a:lnR>
                      <a:noFill/>
                    </a:lnR>
                    <a:lnT>
                      <a:noFill/>
                    </a:lnT>
                    <a:lnB>
                      <a:noFill/>
                    </a:lnB>
                    <a:lnTlToBr>
                      <a:noFill/>
                    </a:lnTlToBr>
                    <a:lnBlToTr>
                      <a:noFill/>
                    </a:lnBlToTr>
                    <a:solidFill>
                      <a:srgbClr val="F0F2FA"/>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27(37%)</a:t>
                      </a:r>
                    </a:p>
                  </a:txBody>
                  <a:tcPr marL="91454" marR="91454" marT="45737" marB="45737" horzOverflow="overflow">
                    <a:lnL>
                      <a:noFill/>
                    </a:lnL>
                    <a:lnR>
                      <a:noFill/>
                    </a:lnR>
                    <a:lnT>
                      <a:noFill/>
                    </a:lnT>
                    <a:lnB>
                      <a:noFill/>
                    </a:lnB>
                    <a:lnTlToBr>
                      <a:noFill/>
                    </a:lnTlToBr>
                    <a:lnBlToTr>
                      <a:noFill/>
                    </a:lnBlToTr>
                    <a:solidFill>
                      <a:srgbClr val="F0F2FA"/>
                    </a:solidFill>
                  </a:tcPr>
                </a:tc>
                <a:extLst>
                  <a:ext uri="{0D108BD9-81ED-4DB2-BD59-A6C34878D82A}">
                    <a16:rowId xmlns:a16="http://schemas.microsoft.com/office/drawing/2014/main" xmlns="" val="10004"/>
                  </a:ext>
                </a:extLst>
              </a:tr>
              <a:tr h="334963">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     Still not dry</a:t>
                      </a:r>
                      <a:endParaRPr kumimoji="0" lang="en-US" altLang="en-US" sz="1800" b="0" i="1" u="none" strike="noStrike" cap="none" normalizeH="0" baseline="0" dirty="0">
                        <a:ln>
                          <a:noFill/>
                        </a:ln>
                        <a:solidFill>
                          <a:srgbClr val="000000"/>
                        </a:solidFill>
                        <a:effectLst/>
                        <a:latin typeface="Arial" charset="0"/>
                        <a:ea typeface="ＭＳ Ｐゴシック" charset="-128"/>
                      </a:endParaRPr>
                    </a:p>
                  </a:txBody>
                  <a:tcPr marL="91454" marR="91454" marT="45741" marB="45741" horzOverflow="overflow">
                    <a:lnL>
                      <a:noFill/>
                    </a:lnL>
                    <a:lnR>
                      <a:noFill/>
                    </a:lnR>
                    <a:lnT>
                      <a:noFill/>
                    </a:lnT>
                    <a:lnB>
                      <a:noFill/>
                    </a:lnB>
                    <a:lnTlToBr>
                      <a:noFill/>
                    </a:lnTlToBr>
                    <a:lnBlToTr>
                      <a:noFill/>
                    </a:lnBlToTr>
                    <a:solidFill>
                      <a:srgbClr val="C3DDFF"/>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7(9%)</a:t>
                      </a:r>
                    </a:p>
                  </a:txBody>
                  <a:tcPr marL="91454" marR="91454" marT="45737" marB="45737" horzOverflow="overflow">
                    <a:lnL>
                      <a:noFill/>
                    </a:lnL>
                    <a:lnR>
                      <a:noFill/>
                    </a:lnR>
                    <a:lnT>
                      <a:noFill/>
                    </a:lnT>
                    <a:lnB>
                      <a:noFill/>
                    </a:lnB>
                    <a:lnTlToBr>
                      <a:noFill/>
                    </a:lnTlToBr>
                    <a:lnBlToTr>
                      <a:noFill/>
                    </a:lnBlToTr>
                    <a:solidFill>
                      <a:srgbClr val="C3DDFF"/>
                    </a:solidFill>
                  </a:tcPr>
                </a:tc>
                <a:extLst>
                  <a:ext uri="{0D108BD9-81ED-4DB2-BD59-A6C34878D82A}">
                    <a16:rowId xmlns:a16="http://schemas.microsoft.com/office/drawing/2014/main" xmlns="" val="10005"/>
                  </a:ext>
                </a:extLst>
              </a:tr>
              <a:tr h="33496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600" b="0" i="1" u="none" strike="noStrike" cap="none" normalizeH="0" baseline="0" dirty="0">
                        <a:ln>
                          <a:noFill/>
                        </a:ln>
                        <a:solidFill>
                          <a:srgbClr val="000000"/>
                        </a:solidFill>
                        <a:effectLst/>
                        <a:latin typeface="Arial" charset="0"/>
                        <a:ea typeface="ＭＳ Ｐゴシック" charset="-128"/>
                      </a:endParaRPr>
                    </a:p>
                  </a:txBody>
                  <a:tcPr marL="91454" marR="91454" marT="45741" marB="45741" horzOverflow="overflow">
                    <a:lnL>
                      <a:noFill/>
                    </a:lnL>
                    <a:lnR>
                      <a:noFill/>
                    </a:lnR>
                    <a:lnT>
                      <a:noFill/>
                    </a:lnT>
                    <a:lnB>
                      <a:noFill/>
                    </a:lnB>
                    <a:lnTlToBr>
                      <a:noFill/>
                    </a:lnTlToBr>
                    <a:lnBlToTr>
                      <a:noFill/>
                    </a:lnBlToTr>
                    <a:solidFill>
                      <a:srgbClr val="C3DDFF"/>
                    </a:solidFill>
                  </a:tcPr>
                </a:tc>
                <a:tc>
                  <a:txBody>
                    <a:body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a typeface="ＭＳ Ｐゴシック" charset="-128"/>
                      </a:endParaRPr>
                    </a:p>
                  </a:txBody>
                  <a:tcPr marL="91454" marR="91454" marT="45737" marB="45737" horzOverflow="overflow">
                    <a:lnL>
                      <a:noFill/>
                    </a:lnL>
                    <a:lnR>
                      <a:noFill/>
                    </a:lnR>
                    <a:lnT>
                      <a:noFill/>
                    </a:lnT>
                    <a:lnB>
                      <a:noFill/>
                    </a:lnB>
                    <a:lnTlToBr>
                      <a:noFill/>
                    </a:lnTlToBr>
                    <a:lnBlToTr>
                      <a:noFill/>
                    </a:lnBlToTr>
                    <a:solidFill>
                      <a:srgbClr val="C3DDFF"/>
                    </a:solidFill>
                  </a:tcPr>
                </a:tc>
                <a:extLst>
                  <a:ext uri="{0D108BD9-81ED-4DB2-BD59-A6C34878D82A}">
                    <a16:rowId xmlns:a16="http://schemas.microsoft.com/office/drawing/2014/main" xmlns="" val="1043272057"/>
                  </a:ext>
                </a:extLst>
              </a:tr>
              <a:tr h="334963">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charset="0"/>
                          <a:ea typeface="ＭＳ Ｐゴシック" charset="-128"/>
                        </a:rPr>
                        <a:t>  </a:t>
                      </a:r>
                      <a:r>
                        <a:rPr kumimoji="0" lang="en-US" altLang="en-US" sz="1600" b="1" i="0" u="none" strike="noStrike" cap="none" normalizeH="0" baseline="0" dirty="0">
                          <a:ln>
                            <a:noFill/>
                          </a:ln>
                          <a:solidFill>
                            <a:srgbClr val="000000"/>
                          </a:solidFill>
                          <a:effectLst/>
                          <a:latin typeface="Arial" charset="0"/>
                          <a:ea typeface="ＭＳ Ｐゴシック" charset="-128"/>
                        </a:rPr>
                        <a:t> </a:t>
                      </a:r>
                      <a:r>
                        <a:rPr kumimoji="0" lang="en-US" altLang="en-US" sz="1800" b="1" i="0" u="none" strike="noStrike" cap="none" normalizeH="0" baseline="0" dirty="0">
                          <a:ln>
                            <a:noFill/>
                          </a:ln>
                          <a:solidFill>
                            <a:srgbClr val="000000"/>
                          </a:solidFill>
                          <a:effectLst/>
                          <a:latin typeface="Arial" charset="0"/>
                          <a:ea typeface="ＭＳ Ｐゴシック" charset="-128"/>
                        </a:rPr>
                        <a:t>Characteristics</a:t>
                      </a:r>
                    </a:p>
                  </a:txBody>
                  <a:tcPr marL="91454" marR="91454" marT="45741" marB="45741" horzOverflow="overflow">
                    <a:lnL>
                      <a:noFill/>
                    </a:lnL>
                    <a:lnR>
                      <a:noFill/>
                    </a:lnR>
                    <a:lnT>
                      <a:noFill/>
                    </a:lnT>
                    <a:lnB>
                      <a:noFill/>
                    </a:lnB>
                    <a:lnTlToBr>
                      <a:noFill/>
                    </a:lnTlToBr>
                    <a:lnBlToTr>
                      <a:noFill/>
                    </a:lnBlToTr>
                    <a:solidFill>
                      <a:srgbClr val="F0F2FA"/>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charset="0"/>
                        <a:ea typeface="ＭＳ Ｐゴシック" charset="-128"/>
                      </a:endParaRPr>
                    </a:p>
                  </a:txBody>
                  <a:tcPr marL="91454" marR="91454" marT="45737" marB="45737" horzOverflow="overflow">
                    <a:lnL>
                      <a:noFill/>
                    </a:lnL>
                    <a:lnR>
                      <a:noFill/>
                    </a:lnR>
                    <a:lnT>
                      <a:noFill/>
                    </a:lnT>
                    <a:lnB>
                      <a:noFill/>
                    </a:lnB>
                    <a:lnTlToBr>
                      <a:noFill/>
                    </a:lnTlToBr>
                    <a:lnBlToTr>
                      <a:noFill/>
                    </a:lnBlToTr>
                    <a:solidFill>
                      <a:srgbClr val="F0F2FA"/>
                    </a:solidFill>
                  </a:tcPr>
                </a:tc>
                <a:extLst>
                  <a:ext uri="{0D108BD9-81ED-4DB2-BD59-A6C34878D82A}">
                    <a16:rowId xmlns:a16="http://schemas.microsoft.com/office/drawing/2014/main" xmlns="" val="10006"/>
                  </a:ext>
                </a:extLst>
              </a:tr>
              <a:tr h="334963">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     Obstructive Sleep Apnea</a:t>
                      </a:r>
                    </a:p>
                  </a:txBody>
                  <a:tcPr marL="91454" marR="91454" marT="45741" marB="45741" horzOverflow="overflow">
                    <a:lnL>
                      <a:noFill/>
                    </a:lnL>
                    <a:lnR>
                      <a:noFill/>
                    </a:lnR>
                    <a:lnT>
                      <a:noFill/>
                    </a:lnT>
                    <a:lnB>
                      <a:noFill/>
                    </a:lnB>
                    <a:lnTlToBr>
                      <a:noFill/>
                    </a:lnTlToBr>
                    <a:lnBlToTr>
                      <a:noFill/>
                    </a:lnBlToTr>
                    <a:solidFill>
                      <a:srgbClr val="C3DDFF"/>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10(13%)</a:t>
                      </a:r>
                    </a:p>
                  </a:txBody>
                  <a:tcPr marL="91454" marR="91454" marT="45737" marB="45737" horzOverflow="overflow">
                    <a:lnL>
                      <a:noFill/>
                    </a:lnL>
                    <a:lnR>
                      <a:noFill/>
                    </a:lnR>
                    <a:lnT>
                      <a:noFill/>
                    </a:lnT>
                    <a:lnB>
                      <a:noFill/>
                    </a:lnB>
                    <a:lnTlToBr>
                      <a:noFill/>
                    </a:lnTlToBr>
                    <a:lnBlToTr>
                      <a:noFill/>
                    </a:lnBlToTr>
                    <a:solidFill>
                      <a:srgbClr val="C3DDFF"/>
                    </a:solidFill>
                  </a:tcPr>
                </a:tc>
                <a:extLst>
                  <a:ext uri="{0D108BD9-81ED-4DB2-BD59-A6C34878D82A}">
                    <a16:rowId xmlns:a16="http://schemas.microsoft.com/office/drawing/2014/main" xmlns="" val="10007"/>
                  </a:ext>
                </a:extLst>
              </a:tr>
              <a:tr h="334963">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     Snoring Ever</a:t>
                      </a:r>
                    </a:p>
                  </a:txBody>
                  <a:tcPr marL="91454" marR="91454" marT="45741" marB="45741" horzOverflow="overflow">
                    <a:lnL>
                      <a:noFill/>
                    </a:lnL>
                    <a:lnR>
                      <a:noFill/>
                    </a:lnR>
                    <a:lnT>
                      <a:noFill/>
                    </a:lnT>
                    <a:lnB>
                      <a:noFill/>
                    </a:lnB>
                    <a:lnTlToBr>
                      <a:noFill/>
                    </a:lnTlToBr>
                    <a:lnBlToTr>
                      <a:noFill/>
                    </a:lnBlToTr>
                    <a:solidFill>
                      <a:srgbClr val="F0F2FA"/>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2</a:t>
                      </a:r>
                      <a:r>
                        <a:rPr kumimoji="0" lang="en-US" altLang="en-US" sz="1800" b="1" i="0" u="none" strike="noStrike" cap="none" normalizeH="0" baseline="0" dirty="0">
                          <a:ln>
                            <a:noFill/>
                          </a:ln>
                          <a:solidFill>
                            <a:schemeClr val="tx1"/>
                          </a:solidFill>
                          <a:effectLst/>
                          <a:latin typeface="Arial" charset="0"/>
                          <a:ea typeface="ＭＳ Ｐゴシック" charset="-128"/>
                        </a:rPr>
                        <a:t>(</a:t>
                      </a:r>
                      <a:r>
                        <a:rPr kumimoji="0" lang="en-US" altLang="en-US" sz="1800" b="0" i="0" u="none" strike="noStrike" cap="none" normalizeH="0" baseline="0" dirty="0">
                          <a:ln>
                            <a:noFill/>
                          </a:ln>
                          <a:solidFill>
                            <a:schemeClr val="tx1"/>
                          </a:solidFill>
                          <a:effectLst/>
                          <a:latin typeface="Arial" charset="0"/>
                          <a:ea typeface="ＭＳ Ｐゴシック" charset="-128"/>
                        </a:rPr>
                        <a:t>3%)</a:t>
                      </a:r>
                      <a:endParaRPr kumimoji="0" lang="en-US" altLang="en-US" sz="1800" b="1" i="0" u="none" strike="noStrike" cap="none" normalizeH="0" baseline="0" dirty="0">
                        <a:ln>
                          <a:noFill/>
                        </a:ln>
                        <a:solidFill>
                          <a:schemeClr val="tx1"/>
                        </a:solidFill>
                        <a:effectLst/>
                        <a:latin typeface="Arial" charset="0"/>
                        <a:ea typeface="ＭＳ Ｐゴシック" charset="-128"/>
                      </a:endParaRPr>
                    </a:p>
                  </a:txBody>
                  <a:tcPr marL="91454" marR="91454" marT="45737" marB="45737" horzOverflow="overflow">
                    <a:lnL>
                      <a:noFill/>
                    </a:lnL>
                    <a:lnR>
                      <a:noFill/>
                    </a:lnR>
                    <a:lnT>
                      <a:noFill/>
                    </a:lnT>
                    <a:lnB>
                      <a:noFill/>
                    </a:lnB>
                    <a:lnTlToBr>
                      <a:noFill/>
                    </a:lnTlToBr>
                    <a:lnBlToTr>
                      <a:noFill/>
                    </a:lnBlToTr>
                    <a:solidFill>
                      <a:srgbClr val="F0F2FA"/>
                    </a:solidFill>
                  </a:tcPr>
                </a:tc>
                <a:extLst>
                  <a:ext uri="{0D108BD9-81ED-4DB2-BD59-A6C34878D82A}">
                    <a16:rowId xmlns:a16="http://schemas.microsoft.com/office/drawing/2014/main" xmlns="" val="10008"/>
                  </a:ext>
                </a:extLst>
              </a:tr>
              <a:tr h="334963">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     Nap during the day</a:t>
                      </a:r>
                    </a:p>
                  </a:txBody>
                  <a:tcPr marL="91454" marR="91454" marT="45741" marB="45741" horzOverflow="overflow">
                    <a:lnL>
                      <a:noFill/>
                    </a:lnL>
                    <a:lnR>
                      <a:noFill/>
                    </a:lnR>
                    <a:lnT>
                      <a:noFill/>
                    </a:lnT>
                    <a:lnB>
                      <a:noFill/>
                    </a:lnB>
                    <a:lnTlToBr>
                      <a:noFill/>
                    </a:lnTlToBr>
                    <a:lnBlToTr>
                      <a:noFill/>
                    </a:lnBlToTr>
                    <a:solidFill>
                      <a:srgbClr val="C3DDFF"/>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21(29%)</a:t>
                      </a:r>
                    </a:p>
                  </a:txBody>
                  <a:tcPr marL="91454" marR="91454" marT="45737" marB="45737" horzOverflow="overflow">
                    <a:lnL>
                      <a:noFill/>
                    </a:lnL>
                    <a:lnR>
                      <a:noFill/>
                    </a:lnR>
                    <a:lnT>
                      <a:noFill/>
                    </a:lnT>
                    <a:lnB>
                      <a:noFill/>
                    </a:lnB>
                    <a:lnTlToBr>
                      <a:noFill/>
                    </a:lnTlToBr>
                    <a:lnBlToTr>
                      <a:noFill/>
                    </a:lnBlToTr>
                    <a:solidFill>
                      <a:srgbClr val="C3DDFF"/>
                    </a:solidFill>
                  </a:tcPr>
                </a:tc>
                <a:extLst>
                  <a:ext uri="{0D108BD9-81ED-4DB2-BD59-A6C34878D82A}">
                    <a16:rowId xmlns:a16="http://schemas.microsoft.com/office/drawing/2014/main" xmlns="" val="10009"/>
                  </a:ext>
                </a:extLst>
              </a:tr>
              <a:tr h="334963">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ea typeface="ＭＳ Ｐゴシック" charset="-128"/>
                        </a:rPr>
                        <a:t>     </a:t>
                      </a:r>
                      <a:r>
                        <a:rPr kumimoji="0" lang="en-US" altLang="en-US" sz="1800" b="0" i="0" u="none" strike="noStrike" cap="none" normalizeH="0" baseline="0" dirty="0">
                          <a:ln>
                            <a:noFill/>
                          </a:ln>
                          <a:solidFill>
                            <a:srgbClr val="000000"/>
                          </a:solidFill>
                          <a:effectLst/>
                          <a:latin typeface="Arial" charset="0"/>
                          <a:ea typeface="ＭＳ Ｐゴシック" charset="-128"/>
                        </a:rPr>
                        <a:t>Constipation</a:t>
                      </a:r>
                    </a:p>
                  </a:txBody>
                  <a:tcPr marL="91454" marR="91454" marT="45741" marB="45741" horzOverflow="overflow">
                    <a:lnL>
                      <a:noFill/>
                    </a:lnL>
                    <a:lnR>
                      <a:noFill/>
                    </a:lnR>
                    <a:lnT>
                      <a:noFill/>
                    </a:lnT>
                    <a:lnB>
                      <a:noFill/>
                    </a:lnB>
                    <a:lnTlToBr>
                      <a:noFill/>
                    </a:lnTlToBr>
                    <a:lnBlToTr>
                      <a:noFill/>
                    </a:lnBlToTr>
                    <a:solidFill>
                      <a:srgbClr val="F0F2FA"/>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5(7%)</a:t>
                      </a:r>
                    </a:p>
                  </a:txBody>
                  <a:tcPr marL="91454" marR="91454" marT="45737" marB="45737" horzOverflow="overflow">
                    <a:lnL>
                      <a:noFill/>
                    </a:lnL>
                    <a:lnR>
                      <a:noFill/>
                    </a:lnR>
                    <a:lnT>
                      <a:noFill/>
                    </a:lnT>
                    <a:lnB>
                      <a:noFill/>
                    </a:lnB>
                    <a:lnTlToBr>
                      <a:noFill/>
                    </a:lnTlToBr>
                    <a:lnBlToTr>
                      <a:noFill/>
                    </a:lnBlToTr>
                    <a:solidFill>
                      <a:srgbClr val="F0F2FA"/>
                    </a:solidFill>
                  </a:tcPr>
                </a:tc>
                <a:extLst>
                  <a:ext uri="{0D108BD9-81ED-4DB2-BD59-A6C34878D82A}">
                    <a16:rowId xmlns:a16="http://schemas.microsoft.com/office/drawing/2014/main" xmlns="" val="10010"/>
                  </a:ext>
                </a:extLst>
              </a:tr>
              <a:tr h="334963">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ea typeface="ＭＳ Ｐゴシック" charset="-128"/>
                        </a:rPr>
                        <a:t>     </a:t>
                      </a:r>
                      <a:r>
                        <a:rPr kumimoji="0" lang="en-US" altLang="en-US" sz="1800" b="0" i="0" u="none" strike="noStrike" cap="none" normalizeH="0" baseline="0" dirty="0" smtClean="0">
                          <a:ln>
                            <a:noFill/>
                          </a:ln>
                          <a:solidFill>
                            <a:srgbClr val="000000"/>
                          </a:solidFill>
                          <a:effectLst/>
                          <a:latin typeface="Arial" charset="0"/>
                          <a:ea typeface="ＭＳ Ｐゴシック" charset="-128"/>
                        </a:rPr>
                        <a:t>Depressive symptoms</a:t>
                      </a: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L="91454" marR="91454" marT="45741" marB="45741" horzOverflow="overflow">
                    <a:lnL>
                      <a:noFill/>
                    </a:lnL>
                    <a:lnR>
                      <a:noFill/>
                    </a:lnR>
                    <a:lnT>
                      <a:noFill/>
                    </a:lnT>
                    <a:lnB>
                      <a:noFill/>
                    </a:lnB>
                    <a:lnTlToBr>
                      <a:noFill/>
                    </a:lnTlToBr>
                    <a:lnBlToTr>
                      <a:noFill/>
                    </a:lnBlToTr>
                    <a:solidFill>
                      <a:srgbClr val="C3DDFF"/>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18(25%)</a:t>
                      </a:r>
                    </a:p>
                  </a:txBody>
                  <a:tcPr marL="91454" marR="91454" marT="45737" marB="45737" horzOverflow="overflow">
                    <a:lnL>
                      <a:noFill/>
                    </a:lnL>
                    <a:lnR>
                      <a:noFill/>
                    </a:lnR>
                    <a:lnT>
                      <a:noFill/>
                    </a:lnT>
                    <a:lnB>
                      <a:noFill/>
                    </a:lnB>
                    <a:lnTlToBr>
                      <a:noFill/>
                    </a:lnTlToBr>
                    <a:lnBlToTr>
                      <a:noFill/>
                    </a:lnBlToTr>
                    <a:solidFill>
                      <a:srgbClr val="C3DDFF"/>
                    </a:solidFill>
                  </a:tcPr>
                </a:tc>
                <a:extLst>
                  <a:ext uri="{0D108BD9-81ED-4DB2-BD59-A6C34878D82A}">
                    <a16:rowId xmlns:a16="http://schemas.microsoft.com/office/drawing/2014/main" xmlns="" val="10011"/>
                  </a:ext>
                </a:extLst>
              </a:tr>
              <a:tr h="350838">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ea typeface="ＭＳ Ｐゴシック" charset="-128"/>
                        </a:rPr>
                        <a:t>     </a:t>
                      </a:r>
                      <a:r>
                        <a:rPr kumimoji="0" lang="en-US" altLang="en-US" sz="1800" b="0" i="0" u="none" strike="noStrike" cap="none" normalizeH="0" baseline="0" dirty="0">
                          <a:ln>
                            <a:noFill/>
                          </a:ln>
                          <a:solidFill>
                            <a:srgbClr val="000000"/>
                          </a:solidFill>
                          <a:effectLst/>
                          <a:latin typeface="Arial" charset="0"/>
                          <a:ea typeface="ＭＳ Ｐゴシック" charset="-128"/>
                        </a:rPr>
                        <a:t>Bullied</a:t>
                      </a:r>
                      <a:endParaRPr kumimoji="0" lang="en-US" altLang="en-US" sz="1800" b="1" i="0" u="none" strike="noStrike" cap="none" normalizeH="0" baseline="0" dirty="0">
                        <a:ln>
                          <a:noFill/>
                        </a:ln>
                        <a:solidFill>
                          <a:srgbClr val="000000"/>
                        </a:solidFill>
                        <a:effectLst/>
                        <a:latin typeface="Arial" charset="0"/>
                        <a:ea typeface="ＭＳ Ｐゴシック" charset="-128"/>
                      </a:endParaRPr>
                    </a:p>
                  </a:txBody>
                  <a:tcPr marL="91454" marR="91454" marT="45741" marB="45741" horzOverflow="overflow">
                    <a:lnL>
                      <a:noFill/>
                    </a:lnL>
                    <a:lnR>
                      <a:noFill/>
                    </a:lnR>
                    <a:lnT>
                      <a:noFill/>
                    </a:lnT>
                    <a:lnB>
                      <a:noFill/>
                    </a:lnB>
                    <a:lnTlToBr>
                      <a:noFill/>
                    </a:lnTlToBr>
                    <a:lnBlToTr>
                      <a:noFill/>
                    </a:lnBlToTr>
                    <a:solidFill>
                      <a:srgbClr val="F0F2FA"/>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33(45%)</a:t>
                      </a:r>
                    </a:p>
                  </a:txBody>
                  <a:tcPr marL="91454" marR="91454" marT="45737" marB="45737" horzOverflow="overflow">
                    <a:lnL>
                      <a:noFill/>
                    </a:lnL>
                    <a:lnR>
                      <a:noFill/>
                    </a:lnR>
                    <a:lnT>
                      <a:noFill/>
                    </a:lnT>
                    <a:lnB>
                      <a:noFill/>
                    </a:lnB>
                    <a:lnTlToBr>
                      <a:noFill/>
                    </a:lnTlToBr>
                    <a:lnBlToTr>
                      <a:noFill/>
                    </a:lnBlToTr>
                    <a:solidFill>
                      <a:srgbClr val="F0F2FA"/>
                    </a:solidFill>
                  </a:tcPr>
                </a:tc>
                <a:extLst>
                  <a:ext uri="{0D108BD9-81ED-4DB2-BD59-A6C34878D82A}">
                    <a16:rowId xmlns:a16="http://schemas.microsoft.com/office/drawing/2014/main" xmlns="" val="10012"/>
                  </a:ext>
                </a:extLst>
              </a:tr>
              <a:tr h="334963">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ea typeface="ＭＳ Ｐゴシック" charset="-128"/>
                        </a:rPr>
                        <a:t>     </a:t>
                      </a:r>
                      <a:r>
                        <a:rPr kumimoji="0" lang="en-US" altLang="en-US" sz="1800" b="0" i="0" u="none" strike="noStrike" cap="none" normalizeH="0" baseline="0" dirty="0">
                          <a:ln>
                            <a:noFill/>
                          </a:ln>
                          <a:solidFill>
                            <a:srgbClr val="000000"/>
                          </a:solidFill>
                          <a:effectLst/>
                          <a:latin typeface="Arial" charset="0"/>
                          <a:ea typeface="ＭＳ Ｐゴシック" charset="-128"/>
                        </a:rPr>
                        <a:t>Drink beverages after 7 pm</a:t>
                      </a:r>
                    </a:p>
                  </a:txBody>
                  <a:tcPr marL="91454" marR="91454" marT="45741" marB="45741" horzOverflow="overflow">
                    <a:lnL>
                      <a:noFill/>
                    </a:lnL>
                    <a:lnR>
                      <a:noFill/>
                    </a:lnR>
                    <a:lnT>
                      <a:noFill/>
                    </a:lnT>
                    <a:lnB>
                      <a:noFill/>
                    </a:lnB>
                    <a:lnTlToBr>
                      <a:noFill/>
                    </a:lnTlToBr>
                    <a:lnBlToTr>
                      <a:noFill/>
                    </a:lnBlToTr>
                    <a:solidFill>
                      <a:srgbClr val="C3DDFF"/>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63(86%)</a:t>
                      </a:r>
                    </a:p>
                  </a:txBody>
                  <a:tcPr marL="91454" marR="91454" marT="45737" marB="45737" horzOverflow="overflow">
                    <a:lnL>
                      <a:noFill/>
                    </a:lnL>
                    <a:lnR>
                      <a:noFill/>
                    </a:lnR>
                    <a:lnT>
                      <a:noFill/>
                    </a:lnT>
                    <a:lnB>
                      <a:noFill/>
                    </a:lnB>
                    <a:lnTlToBr>
                      <a:noFill/>
                    </a:lnTlToBr>
                    <a:lnBlToTr>
                      <a:noFill/>
                    </a:lnBlToTr>
                    <a:solidFill>
                      <a:srgbClr val="C3DDFF"/>
                    </a:solidFill>
                  </a:tcPr>
                </a:tc>
                <a:extLst>
                  <a:ext uri="{0D108BD9-81ED-4DB2-BD59-A6C34878D82A}">
                    <a16:rowId xmlns:a16="http://schemas.microsoft.com/office/drawing/2014/main" xmlns="" val="10013"/>
                  </a:ext>
                </a:extLst>
              </a:tr>
            </a:tbl>
          </a:graphicData>
        </a:graphic>
      </p:graphicFrame>
      <p:pic>
        <p:nvPicPr>
          <p:cNvPr id="1663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29443"/>
            <a:ext cx="65532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6" name="Table 445"/>
          <p:cNvGraphicFramePr>
            <a:graphicFrameLocks noGrp="1"/>
          </p:cNvGraphicFramePr>
          <p:nvPr>
            <p:extLst>
              <p:ext uri="{D42A27DB-BD31-4B8C-83A1-F6EECF244321}">
                <p14:modId xmlns:p14="http://schemas.microsoft.com/office/powerpoint/2010/main" val="3430580523"/>
              </p:ext>
            </p:extLst>
          </p:nvPr>
        </p:nvGraphicFramePr>
        <p:xfrm>
          <a:off x="13338175" y="10698555"/>
          <a:ext cx="10814050" cy="4451284"/>
        </p:xfrm>
        <a:graphic>
          <a:graphicData uri="http://schemas.openxmlformats.org/drawingml/2006/table">
            <a:tbl>
              <a:tblPr firstRow="1" firstCol="1"/>
              <a:tblGrid>
                <a:gridCol w="6896798">
                  <a:extLst>
                    <a:ext uri="{9D8B030D-6E8A-4147-A177-3AD203B41FA5}">
                      <a16:colId xmlns:a16="http://schemas.microsoft.com/office/drawing/2014/main" xmlns="" val="20000"/>
                    </a:ext>
                  </a:extLst>
                </a:gridCol>
                <a:gridCol w="3917252">
                  <a:extLst>
                    <a:ext uri="{9D8B030D-6E8A-4147-A177-3AD203B41FA5}">
                      <a16:colId xmlns:a16="http://schemas.microsoft.com/office/drawing/2014/main" xmlns="" val="20001"/>
                    </a:ext>
                  </a:extLst>
                </a:gridCol>
              </a:tblGrid>
              <a:tr h="658394">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cap="none" normalizeH="0" baseline="0" dirty="0" smtClean="0">
                          <a:ln>
                            <a:noFill/>
                          </a:ln>
                          <a:solidFill>
                            <a:schemeClr val="bg1"/>
                          </a:solidFill>
                          <a:effectLst/>
                          <a:latin typeface="Arial" charset="0"/>
                          <a:ea typeface="ＭＳ Ｐゴシック" charset="-128"/>
                        </a:rPr>
                        <a:t>Anthropometrics (N=73)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Arial" charset="0"/>
                        <a:ea typeface="ＭＳ Ｐゴシック" charset="-128"/>
                      </a:endParaRPr>
                    </a:p>
                  </a:txBody>
                  <a:tcPr marT="45698" marB="45698" horzOverflow="overflow">
                    <a:lnL>
                      <a:noFill/>
                    </a:lnL>
                    <a:lnR>
                      <a:noFill/>
                    </a:lnR>
                    <a:lnT>
                      <a:noFill/>
                    </a:lnT>
                    <a:lnB>
                      <a:noFill/>
                    </a:lnB>
                    <a:lnTlToBr>
                      <a:noFill/>
                    </a:lnTlToBr>
                    <a:lnBlToTr>
                      <a:noFill/>
                    </a:lnBlToTr>
                    <a:solidFill>
                      <a:schemeClr val="accent1"/>
                    </a:solidFill>
                  </a:tcPr>
                </a:tc>
                <a:tc hMerge="1">
                  <a:txBody>
                    <a:body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bg1"/>
                        </a:solidFill>
                        <a:effectLst/>
                        <a:latin typeface="Arial" charset="0"/>
                        <a:ea typeface="ＭＳ Ｐゴシック" charset="-128"/>
                      </a:endParaRPr>
                    </a:p>
                  </a:txBody>
                  <a:tcPr marT="45698" marB="45698" horzOverflow="overflow">
                    <a:lnL>
                      <a:noFill/>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xmlns="" val="244967287"/>
                  </a:ext>
                </a:extLst>
              </a:tr>
              <a:tr h="461166">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     </a:t>
                      </a:r>
                      <a:r>
                        <a:rPr kumimoji="0" lang="en-US" altLang="en-US" sz="2000" b="1" i="0" u="none" strike="noStrike" cap="none" normalizeH="0" baseline="0" dirty="0" smtClean="0">
                          <a:ln>
                            <a:noFill/>
                          </a:ln>
                          <a:solidFill>
                            <a:schemeClr val="tx1"/>
                          </a:solidFill>
                          <a:effectLst/>
                          <a:latin typeface="Arial" charset="0"/>
                          <a:ea typeface="ＭＳ Ｐゴシック" charset="-128"/>
                        </a:rPr>
                        <a:t>Measure</a:t>
                      </a:r>
                      <a:endParaRPr kumimoji="0" lang="en-US" altLang="en-US" sz="2000" b="1" i="0" u="none" strike="noStrike" cap="none" normalizeH="0" baseline="0" dirty="0">
                        <a:ln>
                          <a:noFill/>
                        </a:ln>
                        <a:solidFill>
                          <a:schemeClr val="tx1"/>
                        </a:solidFill>
                        <a:effectLst/>
                        <a:latin typeface="Arial" charset="0"/>
                        <a:ea typeface="ＭＳ Ｐゴシック" charset="-128"/>
                      </a:endParaRPr>
                    </a:p>
                  </a:txBody>
                  <a:tcPr marT="45702" marB="45702" horzOverflow="overflow">
                    <a:lnL>
                      <a:noFill/>
                    </a:lnL>
                    <a:lnR>
                      <a:noFill/>
                    </a:lnR>
                    <a:lnT>
                      <a:noFill/>
                    </a:lnT>
                    <a:lnB>
                      <a:noFill/>
                    </a:lnB>
                    <a:lnTlToBr>
                      <a:noFill/>
                    </a:lnTlToBr>
                    <a:lnBlToTr>
                      <a:noFill/>
                    </a:lnBlToTr>
                    <a:solidFill>
                      <a:srgbClr val="FFE5F0"/>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ea typeface="ＭＳ Ｐゴシック" charset="-128"/>
                        </a:rPr>
                        <a:t>X </a:t>
                      </a:r>
                      <a:r>
                        <a:rPr kumimoji="0" lang="en-US" altLang="en-US" sz="1800" b="1" i="0" u="none" strike="noStrike" cap="none" normalizeH="0" baseline="0" dirty="0" smtClean="0">
                          <a:ln>
                            <a:noFill/>
                          </a:ln>
                          <a:solidFill>
                            <a:schemeClr val="tx1"/>
                          </a:solidFill>
                          <a:effectLst/>
                          <a:latin typeface="Calibri" charset="0"/>
                          <a:ea typeface="ＭＳ Ｐゴシック" charset="-128"/>
                        </a:rPr>
                        <a:t>±</a:t>
                      </a:r>
                      <a:r>
                        <a:rPr kumimoji="0" lang="en-US" altLang="en-US" sz="1800" b="1" i="0" u="none" strike="noStrike" cap="none" normalizeH="0" baseline="0" dirty="0" smtClean="0">
                          <a:ln>
                            <a:noFill/>
                          </a:ln>
                          <a:solidFill>
                            <a:srgbClr val="000000"/>
                          </a:solidFill>
                          <a:effectLst/>
                          <a:latin typeface="Arial" charset="0"/>
                          <a:ea typeface="ＭＳ Ｐゴシック" charset="-128"/>
                        </a:rPr>
                        <a:t>SD</a:t>
                      </a:r>
                      <a:endParaRPr kumimoji="0" lang="en-US" altLang="en-US" sz="1800" b="1" i="0" u="none" strike="noStrike" cap="none" normalizeH="0" baseline="0" dirty="0">
                        <a:ln>
                          <a:noFill/>
                        </a:ln>
                        <a:solidFill>
                          <a:srgbClr val="000000"/>
                        </a:solidFill>
                        <a:effectLst/>
                        <a:latin typeface="Arial" charset="0"/>
                        <a:ea typeface="ＭＳ Ｐゴシック" charset="-128"/>
                      </a:endParaRPr>
                    </a:p>
                  </a:txBody>
                  <a:tcPr marT="45698" marB="45698" horzOverflow="overflow">
                    <a:lnL>
                      <a:noFill/>
                    </a:lnL>
                    <a:lnR>
                      <a:noFill/>
                    </a:lnR>
                    <a:lnT>
                      <a:noFill/>
                    </a:lnT>
                    <a:lnB>
                      <a:noFill/>
                    </a:lnB>
                    <a:lnTlToBr>
                      <a:noFill/>
                    </a:lnTlToBr>
                    <a:lnBlToTr>
                      <a:noFill/>
                    </a:lnBlToTr>
                    <a:solidFill>
                      <a:srgbClr val="FFE5F0"/>
                    </a:solidFill>
                  </a:tcPr>
                </a:tc>
              </a:tr>
              <a:tr h="461166">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ea typeface="ＭＳ Ｐゴシック" charset="-128"/>
                        </a:rPr>
                        <a:t>Mean weight, kg (</a:t>
                      </a:r>
                      <a:r>
                        <a:rPr kumimoji="0" lang="en-US" altLang="en-US" sz="1800" b="1" i="0" u="none" strike="noStrike" cap="none" normalizeH="0" baseline="0" dirty="0">
                          <a:ln>
                            <a:noFill/>
                          </a:ln>
                          <a:solidFill>
                            <a:schemeClr val="tx1"/>
                          </a:solidFill>
                          <a:effectLst/>
                          <a:latin typeface="Calibri" charset="0"/>
                          <a:ea typeface="ＭＳ Ｐゴシック" charset="-128"/>
                        </a:rPr>
                        <a:t>± </a:t>
                      </a:r>
                      <a:r>
                        <a:rPr kumimoji="0" lang="en-US" altLang="en-US" sz="1800" b="1" i="0" u="none" strike="noStrike" cap="none" normalizeH="0" baseline="0" dirty="0">
                          <a:ln>
                            <a:noFill/>
                          </a:ln>
                          <a:solidFill>
                            <a:schemeClr val="tx1"/>
                          </a:solidFill>
                          <a:effectLst/>
                          <a:latin typeface="Arial" charset="0"/>
                          <a:ea typeface="ＭＳ Ｐゴシック" charset="-128"/>
                        </a:rPr>
                        <a:t>SD)</a:t>
                      </a:r>
                    </a:p>
                  </a:txBody>
                  <a:tcPr marT="45702" marB="45702" horzOverflow="overflow">
                    <a:lnL>
                      <a:noFill/>
                    </a:lnL>
                    <a:lnR>
                      <a:noFill/>
                    </a:lnR>
                    <a:lnT>
                      <a:noFill/>
                    </a:lnT>
                    <a:lnB>
                      <a:noFill/>
                    </a:lnB>
                    <a:lnTlToBr>
                      <a:noFill/>
                    </a:lnTlToBr>
                    <a:lnBlToTr>
                      <a:noFill/>
                    </a:lnBlToTr>
                    <a:solidFill>
                      <a:srgbClr val="FFC7DD"/>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102 ± 29.3</a:t>
                      </a:r>
                    </a:p>
                  </a:txBody>
                  <a:tcPr marT="45698" marB="45698" horzOverflow="overflow">
                    <a:lnL>
                      <a:noFill/>
                    </a:lnL>
                    <a:lnR>
                      <a:noFill/>
                    </a:lnR>
                    <a:lnT>
                      <a:noFill/>
                    </a:lnT>
                    <a:lnB>
                      <a:noFill/>
                    </a:lnB>
                    <a:lnTlToBr>
                      <a:noFill/>
                    </a:lnTlToBr>
                    <a:lnBlToTr>
                      <a:noFill/>
                    </a:lnBlToTr>
                    <a:solidFill>
                      <a:srgbClr val="FFC7DD"/>
                    </a:solidFill>
                  </a:tcPr>
                </a:tc>
                <a:extLst>
                  <a:ext uri="{0D108BD9-81ED-4DB2-BD59-A6C34878D82A}">
                    <a16:rowId xmlns:a16="http://schemas.microsoft.com/office/drawing/2014/main" xmlns="" val="10001"/>
                  </a:ext>
                </a:extLst>
              </a:tr>
              <a:tr h="461166">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ea typeface="ＭＳ Ｐゴシック" charset="-128"/>
                        </a:rPr>
                        <a:t>Mean height, cm (</a:t>
                      </a:r>
                      <a:r>
                        <a:rPr kumimoji="0" lang="en-US" altLang="en-US" sz="1800" b="1" i="0" u="none" strike="noStrike" cap="none" normalizeH="0" baseline="0" dirty="0">
                          <a:ln>
                            <a:noFill/>
                          </a:ln>
                          <a:solidFill>
                            <a:schemeClr val="tx1"/>
                          </a:solidFill>
                          <a:effectLst/>
                          <a:latin typeface="Calibri" charset="0"/>
                          <a:ea typeface="ＭＳ Ｐゴシック" charset="-128"/>
                        </a:rPr>
                        <a:t>± </a:t>
                      </a:r>
                      <a:r>
                        <a:rPr kumimoji="0" lang="en-US" altLang="en-US" sz="1800" b="1" i="0" u="none" strike="noStrike" cap="none" normalizeH="0" baseline="0" dirty="0">
                          <a:ln>
                            <a:noFill/>
                          </a:ln>
                          <a:solidFill>
                            <a:schemeClr val="tx1"/>
                          </a:solidFill>
                          <a:effectLst/>
                          <a:latin typeface="Arial" charset="0"/>
                          <a:ea typeface="ＭＳ Ｐゴシック" charset="-128"/>
                        </a:rPr>
                        <a:t>SD)</a:t>
                      </a:r>
                    </a:p>
                  </a:txBody>
                  <a:tcPr marT="45702" marB="45702" horzOverflow="overflow">
                    <a:lnL>
                      <a:noFill/>
                    </a:lnL>
                    <a:lnR>
                      <a:noFill/>
                    </a:lnR>
                    <a:lnT>
                      <a:noFill/>
                    </a:lnT>
                    <a:lnB>
                      <a:noFill/>
                    </a:lnB>
                    <a:lnTlToBr>
                      <a:noFill/>
                    </a:lnTlToBr>
                    <a:lnBlToTr>
                      <a:noFill/>
                    </a:lnBlToTr>
                    <a:solidFill>
                      <a:srgbClr val="FFE5F0"/>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163.4 </a:t>
                      </a:r>
                      <a:r>
                        <a:rPr kumimoji="0" lang="en-US" altLang="en-US" sz="1800" b="0" i="0" u="none" strike="noStrike" cap="none" normalizeH="0" baseline="0" dirty="0">
                          <a:ln>
                            <a:noFill/>
                          </a:ln>
                          <a:solidFill>
                            <a:schemeClr val="tx1"/>
                          </a:solidFill>
                          <a:effectLst/>
                          <a:latin typeface="Arial" charset="0"/>
                          <a:ea typeface="ＭＳ Ｐゴシック" charset="-128"/>
                        </a:rPr>
                        <a:t>± 12.2</a:t>
                      </a: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698" marB="45698" horzOverflow="overflow">
                    <a:lnL>
                      <a:noFill/>
                    </a:lnL>
                    <a:lnR>
                      <a:noFill/>
                    </a:lnR>
                    <a:lnT>
                      <a:noFill/>
                    </a:lnT>
                    <a:lnB>
                      <a:noFill/>
                    </a:lnB>
                    <a:lnTlToBr>
                      <a:noFill/>
                    </a:lnTlToBr>
                    <a:lnBlToTr>
                      <a:noFill/>
                    </a:lnBlToTr>
                    <a:solidFill>
                      <a:srgbClr val="FFE5F0"/>
                    </a:solidFill>
                  </a:tcPr>
                </a:tc>
                <a:extLst>
                  <a:ext uri="{0D108BD9-81ED-4DB2-BD59-A6C34878D82A}">
                    <a16:rowId xmlns:a16="http://schemas.microsoft.com/office/drawing/2014/main" xmlns="" val="10002"/>
                  </a:ext>
                </a:extLst>
              </a:tr>
              <a:tr h="461166">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ea typeface="ＭＳ Ｐゴシック" charset="-128"/>
                        </a:rPr>
                        <a:t>Mean BMI, kg/m</a:t>
                      </a:r>
                      <a:r>
                        <a:rPr kumimoji="0" lang="en-US" altLang="en-US" sz="1800" b="1" i="0" u="none" strike="noStrike" cap="none" normalizeH="0" baseline="30000" dirty="0">
                          <a:ln>
                            <a:noFill/>
                          </a:ln>
                          <a:solidFill>
                            <a:schemeClr val="tx1"/>
                          </a:solidFill>
                          <a:effectLst/>
                          <a:latin typeface="Arial" charset="0"/>
                          <a:ea typeface="ＭＳ Ｐゴシック" charset="-128"/>
                        </a:rPr>
                        <a:t>2</a:t>
                      </a:r>
                      <a:r>
                        <a:rPr kumimoji="0" lang="en-US" altLang="en-US" sz="1800" b="1" i="0" u="none" strike="noStrike" cap="none" normalizeH="0" baseline="0" dirty="0">
                          <a:ln>
                            <a:noFill/>
                          </a:ln>
                          <a:solidFill>
                            <a:schemeClr val="tx1"/>
                          </a:solidFill>
                          <a:effectLst/>
                          <a:latin typeface="Arial" charset="0"/>
                          <a:ea typeface="ＭＳ Ｐゴシック" charset="-128"/>
                        </a:rPr>
                        <a:t> (</a:t>
                      </a:r>
                      <a:r>
                        <a:rPr kumimoji="0" lang="en-US" altLang="en-US" sz="1800" b="1" i="0" u="none" strike="noStrike" cap="none" normalizeH="0" baseline="0" dirty="0">
                          <a:ln>
                            <a:noFill/>
                          </a:ln>
                          <a:solidFill>
                            <a:schemeClr val="tx1"/>
                          </a:solidFill>
                          <a:effectLst/>
                          <a:latin typeface="Calibri" charset="0"/>
                          <a:ea typeface="ＭＳ Ｐゴシック" charset="-128"/>
                        </a:rPr>
                        <a:t>± </a:t>
                      </a:r>
                      <a:r>
                        <a:rPr kumimoji="0" lang="en-US" altLang="en-US" sz="1800" b="1" i="0" u="none" strike="noStrike" cap="none" normalizeH="0" baseline="0" dirty="0">
                          <a:ln>
                            <a:noFill/>
                          </a:ln>
                          <a:solidFill>
                            <a:schemeClr val="tx1"/>
                          </a:solidFill>
                          <a:effectLst/>
                          <a:latin typeface="Arial" charset="0"/>
                          <a:ea typeface="ＭＳ Ｐゴシック" charset="-128"/>
                        </a:rPr>
                        <a:t>SD)</a:t>
                      </a:r>
                    </a:p>
                  </a:txBody>
                  <a:tcPr marT="45702" marB="45702" horzOverflow="overflow">
                    <a:lnL>
                      <a:noFill/>
                    </a:lnL>
                    <a:lnR>
                      <a:noFill/>
                    </a:lnR>
                    <a:lnT>
                      <a:noFill/>
                    </a:lnT>
                    <a:lnB>
                      <a:noFill/>
                    </a:lnB>
                    <a:lnTlToBr>
                      <a:noFill/>
                    </a:lnTlToBr>
                    <a:lnBlToTr>
                      <a:noFill/>
                    </a:lnBlToTr>
                    <a:solidFill>
                      <a:srgbClr val="FFC7DD"/>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37.3 </a:t>
                      </a:r>
                      <a:r>
                        <a:rPr kumimoji="0" lang="en-US" altLang="en-US" sz="1800" b="0" i="0" u="none" strike="noStrike" cap="none" normalizeH="0" baseline="0" dirty="0">
                          <a:ln>
                            <a:noFill/>
                          </a:ln>
                          <a:solidFill>
                            <a:schemeClr val="tx1"/>
                          </a:solidFill>
                          <a:effectLst/>
                          <a:latin typeface="Arial" charset="0"/>
                          <a:ea typeface="ＭＳ Ｐゴシック" charset="-128"/>
                        </a:rPr>
                        <a:t>± 8.5</a:t>
                      </a: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698" marB="45698" horzOverflow="overflow">
                    <a:lnL>
                      <a:noFill/>
                    </a:lnL>
                    <a:lnR>
                      <a:noFill/>
                    </a:lnR>
                    <a:lnT>
                      <a:noFill/>
                    </a:lnT>
                    <a:lnB>
                      <a:noFill/>
                    </a:lnB>
                    <a:lnTlToBr>
                      <a:noFill/>
                    </a:lnTlToBr>
                    <a:lnBlToTr>
                      <a:noFill/>
                    </a:lnBlToTr>
                    <a:solidFill>
                      <a:srgbClr val="FFC7DD"/>
                    </a:solidFill>
                  </a:tcPr>
                </a:tc>
                <a:extLst>
                  <a:ext uri="{0D108BD9-81ED-4DB2-BD59-A6C34878D82A}">
                    <a16:rowId xmlns:a16="http://schemas.microsoft.com/office/drawing/2014/main" xmlns="" val="10003"/>
                  </a:ext>
                </a:extLst>
              </a:tr>
              <a:tr h="461166">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ea typeface="ＭＳ Ｐゴシック" charset="-128"/>
                        </a:rPr>
                        <a:t>Mean BMI z-score (</a:t>
                      </a:r>
                      <a:r>
                        <a:rPr kumimoji="0" lang="en-US" altLang="en-US" sz="1800" b="1" i="0" u="none" strike="noStrike" cap="none" normalizeH="0" baseline="0" dirty="0">
                          <a:ln>
                            <a:noFill/>
                          </a:ln>
                          <a:solidFill>
                            <a:schemeClr val="tx1"/>
                          </a:solidFill>
                          <a:effectLst/>
                          <a:latin typeface="Calibri" charset="0"/>
                          <a:ea typeface="ＭＳ Ｐゴシック" charset="-128"/>
                        </a:rPr>
                        <a:t>± </a:t>
                      </a:r>
                      <a:r>
                        <a:rPr kumimoji="0" lang="en-US" altLang="en-US" sz="1800" b="1" i="0" u="none" strike="noStrike" cap="none" normalizeH="0" baseline="0" dirty="0">
                          <a:ln>
                            <a:noFill/>
                          </a:ln>
                          <a:solidFill>
                            <a:schemeClr val="tx1"/>
                          </a:solidFill>
                          <a:effectLst/>
                          <a:latin typeface="Arial" charset="0"/>
                          <a:ea typeface="ＭＳ Ｐゴシック" charset="-128"/>
                        </a:rPr>
                        <a:t>SD)</a:t>
                      </a:r>
                    </a:p>
                  </a:txBody>
                  <a:tcPr marT="45702" marB="45702" horzOverflow="overflow">
                    <a:lnL>
                      <a:noFill/>
                    </a:lnL>
                    <a:lnR>
                      <a:noFill/>
                    </a:lnR>
                    <a:lnT>
                      <a:noFill/>
                    </a:lnT>
                    <a:lnB>
                      <a:noFill/>
                    </a:lnB>
                    <a:lnTlToBr>
                      <a:noFill/>
                    </a:lnTlToBr>
                    <a:lnBlToTr>
                      <a:noFill/>
                    </a:lnBlToTr>
                    <a:solidFill>
                      <a:srgbClr val="FFE5F0"/>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2.38 </a:t>
                      </a:r>
                      <a:r>
                        <a:rPr kumimoji="0" lang="en-US" altLang="en-US" sz="1800" b="0" i="0" u="none" strike="noStrike" cap="none" normalizeH="0" baseline="0" dirty="0">
                          <a:ln>
                            <a:noFill/>
                          </a:ln>
                          <a:solidFill>
                            <a:schemeClr val="tx1"/>
                          </a:solidFill>
                          <a:effectLst/>
                          <a:latin typeface="Arial" charset="0"/>
                          <a:ea typeface="ＭＳ Ｐゴシック" charset="-128"/>
                        </a:rPr>
                        <a:t>± 0.44</a:t>
                      </a: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698" marB="45698" horzOverflow="overflow">
                    <a:lnL>
                      <a:noFill/>
                    </a:lnL>
                    <a:lnR>
                      <a:noFill/>
                    </a:lnR>
                    <a:lnT>
                      <a:noFill/>
                    </a:lnT>
                    <a:lnB>
                      <a:noFill/>
                    </a:lnB>
                    <a:lnTlToBr>
                      <a:noFill/>
                    </a:lnTlToBr>
                    <a:lnBlToTr>
                      <a:noFill/>
                    </a:lnBlToTr>
                    <a:solidFill>
                      <a:srgbClr val="FFE5F0"/>
                    </a:solidFill>
                  </a:tcPr>
                </a:tc>
                <a:extLst>
                  <a:ext uri="{0D108BD9-81ED-4DB2-BD59-A6C34878D82A}">
                    <a16:rowId xmlns:a16="http://schemas.microsoft.com/office/drawing/2014/main" xmlns="" val="10004"/>
                  </a:ext>
                </a:extLst>
              </a:tr>
              <a:tr h="461166">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ea typeface="ＭＳ Ｐゴシック" charset="-128"/>
                        </a:rPr>
                        <a:t>Mean BMI percentile</a:t>
                      </a:r>
                    </a:p>
                  </a:txBody>
                  <a:tcPr marT="45702" marB="45702" horzOverflow="overflow">
                    <a:lnL>
                      <a:noFill/>
                    </a:lnL>
                    <a:lnR>
                      <a:noFill/>
                    </a:lnR>
                    <a:lnT>
                      <a:noFill/>
                    </a:lnT>
                    <a:lnB>
                      <a:noFill/>
                    </a:lnB>
                    <a:lnTlToBr>
                      <a:noFill/>
                    </a:lnTlToBr>
                    <a:lnBlToTr>
                      <a:noFill/>
                    </a:lnBlToTr>
                    <a:solidFill>
                      <a:srgbClr val="FFC7DD"/>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98 </a:t>
                      </a:r>
                      <a:r>
                        <a:rPr kumimoji="0" lang="en-US" altLang="en-US" sz="1800" b="0" i="0" u="none" strike="noStrike" cap="none" normalizeH="0" baseline="0" dirty="0">
                          <a:ln>
                            <a:noFill/>
                          </a:ln>
                          <a:solidFill>
                            <a:schemeClr val="tx1"/>
                          </a:solidFill>
                          <a:effectLst/>
                          <a:latin typeface="Arial" charset="0"/>
                          <a:ea typeface="ＭＳ Ｐゴシック" charset="-128"/>
                        </a:rPr>
                        <a:t>± 7.4</a:t>
                      </a: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698" marB="45698" horzOverflow="overflow">
                    <a:lnL>
                      <a:noFill/>
                    </a:lnL>
                    <a:lnR>
                      <a:noFill/>
                    </a:lnR>
                    <a:lnT>
                      <a:noFill/>
                    </a:lnT>
                    <a:lnB>
                      <a:noFill/>
                    </a:lnB>
                    <a:lnTlToBr>
                      <a:noFill/>
                    </a:lnTlToBr>
                    <a:lnBlToTr>
                      <a:noFill/>
                    </a:lnBlToTr>
                    <a:solidFill>
                      <a:srgbClr val="FFC7DD"/>
                    </a:solidFill>
                  </a:tcPr>
                </a:tc>
                <a:extLst>
                  <a:ext uri="{0D108BD9-81ED-4DB2-BD59-A6C34878D82A}">
                    <a16:rowId xmlns:a16="http://schemas.microsoft.com/office/drawing/2014/main" xmlns="" val="10005"/>
                  </a:ext>
                </a:extLst>
              </a:tr>
              <a:tr h="461166">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     Overweight</a:t>
                      </a:r>
                    </a:p>
                  </a:txBody>
                  <a:tcPr marT="45702" marB="45702" horzOverflow="overflow">
                    <a:lnL>
                      <a:noFill/>
                    </a:lnL>
                    <a:lnR>
                      <a:noFill/>
                    </a:lnR>
                    <a:lnT>
                      <a:noFill/>
                    </a:lnT>
                    <a:lnB>
                      <a:noFill/>
                    </a:lnB>
                    <a:lnTlToBr>
                      <a:noFill/>
                    </a:lnTlToBr>
                    <a:lnBlToTr>
                      <a:noFill/>
                    </a:lnBlToTr>
                    <a:solidFill>
                      <a:srgbClr val="FFE5F0"/>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2%</a:t>
                      </a:r>
                    </a:p>
                  </a:txBody>
                  <a:tcPr marT="45698" marB="45698" horzOverflow="overflow">
                    <a:lnL>
                      <a:noFill/>
                    </a:lnL>
                    <a:lnR>
                      <a:noFill/>
                    </a:lnR>
                    <a:lnT>
                      <a:noFill/>
                    </a:lnT>
                    <a:lnB>
                      <a:noFill/>
                    </a:lnB>
                    <a:lnTlToBr>
                      <a:noFill/>
                    </a:lnTlToBr>
                    <a:lnBlToTr>
                      <a:noFill/>
                    </a:lnBlToTr>
                    <a:solidFill>
                      <a:srgbClr val="FFE5F0"/>
                    </a:solidFill>
                  </a:tcPr>
                </a:tc>
                <a:extLst>
                  <a:ext uri="{0D108BD9-81ED-4DB2-BD59-A6C34878D82A}">
                    <a16:rowId xmlns:a16="http://schemas.microsoft.com/office/drawing/2014/main" xmlns="" val="10006"/>
                  </a:ext>
                </a:extLst>
              </a:tr>
              <a:tr h="461166">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     Obese </a:t>
                      </a:r>
                    </a:p>
                  </a:txBody>
                  <a:tcPr marT="45702" marB="45702" horzOverflow="overflow">
                    <a:lnL>
                      <a:noFill/>
                    </a:lnL>
                    <a:lnR>
                      <a:noFill/>
                    </a:lnR>
                    <a:lnT>
                      <a:noFill/>
                    </a:lnT>
                    <a:lnB>
                      <a:noFill/>
                    </a:lnB>
                    <a:lnTlToBr>
                      <a:noFill/>
                    </a:lnTlToBr>
                    <a:lnBlToTr>
                      <a:noFill/>
                    </a:lnBlToTr>
                    <a:solidFill>
                      <a:srgbClr val="FFC7DD"/>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97%</a:t>
                      </a:r>
                    </a:p>
                  </a:txBody>
                  <a:tcPr marT="45698" marB="45698" horzOverflow="overflow">
                    <a:lnL>
                      <a:noFill/>
                    </a:lnL>
                    <a:lnR>
                      <a:noFill/>
                    </a:lnR>
                    <a:lnT>
                      <a:noFill/>
                    </a:lnT>
                    <a:lnB>
                      <a:noFill/>
                    </a:lnB>
                    <a:lnTlToBr>
                      <a:noFill/>
                    </a:lnTlToBr>
                    <a:lnBlToTr>
                      <a:noFill/>
                    </a:lnBlToTr>
                    <a:solidFill>
                      <a:srgbClr val="FFC7DD"/>
                    </a:solidFill>
                  </a:tcPr>
                </a:tc>
                <a:extLst>
                  <a:ext uri="{0D108BD9-81ED-4DB2-BD59-A6C34878D82A}">
                    <a16:rowId xmlns:a16="http://schemas.microsoft.com/office/drawing/2014/main" xmlns="" val="10007"/>
                  </a:ext>
                </a:extLst>
              </a:tr>
            </a:tbl>
          </a:graphicData>
        </a:graphic>
      </p:graphicFrame>
      <p:sp>
        <p:nvSpPr>
          <p:cNvPr id="16658" name="TextBox 1"/>
          <p:cNvSpPr txBox="1">
            <a:spLocks noChangeArrowheads="1"/>
          </p:cNvSpPr>
          <p:nvPr/>
        </p:nvSpPr>
        <p:spPr bwMode="auto">
          <a:xfrm>
            <a:off x="24815800" y="10698555"/>
            <a:ext cx="11366500" cy="64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pPr>
              <a:buClr>
                <a:schemeClr val="accent1"/>
              </a:buClr>
              <a:buFont typeface="Wingdings" charset="2"/>
              <a:buChar char="§"/>
            </a:pPr>
            <a:r>
              <a:rPr lang="en-US" altLang="en-US" sz="2800" b="0" dirty="0">
                <a:solidFill>
                  <a:schemeClr val="tx1"/>
                </a:solidFill>
              </a:rPr>
              <a:t>While 58% </a:t>
            </a:r>
            <a:r>
              <a:rPr lang="en-US" altLang="en-US" sz="2800" b="0" dirty="0" smtClean="0">
                <a:solidFill>
                  <a:schemeClr val="tx1"/>
                </a:solidFill>
              </a:rPr>
              <a:t>of obese older children and adolescent with obesity were </a:t>
            </a:r>
            <a:r>
              <a:rPr lang="en-US" altLang="en-US" sz="2800" b="0" dirty="0">
                <a:solidFill>
                  <a:schemeClr val="tx1"/>
                </a:solidFill>
              </a:rPr>
              <a:t>dry by age four, 37% reported history of MNE or currently met criteria for MNE. </a:t>
            </a:r>
          </a:p>
          <a:p>
            <a:pPr>
              <a:buClr>
                <a:schemeClr val="accent1"/>
              </a:buClr>
              <a:buFont typeface="Wingdings" charset="2"/>
              <a:buChar char="§"/>
            </a:pPr>
            <a:r>
              <a:rPr lang="en-US" altLang="en-US" sz="2800" b="0" dirty="0">
                <a:solidFill>
                  <a:schemeClr val="tx1"/>
                </a:solidFill>
              </a:rPr>
              <a:t>Forty-five percent reported being bullied, </a:t>
            </a:r>
          </a:p>
          <a:p>
            <a:pPr>
              <a:buClr>
                <a:schemeClr val="accent1"/>
              </a:buClr>
              <a:buFont typeface="Wingdings" charset="2"/>
              <a:buChar char="§"/>
            </a:pPr>
            <a:r>
              <a:rPr lang="en-US" altLang="en-US" sz="2800" b="0" dirty="0" smtClean="0">
                <a:solidFill>
                  <a:schemeClr val="tx1"/>
                </a:solidFill>
              </a:rPr>
              <a:t>Of 27 </a:t>
            </a:r>
            <a:r>
              <a:rPr lang="en-US" altLang="en-US" sz="2800" b="0" dirty="0">
                <a:solidFill>
                  <a:schemeClr val="tx1"/>
                </a:solidFill>
              </a:rPr>
              <a:t>respondents who met criteria for MNE, 20 (74%) reported their parents had not taken them to a doctor for enuresis and 12 (46%) reported that their doctor had not asked if they wet the bed. </a:t>
            </a:r>
          </a:p>
          <a:p>
            <a:pPr>
              <a:buClr>
                <a:schemeClr val="accent1"/>
              </a:buClr>
              <a:buFont typeface="Wingdings" charset="2"/>
              <a:buChar char="§"/>
            </a:pPr>
            <a:r>
              <a:rPr lang="en-US" altLang="en-US" sz="2800" b="0" dirty="0">
                <a:solidFill>
                  <a:schemeClr val="tx1"/>
                </a:solidFill>
              </a:rPr>
              <a:t>Of youth who met criteria for MNE, 70% drank </a:t>
            </a:r>
            <a:r>
              <a:rPr lang="en-US" altLang="en-US" sz="2800" b="0" u="sng" dirty="0">
                <a:solidFill>
                  <a:schemeClr val="tx1"/>
                </a:solidFill>
              </a:rPr>
              <a:t>&gt;</a:t>
            </a:r>
            <a:r>
              <a:rPr lang="en-US" altLang="en-US" sz="2800" b="0" dirty="0">
                <a:solidFill>
                  <a:schemeClr val="tx1"/>
                </a:solidFill>
              </a:rPr>
              <a:t> 1 8oz cups of beverages after 7pm, and 82% reported drinking soda after this hour. </a:t>
            </a:r>
          </a:p>
          <a:p>
            <a:pPr>
              <a:buClr>
                <a:schemeClr val="accent1"/>
              </a:buClr>
              <a:buFont typeface="Wingdings" charset="2"/>
              <a:buChar char="§"/>
            </a:pPr>
            <a:r>
              <a:rPr lang="en-US" altLang="en-US" sz="2800" b="0" dirty="0">
                <a:solidFill>
                  <a:schemeClr val="tx1"/>
                </a:solidFill>
              </a:rPr>
              <a:t>There was no statistical significance between BMI percentile and age dry (p=0.98) or between gender and age dry </a:t>
            </a:r>
            <a:r>
              <a:rPr lang="en-US" altLang="en-US" sz="2800" b="0" dirty="0" smtClean="0">
                <a:solidFill>
                  <a:schemeClr val="tx1"/>
                </a:solidFill>
              </a:rPr>
              <a:t>(p=0.17</a:t>
            </a:r>
            <a:r>
              <a:rPr lang="en-US" altLang="en-US" sz="2800" b="0" dirty="0">
                <a:solidFill>
                  <a:schemeClr val="tx1"/>
                </a:solidFill>
              </a:rPr>
              <a:t>).</a:t>
            </a:r>
          </a:p>
          <a:p>
            <a:pPr>
              <a:buClr>
                <a:schemeClr val="accent1"/>
              </a:buClr>
              <a:buFont typeface="Wingdings" charset="2"/>
              <a:buChar char="§"/>
            </a:pPr>
            <a:endParaRPr lang="en-US" altLang="en-US" sz="2800" b="0" dirty="0">
              <a:solidFill>
                <a:schemeClr val="tx1"/>
              </a:solidFill>
            </a:endParaRPr>
          </a:p>
          <a:p>
            <a:pPr>
              <a:buClr>
                <a:schemeClr val="accent1"/>
              </a:buClr>
              <a:buFont typeface="Wingdings" charset="2"/>
              <a:buChar char="§"/>
            </a:pPr>
            <a:endParaRPr lang="en-US" altLang="en-US" sz="2800" b="0" dirty="0">
              <a:solidFill>
                <a:schemeClr val="tx1"/>
              </a:solidFill>
            </a:endParaRPr>
          </a:p>
          <a:p>
            <a:pPr>
              <a:buClr>
                <a:schemeClr val="accent1"/>
              </a:buClr>
              <a:buFont typeface="Wingdings" charset="2"/>
              <a:buChar char="§"/>
            </a:pPr>
            <a:endParaRPr lang="en-US" altLang="en-US" sz="2200" b="0" dirty="0">
              <a:solidFill>
                <a:schemeClr val="tx1"/>
              </a:solidFill>
            </a:endParaRPr>
          </a:p>
        </p:txBody>
      </p:sp>
      <p:sp>
        <p:nvSpPr>
          <p:cNvPr id="16668" name="TextBox 1"/>
          <p:cNvSpPr txBox="1">
            <a:spLocks noChangeArrowheads="1"/>
          </p:cNvSpPr>
          <p:nvPr/>
        </p:nvSpPr>
        <p:spPr bwMode="auto">
          <a:xfrm>
            <a:off x="24815800" y="17130319"/>
            <a:ext cx="112776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000" b="1">
                <a:solidFill>
                  <a:srgbClr val="FF9900"/>
                </a:solidFill>
                <a:latin typeface="Arial" charset="0"/>
                <a:ea typeface="ＭＳ Ｐゴシック" charset="-128"/>
              </a:defRPr>
            </a:lvl1pPr>
            <a:lvl2pPr marL="742950" indent="-285750" eaLnBrk="0" hangingPunct="0">
              <a:defRPr sz="4000" b="1">
                <a:solidFill>
                  <a:srgbClr val="FF9900"/>
                </a:solidFill>
                <a:latin typeface="Arial" charset="0"/>
                <a:ea typeface="ＭＳ Ｐゴシック" charset="-128"/>
              </a:defRPr>
            </a:lvl2pPr>
            <a:lvl3pPr marL="1143000" indent="-228600" eaLnBrk="0" hangingPunct="0">
              <a:defRPr sz="4000" b="1">
                <a:solidFill>
                  <a:srgbClr val="FF9900"/>
                </a:solidFill>
                <a:latin typeface="Arial" charset="0"/>
                <a:ea typeface="ＭＳ Ｐゴシック" charset="-128"/>
              </a:defRPr>
            </a:lvl3pPr>
            <a:lvl4pPr marL="1600200" indent="-228600" eaLnBrk="0" hangingPunct="0">
              <a:defRPr sz="4000" b="1">
                <a:solidFill>
                  <a:srgbClr val="FF9900"/>
                </a:solidFill>
                <a:latin typeface="Arial" charset="0"/>
                <a:ea typeface="ＭＳ Ｐゴシック" charset="-128"/>
              </a:defRPr>
            </a:lvl4pPr>
            <a:lvl5pPr marL="2057400" indent="-228600" eaLnBrk="0" hangingPunct="0">
              <a:defRPr sz="4000" b="1">
                <a:solidFill>
                  <a:srgbClr val="FF9900"/>
                </a:solidFill>
                <a:latin typeface="Arial" charset="0"/>
                <a:ea typeface="ＭＳ Ｐゴシック" charset="-128"/>
              </a:defRPr>
            </a:lvl5pPr>
            <a:lvl6pPr marL="2514600" indent="-228600" eaLnBrk="0" fontAlgn="base" hangingPunct="0">
              <a:spcBef>
                <a:spcPct val="0"/>
              </a:spcBef>
              <a:spcAft>
                <a:spcPct val="0"/>
              </a:spcAft>
              <a:defRPr sz="4000" b="1">
                <a:solidFill>
                  <a:srgbClr val="FF9900"/>
                </a:solidFill>
                <a:latin typeface="Arial" charset="0"/>
                <a:ea typeface="ＭＳ Ｐゴシック" charset="-128"/>
              </a:defRPr>
            </a:lvl6pPr>
            <a:lvl7pPr marL="2971800" indent="-228600" eaLnBrk="0" fontAlgn="base" hangingPunct="0">
              <a:spcBef>
                <a:spcPct val="0"/>
              </a:spcBef>
              <a:spcAft>
                <a:spcPct val="0"/>
              </a:spcAft>
              <a:defRPr sz="4000" b="1">
                <a:solidFill>
                  <a:srgbClr val="FF9900"/>
                </a:solidFill>
                <a:latin typeface="Arial" charset="0"/>
                <a:ea typeface="ＭＳ Ｐゴシック" charset="-128"/>
              </a:defRPr>
            </a:lvl7pPr>
            <a:lvl8pPr marL="3429000" indent="-228600" eaLnBrk="0" fontAlgn="base" hangingPunct="0">
              <a:spcBef>
                <a:spcPct val="0"/>
              </a:spcBef>
              <a:spcAft>
                <a:spcPct val="0"/>
              </a:spcAft>
              <a:defRPr sz="4000" b="1">
                <a:solidFill>
                  <a:srgbClr val="FF9900"/>
                </a:solidFill>
                <a:latin typeface="Arial" charset="0"/>
                <a:ea typeface="ＭＳ Ｐゴシック" charset="-128"/>
              </a:defRPr>
            </a:lvl8pPr>
            <a:lvl9pPr marL="3886200" indent="-228600" eaLnBrk="0" fontAlgn="base" hangingPunct="0">
              <a:spcBef>
                <a:spcPct val="0"/>
              </a:spcBef>
              <a:spcAft>
                <a:spcPct val="0"/>
              </a:spcAft>
              <a:defRPr sz="4000" b="1">
                <a:solidFill>
                  <a:srgbClr val="FF9900"/>
                </a:solidFill>
                <a:latin typeface="Arial" charset="0"/>
                <a:ea typeface="ＭＳ Ｐゴシック" charset="-128"/>
              </a:defRPr>
            </a:lvl9pPr>
          </a:lstStyle>
          <a:p>
            <a:pPr>
              <a:buClr>
                <a:schemeClr val="accent1"/>
              </a:buClr>
              <a:buFont typeface="Wingdings" charset="2"/>
              <a:buChar char="§"/>
            </a:pPr>
            <a:r>
              <a:rPr lang="en-US" altLang="en-US" sz="2800" b="0" dirty="0">
                <a:solidFill>
                  <a:schemeClr val="tx1"/>
                </a:solidFill>
              </a:rPr>
              <a:t>Using a conservative definition of </a:t>
            </a:r>
            <a:r>
              <a:rPr lang="en-US" altLang="en-US" sz="2800" b="0" dirty="0" smtClean="0">
                <a:solidFill>
                  <a:schemeClr val="tx1"/>
                </a:solidFill>
              </a:rPr>
              <a:t>MNE, a large proportion </a:t>
            </a:r>
            <a:r>
              <a:rPr lang="en-US" altLang="en-US" sz="2800" b="0" dirty="0">
                <a:solidFill>
                  <a:schemeClr val="tx1"/>
                </a:solidFill>
              </a:rPr>
              <a:t>of older children and adolescents with obesity </a:t>
            </a:r>
            <a:r>
              <a:rPr lang="en-US" altLang="en-US" sz="2800" b="0" dirty="0" smtClean="0">
                <a:solidFill>
                  <a:schemeClr val="tx1"/>
                </a:solidFill>
              </a:rPr>
              <a:t>had a history of MNE or currently met criteria for MNE. </a:t>
            </a:r>
            <a:endParaRPr lang="en-US" altLang="en-US" sz="2800" b="0" dirty="0">
              <a:solidFill>
                <a:schemeClr val="tx1"/>
              </a:solidFill>
            </a:endParaRPr>
          </a:p>
          <a:p>
            <a:pPr>
              <a:buClr>
                <a:schemeClr val="accent1"/>
              </a:buClr>
              <a:buFont typeface="Wingdings" charset="2"/>
              <a:buChar char="§"/>
            </a:pPr>
            <a:r>
              <a:rPr lang="en-US" altLang="en-US" sz="2800" b="0" dirty="0">
                <a:solidFill>
                  <a:schemeClr val="tx1"/>
                </a:solidFill>
              </a:rPr>
              <a:t>Provider screening for MNE beyond early childhood may result in earlier identification and implementation of measures to address MNE among inner-city youth with obesity. </a:t>
            </a:r>
          </a:p>
          <a:p>
            <a:pPr>
              <a:buClr>
                <a:schemeClr val="accent1"/>
              </a:buClr>
              <a:buFont typeface="Wingdings" charset="2"/>
              <a:buChar char="§"/>
            </a:pPr>
            <a:r>
              <a:rPr lang="en-US" altLang="en-US" sz="2800" b="0" dirty="0">
                <a:solidFill>
                  <a:schemeClr val="tx1"/>
                </a:solidFill>
              </a:rPr>
              <a:t>There may be a need to educate parents that MNE can improve with medical provider support and lifestyle change.</a:t>
            </a:r>
          </a:p>
          <a:p>
            <a:pPr>
              <a:buClr>
                <a:schemeClr val="accent1"/>
              </a:buClr>
              <a:buFont typeface="Wingdings" charset="2"/>
              <a:buChar char="§"/>
            </a:pPr>
            <a:r>
              <a:rPr lang="en-US" altLang="en-US" sz="2800" b="0" dirty="0">
                <a:solidFill>
                  <a:schemeClr val="tx1"/>
                </a:solidFill>
              </a:rPr>
              <a:t>More </a:t>
            </a:r>
            <a:r>
              <a:rPr lang="en-US" altLang="en-US" sz="2800" b="0" dirty="0" smtClean="0">
                <a:solidFill>
                  <a:schemeClr val="tx1"/>
                </a:solidFill>
              </a:rPr>
              <a:t>studies with a larger sample size </a:t>
            </a:r>
            <a:r>
              <a:rPr lang="en-US" altLang="en-US" sz="2800" b="0" dirty="0">
                <a:solidFill>
                  <a:schemeClr val="tx1"/>
                </a:solidFill>
              </a:rPr>
              <a:t>are needed to elucidate the association between obesity, MNE, and comorbid conditions. </a:t>
            </a:r>
          </a:p>
        </p:txBody>
      </p:sp>
      <p:graphicFrame>
        <p:nvGraphicFramePr>
          <p:cNvPr id="441" name="Chart 440"/>
          <p:cNvGraphicFramePr>
            <a:graphicFrameLocks/>
          </p:cNvGraphicFramePr>
          <p:nvPr>
            <p:extLst>
              <p:ext uri="{D42A27DB-BD31-4B8C-83A1-F6EECF244321}">
                <p14:modId xmlns:p14="http://schemas.microsoft.com/office/powerpoint/2010/main" val="4191987310"/>
              </p:ext>
            </p:extLst>
          </p:nvPr>
        </p:nvGraphicFramePr>
        <p:xfrm>
          <a:off x="19126200" y="4800600"/>
          <a:ext cx="4572000" cy="5638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45" name="Chart 444"/>
          <p:cNvGraphicFramePr>
            <a:graphicFrameLocks/>
          </p:cNvGraphicFramePr>
          <p:nvPr>
            <p:extLst>
              <p:ext uri="{D42A27DB-BD31-4B8C-83A1-F6EECF244321}">
                <p14:modId xmlns:p14="http://schemas.microsoft.com/office/powerpoint/2010/main" val="1924607309"/>
              </p:ext>
            </p:extLst>
          </p:nvPr>
        </p:nvGraphicFramePr>
        <p:xfrm>
          <a:off x="17311842" y="4412553"/>
          <a:ext cx="7162800" cy="5029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94835566"/>
              </p:ext>
            </p:extLst>
          </p:nvPr>
        </p:nvGraphicFramePr>
        <p:xfrm>
          <a:off x="13251134" y="5503339"/>
          <a:ext cx="4191000" cy="3166521"/>
        </p:xfrm>
        <a:graphic>
          <a:graphicData uri="http://schemas.openxmlformats.org/drawingml/2006/table">
            <a:tbl>
              <a:tblPr/>
              <a:tblGrid>
                <a:gridCol w="3531306">
                  <a:extLst>
                    <a:ext uri="{9D8B030D-6E8A-4147-A177-3AD203B41FA5}">
                      <a16:colId xmlns:a16="http://schemas.microsoft.com/office/drawing/2014/main" xmlns="" val="20000"/>
                    </a:ext>
                  </a:extLst>
                </a:gridCol>
                <a:gridCol w="659694">
                  <a:extLst>
                    <a:ext uri="{9D8B030D-6E8A-4147-A177-3AD203B41FA5}">
                      <a16:colId xmlns:a16="http://schemas.microsoft.com/office/drawing/2014/main" xmlns="" val="20001"/>
                    </a:ext>
                  </a:extLst>
                </a:gridCol>
              </a:tblGrid>
              <a:tr h="950757">
                <a:tc gridSpan="2">
                  <a:txBody>
                    <a:bodyPr/>
                    <a:lstStyle>
                      <a:lvl1pPr eaLnBrk="0" hangingPunct="0">
                        <a:spcBef>
                          <a:spcPct val="20000"/>
                        </a:spcBef>
                        <a:buFont typeface="Arial" charset="0"/>
                        <a:defRPr sz="10600">
                          <a:solidFill>
                            <a:schemeClr val="tx1"/>
                          </a:solidFill>
                          <a:latin typeface="Calibri" charset="0"/>
                          <a:ea typeface="ＭＳ Ｐゴシック" charset="-128"/>
                        </a:defRPr>
                      </a:lvl1pPr>
                      <a:lvl2pPr marL="742950" indent="-285750" eaLnBrk="0" hangingPunct="0">
                        <a:spcBef>
                          <a:spcPct val="20000"/>
                        </a:spcBef>
                        <a:buFont typeface="Arial" charset="0"/>
                        <a:defRPr sz="9400">
                          <a:solidFill>
                            <a:schemeClr val="tx1"/>
                          </a:solidFill>
                          <a:latin typeface="Calibri" charset="0"/>
                          <a:ea typeface="ＭＳ Ｐゴシック" charset="-128"/>
                        </a:defRPr>
                      </a:lvl2pPr>
                      <a:lvl3pPr marL="1143000" indent="-228600" eaLnBrk="0" hangingPunct="0">
                        <a:spcBef>
                          <a:spcPct val="20000"/>
                        </a:spcBef>
                        <a:buFont typeface="Arial" charset="0"/>
                        <a:defRPr sz="8000">
                          <a:solidFill>
                            <a:schemeClr val="tx1"/>
                          </a:solidFill>
                          <a:latin typeface="Calibri" charset="0"/>
                          <a:ea typeface="ＭＳ Ｐゴシック" charset="-128"/>
                        </a:defRPr>
                      </a:lvl3pPr>
                      <a:lvl4pPr marL="1600200" indent="-228600" eaLnBrk="0" hangingPunct="0">
                        <a:spcBef>
                          <a:spcPct val="20000"/>
                        </a:spcBef>
                        <a:buFont typeface="Arial" charset="0"/>
                        <a:defRPr sz="6700">
                          <a:solidFill>
                            <a:schemeClr val="tx1"/>
                          </a:solidFill>
                          <a:latin typeface="Calibri" charset="0"/>
                          <a:ea typeface="ＭＳ Ｐゴシック" charset="-128"/>
                        </a:defRPr>
                      </a:lvl4pPr>
                      <a:lvl5pPr marL="2057400" indent="-228600" eaLnBrk="0" hangingPunct="0">
                        <a:spcBef>
                          <a:spcPct val="20000"/>
                        </a:spcBef>
                        <a:buFont typeface="Arial" charset="0"/>
                        <a:defRPr sz="67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charset="0"/>
                          <a:ea typeface="ＭＳ Ｐゴシック" charset="-128"/>
                        </a:rPr>
                        <a:t>Gender</a:t>
                      </a:r>
                    </a:p>
                  </a:txBody>
                  <a:tcPr marT="45677" marB="45677" horzOverflow="overflow">
                    <a:lnL>
                      <a:noFill/>
                    </a:lnL>
                    <a:lnR>
                      <a:noFill/>
                    </a:lnR>
                    <a:lnT>
                      <a:noFill/>
                    </a:lnT>
                    <a:lnB>
                      <a:noFill/>
                    </a:lnB>
                    <a:lnTlToBr>
                      <a:noFill/>
                    </a:lnTlToBr>
                    <a:lnBlToTr>
                      <a:noFill/>
                    </a:lnBlToTr>
                    <a:solidFill>
                      <a:srgbClr val="005BD3"/>
                    </a:solidFill>
                  </a:tcPr>
                </a:tc>
                <a:tc hMerge="1">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bg1"/>
                        </a:solidFill>
                        <a:effectLst/>
                        <a:latin typeface="Arial" charset="0"/>
                        <a:ea typeface="ＭＳ Ｐゴシック" charset="-128"/>
                      </a:endParaRPr>
                    </a:p>
                  </a:txBody>
                  <a:tcPr marT="45677" marB="45677" horzOverflow="overflow">
                    <a:lnL>
                      <a:noFill/>
                    </a:lnL>
                    <a:lnR>
                      <a:noFill/>
                    </a:lnR>
                    <a:lnT>
                      <a:noFill/>
                    </a:lnT>
                    <a:lnB>
                      <a:noFill/>
                    </a:lnB>
                    <a:lnTlToBr>
                      <a:noFill/>
                    </a:lnTlToBr>
                    <a:lnBlToTr>
                      <a:noFill/>
                    </a:lnBlToTr>
                    <a:solidFill>
                      <a:srgbClr val="005BD3"/>
                    </a:solidFill>
                  </a:tcPr>
                </a:tc>
                <a:extLst>
                  <a:ext uri="{0D108BD9-81ED-4DB2-BD59-A6C34878D82A}">
                    <a16:rowId xmlns:a16="http://schemas.microsoft.com/office/drawing/2014/main" xmlns="" val="10000"/>
                  </a:ext>
                </a:extLst>
              </a:tr>
              <a:tr h="675728">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charset="0"/>
                        <a:ea typeface="ＭＳ Ｐゴシック" charset="-128"/>
                      </a:endParaRPr>
                    </a:p>
                  </a:txBody>
                  <a:tcPr marT="45700" marB="45700" horzOverflow="overflow">
                    <a:lnL>
                      <a:noFill/>
                    </a:lnL>
                    <a:lnR>
                      <a:noFill/>
                    </a:lnR>
                    <a:lnT>
                      <a:noFill/>
                    </a:lnT>
                    <a:lnB>
                      <a:noFill/>
                    </a:lnB>
                    <a:lnTlToBr>
                      <a:noFill/>
                    </a:lnTlToBr>
                    <a:lnBlToTr>
                      <a:noFill/>
                    </a:lnBlToTr>
                    <a:solidFill>
                      <a:srgbClr val="C3DDFF"/>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a:t>
                      </a:r>
                    </a:p>
                  </a:txBody>
                  <a:tcPr marT="45700" marB="45700" horzOverflow="overflow">
                    <a:lnL>
                      <a:noFill/>
                    </a:lnL>
                    <a:lnR>
                      <a:noFill/>
                    </a:lnR>
                    <a:lnT>
                      <a:noFill/>
                    </a:lnT>
                    <a:lnB>
                      <a:noFill/>
                    </a:lnB>
                    <a:lnTlToBr>
                      <a:noFill/>
                    </a:lnTlToBr>
                    <a:lnBlToTr>
                      <a:noFill/>
                    </a:lnBlToTr>
                    <a:solidFill>
                      <a:srgbClr val="C3DDFF"/>
                    </a:solidFill>
                  </a:tcPr>
                </a:tc>
                <a:extLst>
                  <a:ext uri="{0D108BD9-81ED-4DB2-BD59-A6C34878D82A}">
                    <a16:rowId xmlns:a16="http://schemas.microsoft.com/office/drawing/2014/main" xmlns="" val="10001"/>
                  </a:ext>
                </a:extLst>
              </a:tr>
              <a:tr h="675728">
                <a:tc>
                  <a:txBody>
                    <a:bodyPr/>
                    <a:lstStyle>
                      <a:lvl1pPr defTabSz="457200"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     Female</a:t>
                      </a:r>
                      <a:endParaRPr kumimoji="0" lang="en-US" altLang="en-US" sz="1800" b="1" i="0" u="none" strike="noStrike" cap="none" normalizeH="0" baseline="0" dirty="0">
                        <a:ln>
                          <a:noFill/>
                        </a:ln>
                        <a:solidFill>
                          <a:srgbClr val="000000"/>
                        </a:solidFill>
                        <a:effectLst/>
                        <a:latin typeface="Arial" charset="0"/>
                        <a:ea typeface="ＭＳ Ｐゴシック" charset="-128"/>
                      </a:endParaRPr>
                    </a:p>
                  </a:txBody>
                  <a:tcPr marT="45704" marB="45704" horzOverflow="overflow">
                    <a:lnL>
                      <a:noFill/>
                    </a:lnL>
                    <a:lnR>
                      <a:noFill/>
                    </a:lnR>
                    <a:lnT>
                      <a:noFill/>
                    </a:lnT>
                    <a:lnB>
                      <a:noFill/>
                    </a:lnB>
                    <a:lnTlToBr>
                      <a:noFill/>
                    </a:lnTlToBr>
                    <a:lnBlToTr>
                      <a:noFill/>
                    </a:lnBlToTr>
                    <a:solidFill>
                      <a:srgbClr val="F0F2FA"/>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ea typeface="ＭＳ Ｐゴシック" charset="-128"/>
                        </a:rPr>
                        <a:t>44</a:t>
                      </a:r>
                      <a:endParaRPr kumimoji="0" lang="en-US" altLang="en-US" sz="1800" b="0" i="0" u="none" strike="noStrike" cap="none" normalizeH="0" baseline="0" dirty="0">
                        <a:ln>
                          <a:noFill/>
                        </a:ln>
                        <a:solidFill>
                          <a:srgbClr val="000000"/>
                        </a:solidFill>
                        <a:effectLst/>
                        <a:latin typeface="Arial" charset="0"/>
                        <a:ea typeface="ＭＳ Ｐゴシック" charset="-128"/>
                      </a:endParaRPr>
                    </a:p>
                  </a:txBody>
                  <a:tcPr marT="45700" marB="45700" horzOverflow="overflow">
                    <a:lnL>
                      <a:noFill/>
                    </a:lnL>
                    <a:lnR>
                      <a:noFill/>
                    </a:lnR>
                    <a:lnT>
                      <a:noFill/>
                    </a:lnT>
                    <a:lnB>
                      <a:noFill/>
                    </a:lnB>
                    <a:lnTlToBr>
                      <a:noFill/>
                    </a:lnTlToBr>
                    <a:lnBlToTr>
                      <a:noFill/>
                    </a:lnBlToTr>
                    <a:solidFill>
                      <a:srgbClr val="F0F2FA"/>
                    </a:solidFill>
                  </a:tcPr>
                </a:tc>
                <a:extLst>
                  <a:ext uri="{0D108BD9-81ED-4DB2-BD59-A6C34878D82A}">
                    <a16:rowId xmlns:a16="http://schemas.microsoft.com/office/drawing/2014/main" xmlns="" val="10002"/>
                  </a:ext>
                </a:extLst>
              </a:tr>
              <a:tr h="864308">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l"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     Male</a:t>
                      </a:r>
                    </a:p>
                  </a:txBody>
                  <a:tcPr marT="45700" marB="45700" horzOverflow="overflow">
                    <a:lnL>
                      <a:noFill/>
                    </a:lnL>
                    <a:lnR>
                      <a:noFill/>
                    </a:lnR>
                    <a:lnT>
                      <a:noFill/>
                    </a:lnT>
                    <a:lnB>
                      <a:noFill/>
                    </a:lnB>
                    <a:lnTlToBr>
                      <a:noFill/>
                    </a:lnTlToBr>
                    <a:lnBlToTr>
                      <a:noFill/>
                    </a:lnBlToTr>
                    <a:solidFill>
                      <a:srgbClr val="C3DDFF"/>
                    </a:solidFill>
                  </a:tcPr>
                </a:tc>
                <a:tc>
                  <a:txBody>
                    <a:bodyPr/>
                    <a:lstStyle>
                      <a:lvl1pPr defTabSz="3343275" eaLnBrk="0" hangingPunct="0">
                        <a:spcBef>
                          <a:spcPct val="20000"/>
                        </a:spcBef>
                        <a:buFont typeface="Arial" charset="0"/>
                        <a:defRPr sz="10600">
                          <a:solidFill>
                            <a:schemeClr val="tx1"/>
                          </a:solidFill>
                          <a:latin typeface="Calibri" charset="0"/>
                          <a:ea typeface="ＭＳ Ｐゴシック" charset="-128"/>
                        </a:defRPr>
                      </a:lvl1pPr>
                      <a:lvl2pPr marL="742950" indent="-285750" defTabSz="3343275" eaLnBrk="0" hangingPunct="0">
                        <a:spcBef>
                          <a:spcPct val="20000"/>
                        </a:spcBef>
                        <a:buFont typeface="Arial" charset="0"/>
                        <a:defRPr sz="9400">
                          <a:solidFill>
                            <a:schemeClr val="tx1"/>
                          </a:solidFill>
                          <a:latin typeface="Calibri" charset="0"/>
                          <a:ea typeface="ＭＳ Ｐゴシック" charset="-128"/>
                        </a:defRPr>
                      </a:lvl2pPr>
                      <a:lvl3pPr marL="1143000" indent="-228600" defTabSz="3343275" eaLnBrk="0" hangingPunct="0">
                        <a:spcBef>
                          <a:spcPct val="20000"/>
                        </a:spcBef>
                        <a:buFont typeface="Arial" charset="0"/>
                        <a:defRPr sz="8000">
                          <a:solidFill>
                            <a:schemeClr val="tx1"/>
                          </a:solidFill>
                          <a:latin typeface="Calibri" charset="0"/>
                          <a:ea typeface="ＭＳ Ｐゴシック" charset="-128"/>
                        </a:defRPr>
                      </a:lvl3pPr>
                      <a:lvl4pPr marL="1600200" indent="-228600" defTabSz="3343275" eaLnBrk="0" hangingPunct="0">
                        <a:spcBef>
                          <a:spcPct val="20000"/>
                        </a:spcBef>
                        <a:buFont typeface="Arial" charset="0"/>
                        <a:defRPr sz="6700">
                          <a:solidFill>
                            <a:schemeClr val="tx1"/>
                          </a:solidFill>
                          <a:latin typeface="Calibri" charset="0"/>
                          <a:ea typeface="ＭＳ Ｐゴシック" charset="-128"/>
                        </a:defRPr>
                      </a:lvl4pPr>
                      <a:lvl5pPr marL="2057400" indent="-228600" defTabSz="3343275" eaLnBrk="0" hangingPunct="0">
                        <a:spcBef>
                          <a:spcPct val="20000"/>
                        </a:spcBef>
                        <a:buFont typeface="Arial" charset="0"/>
                        <a:defRPr sz="6700">
                          <a:solidFill>
                            <a:schemeClr val="tx1"/>
                          </a:solidFill>
                          <a:latin typeface="Calibri" charset="0"/>
                          <a:ea typeface="ＭＳ Ｐゴシック" charset="-128"/>
                        </a:defRPr>
                      </a:lvl5pPr>
                      <a:lvl6pPr marL="25146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6pPr>
                      <a:lvl7pPr marL="29718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7pPr>
                      <a:lvl8pPr marL="34290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8pPr>
                      <a:lvl9pPr marL="3886200" indent="-228600" defTabSz="3343275" eaLnBrk="0" fontAlgn="base" hangingPunct="0">
                        <a:spcBef>
                          <a:spcPct val="20000"/>
                        </a:spcBef>
                        <a:spcAft>
                          <a:spcPct val="0"/>
                        </a:spcAft>
                        <a:buFont typeface="Arial" charset="0"/>
                        <a:defRPr sz="6700">
                          <a:solidFill>
                            <a:schemeClr val="tx1"/>
                          </a:solidFill>
                          <a:latin typeface="Calibri" charset="0"/>
                          <a:ea typeface="ＭＳ Ｐゴシック" charset="-128"/>
                        </a:defRPr>
                      </a:lvl9pPr>
                    </a:lstStyle>
                    <a:p>
                      <a:pPr marL="0" marR="0" lvl="0" indent="0" algn="ctr" defTabSz="3343275"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ＭＳ Ｐゴシック" charset="-128"/>
                        </a:rPr>
                        <a:t>56</a:t>
                      </a:r>
                    </a:p>
                  </a:txBody>
                  <a:tcPr marT="45700" marB="45700" horzOverflow="overflow">
                    <a:lnL>
                      <a:noFill/>
                    </a:lnL>
                    <a:lnR>
                      <a:noFill/>
                    </a:lnR>
                    <a:lnT>
                      <a:noFill/>
                    </a:lnT>
                    <a:lnB>
                      <a:noFill/>
                    </a:lnB>
                    <a:lnTlToBr>
                      <a:noFill/>
                    </a:lnTlToBr>
                    <a:lnBlToTr>
                      <a:noFill/>
                    </a:lnBlToTr>
                    <a:solidFill>
                      <a:srgbClr val="C3DDFF"/>
                    </a:solidFill>
                  </a:tcPr>
                </a:tc>
                <a:extLst>
                  <a:ext uri="{0D108BD9-81ED-4DB2-BD59-A6C34878D82A}">
                    <a16:rowId xmlns:a16="http://schemas.microsoft.com/office/drawing/2014/main" xmlns="" val="10003"/>
                  </a:ext>
                </a:extLst>
              </a:tr>
            </a:tbl>
          </a:graphicData>
        </a:graphic>
      </p:graphicFrame>
      <p:sp>
        <p:nvSpPr>
          <p:cNvPr id="5" name="TextBox 4"/>
          <p:cNvSpPr txBox="1"/>
          <p:nvPr/>
        </p:nvSpPr>
        <p:spPr>
          <a:xfrm>
            <a:off x="15087600" y="3761420"/>
            <a:ext cx="7010400" cy="984885"/>
          </a:xfrm>
          <a:prstGeom prst="rect">
            <a:avLst/>
          </a:prstGeom>
          <a:noFill/>
        </p:spPr>
        <p:txBody>
          <a:bodyPr wrap="square" rtlCol="0">
            <a:spAutoFit/>
          </a:bodyPr>
          <a:lstStyle/>
          <a:p>
            <a:pPr algn="ctr"/>
            <a:r>
              <a:rPr lang="en-US" dirty="0">
                <a:solidFill>
                  <a:schemeClr val="tx1"/>
                </a:solidFill>
              </a:rPr>
              <a:t>Demographics </a:t>
            </a:r>
            <a:r>
              <a:rPr lang="en-US" sz="2400" b="0" dirty="0">
                <a:solidFill>
                  <a:schemeClr val="tx1"/>
                </a:solidFill>
              </a:rPr>
              <a:t>N=75</a:t>
            </a:r>
          </a:p>
          <a:p>
            <a:pPr algn="ctr"/>
            <a:r>
              <a:rPr lang="en-US" sz="1800" b="0" dirty="0">
                <a:solidFill>
                  <a:schemeClr val="tx1"/>
                </a:solidFill>
              </a:rPr>
              <a:t>Mean Age 14.6 </a:t>
            </a:r>
            <a:r>
              <a:rPr lang="en-US" altLang="en-US" sz="1800" b="0" dirty="0">
                <a:solidFill>
                  <a:schemeClr val="tx1"/>
                </a:solidFill>
              </a:rPr>
              <a:t>± 2.1</a:t>
            </a:r>
            <a:endParaRPr lang="en-US" sz="1800" b="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23939</TotalTime>
  <Words>1010</Words>
  <Application>Microsoft Office PowerPoint</Application>
  <PresentationFormat>Custom</PresentationFormat>
  <Paragraphs>199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 Obesity in Urban Youth: Connection to Enuresis   Elissa Gross, DO, Daniel Riggins, MD, Courtney Sims, MD, Oddett Foreman, BS, Jessica Rieder, MD, MS Division of Adolescent Medicine, Dept. of Pediatrics, Children’s Hospital at Montefiore/Albert Einstein College of Medicine, Bronx, NY  </vt:lpstr>
    </vt:vector>
  </TitlesOfParts>
  <Company>EHIT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an Inpatient Daily Communication Sheet: Perception of Communication and Care  Jennifer Argentieri M.D.1 Kerry Morrone M.D.1 Yehudit Pollack M.D.1 Patricia Hametz M.D.2 1Department of Pediatrics, Children’s Hospital at Montefiore Bronx, NY  2Department of Pediatrics, Morgan Stanley Children’s Hospital of New York Presbyterian NY. NY</dc:title>
  <dc:creator>uwsuser</dc:creator>
  <cp:lastModifiedBy>jrieder</cp:lastModifiedBy>
  <cp:revision>697</cp:revision>
  <cp:lastPrinted>2019-04-03T16:35:27Z</cp:lastPrinted>
  <dcterms:created xsi:type="dcterms:W3CDTF">2014-04-28T00:35:56Z</dcterms:created>
  <dcterms:modified xsi:type="dcterms:W3CDTF">2019-04-18T17:01:05Z</dcterms:modified>
</cp:coreProperties>
</file>