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6" r:id="rId3"/>
    <p:sldId id="267" r:id="rId4"/>
    <p:sldId id="273" r:id="rId5"/>
    <p:sldId id="268" r:id="rId6"/>
    <p:sldId id="274" r:id="rId7"/>
    <p:sldId id="276" r:id="rId8"/>
    <p:sldId id="269" r:id="rId9"/>
    <p:sldId id="275" r:id="rId10"/>
    <p:sldId id="265" r:id="rId11"/>
    <p:sldId id="277" r:id="rId12"/>
    <p:sldId id="263" r:id="rId13"/>
    <p:sldId id="270" r:id="rId14"/>
    <p:sldId id="272" r:id="rId15"/>
    <p:sldId id="271" r:id="rId16"/>
    <p:sldId id="264" r:id="rId17"/>
    <p:sldId id="260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36" autoAdjust="0"/>
  </p:normalViewPr>
  <p:slideViewPr>
    <p:cSldViewPr snapToGrid="0">
      <p:cViewPr varScale="1">
        <p:scale>
          <a:sx n="58" d="100"/>
          <a:sy n="58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879B-9BFE-41BE-9085-BC376D68AD0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C221-F84E-433D-9F2C-43018D7C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2010, more than 900,000 Americans met criteria for an opioid use disorder (0.3%)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Up to 1/3 of heroin users are incarcerated annually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Fewer than 1% of incarcerated heroin users receive one of these medications in the United States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Opioids accounting for a 129x increased risk in the first two weeks of release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Up to ¾ of prisoners with opioid use disorders relapse to illicit opioid use within 6 months of prison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Peer mentorship might be one effective source of support</a:t>
            </a:r>
          </a:p>
          <a:p>
            <a:r>
              <a:rPr lang="en-US" dirty="0" smtClean="0"/>
              <a:t>- We intend</a:t>
            </a:r>
            <a:r>
              <a:rPr lang="en-US" baseline="0" dirty="0" smtClean="0"/>
              <a:t> to do multi-variable, time-adjusted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Chi-squared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as both independent and 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as both independent and 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as both independent and 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as both independent and 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squared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as both independent and 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Chi-squared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Chi-squared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B17D-41FA-40D9-84AA-BAD5BB990DA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9335"/>
            <a:ext cx="7772400" cy="10799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relationship between incarceration and opioid addiction treatment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47181"/>
            <a:ext cx="6858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Daniel P. Riggins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Mentor: Aaron D. Fox M.D.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pathologyoutlines.com/dw/montefioreae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5640161"/>
            <a:ext cx="47339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64" y="49274"/>
            <a:ext cx="8795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Do people reporting recent incarceration at baseline have lower retention rates in </a:t>
            </a:r>
            <a:r>
              <a:rPr lang="en-US" sz="3200" dirty="0" err="1" smtClean="0">
                <a:solidFill>
                  <a:schemeClr val="bg1"/>
                </a:solidFill>
              </a:rPr>
              <a:t>bupe</a:t>
            </a:r>
            <a:r>
              <a:rPr lang="en-US" sz="3200" dirty="0" smtClean="0">
                <a:solidFill>
                  <a:schemeClr val="bg1"/>
                </a:solidFill>
              </a:rPr>
              <a:t> treatment?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8" y="1759113"/>
            <a:ext cx="6637847" cy="48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Methods - Variables: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5957"/>
              </p:ext>
            </p:extLst>
          </p:nvPr>
        </p:nvGraphicFramePr>
        <p:xfrm>
          <a:off x="348342" y="1436915"/>
          <a:ext cx="8403771" cy="4499428"/>
        </p:xfrm>
        <a:graphic>
          <a:graphicData uri="http://schemas.openxmlformats.org/drawingml/2006/table">
            <a:tbl>
              <a:tblPr/>
              <a:tblGrid>
                <a:gridCol w="2801257"/>
                <a:gridCol w="2801257"/>
                <a:gridCol w="2801257"/>
              </a:tblGrid>
              <a:tr h="1089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Recent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incarceration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Treatment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retention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5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Independent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Subject </a:t>
                      </a:r>
                      <a:r>
                        <a:rPr lang="en-US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received buprenorphine </a:t>
                      </a:r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treatment for </a:t>
                      </a:r>
                      <a:r>
                        <a:rPr lang="en-US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≥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 1</a:t>
                      </a:r>
                      <a:r>
                        <a:rPr lang="en-US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 quarter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 (yes/no)</a:t>
                      </a:r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29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Subject reported any incarceration in 30 days before each quarterly interview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79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Do people retained on </a:t>
            </a:r>
            <a:r>
              <a:rPr lang="en-US" sz="3200" dirty="0" err="1" smtClean="0">
                <a:solidFill>
                  <a:schemeClr val="bg1"/>
                </a:solidFill>
              </a:rPr>
              <a:t>bupe</a:t>
            </a:r>
            <a:r>
              <a:rPr lang="en-US" sz="3200" dirty="0" smtClean="0">
                <a:solidFill>
                  <a:schemeClr val="bg1"/>
                </a:solidFill>
              </a:rPr>
              <a:t> treatment have lower rates of incarceration?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5" y="6443663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Is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 &lt; 0.05;   ** is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 &lt; 0.01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8" y="1109789"/>
            <a:ext cx="7092496" cy="51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55" y="419896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Conclusions: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590902"/>
            <a:ext cx="7472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Recent incarceration was associated with: homelessness, unemployment, mental illness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Over time, those with recent incarceration seemed to have lower treatment retention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Over time, those retained in treatment had lower rates of incarceration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55" y="419896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Implications: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692503"/>
            <a:ext cx="7472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Individuals with recent incarceration before starting therapy may need additional support to maintain retention in </a:t>
            </a:r>
            <a:r>
              <a:rPr lang="en-US" sz="2800" dirty="0" smtClean="0">
                <a:solidFill>
                  <a:schemeClr val="bg1"/>
                </a:solidFill>
              </a:rPr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Buprenorphine maintenance therapy may help decrease incarceration rates for individuals with opioid use disorder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55" y="419896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Acknowledgments: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271588"/>
            <a:ext cx="74723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Linda Weiss and Bert </a:t>
            </a:r>
            <a:r>
              <a:rPr lang="en-US" sz="2800" dirty="0" err="1">
                <a:solidFill>
                  <a:schemeClr val="bg1"/>
                </a:solidFill>
              </a:rPr>
              <a:t>Chantarat</a:t>
            </a:r>
            <a:r>
              <a:rPr lang="en-US" sz="2800" dirty="0">
                <a:solidFill>
                  <a:schemeClr val="bg1"/>
                </a:solidFill>
              </a:rPr>
              <a:t> from the New York Academy of Medicine for providing </a:t>
            </a:r>
            <a:r>
              <a:rPr lang="en-US" sz="2800" dirty="0" smtClean="0">
                <a:solidFill>
                  <a:schemeClr val="bg1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Yuming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Ning</a:t>
            </a:r>
            <a:r>
              <a:rPr lang="en-US" sz="2800" dirty="0" smtClean="0">
                <a:solidFill>
                  <a:schemeClr val="bg1"/>
                </a:solidFill>
              </a:rPr>
              <a:t> for preparing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Aaron Fox for providing mentorship and allowing me to shadow at the Transitions Clinic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Ellie </a:t>
            </a:r>
            <a:r>
              <a:rPr lang="en-US" sz="2800" dirty="0" err="1" smtClean="0">
                <a:solidFill>
                  <a:schemeClr val="bg1"/>
                </a:solidFill>
              </a:rPr>
              <a:t>Schoenbaum</a:t>
            </a:r>
            <a:r>
              <a:rPr lang="en-US" sz="2800" dirty="0" smtClean="0">
                <a:solidFill>
                  <a:schemeClr val="bg1"/>
                </a:solidFill>
              </a:rPr>
              <a:t> for coordinating student research at Einstein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651" y="2763851"/>
            <a:ext cx="326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we have time…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the profile of people with each criminal justice status?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258" y="1611082"/>
            <a:ext cx="879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Those who have ever been incarcerated are more likely to: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 male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Not have a high school diploma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a lower composite score of addiction severity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injected drugs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used methadone and marijuana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been using opioids longer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overdosed more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been treated for drug abuse more frequently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the profile of people with each criminal justice status?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108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Those who have recently been incarcerated are more likely to: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Live alone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 homeless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 unemployed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a diagnosed mental illness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a lower composite score for addiction severity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injected drugs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used heroin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Been treated for drug abuse more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the profile of people with each criminal justice status?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799" y="1595021"/>
            <a:ext cx="8374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Those on parole or probation are more likely to: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Not speak English as their primary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 male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a lower composite score for addiction severity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injected drugs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used heroin and methadone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been using opioids longer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overdosed more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been treated for drug abuse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11670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" y="159657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Background – Cycle of Addiction and Incarceration: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658" y="3470305"/>
            <a:ext cx="140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Relapse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4479" y="1592935"/>
            <a:ext cx="222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Incarceration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8183" y="4986530"/>
            <a:ext cx="144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Release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6743" y="3254862"/>
            <a:ext cx="209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Treatment?</a:t>
            </a:r>
          </a:p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Detox?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5248726" y="4438131"/>
            <a:ext cx="2139047" cy="81000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25602" y="4208971"/>
            <a:ext cx="2113645" cy="106775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25601" y="1963464"/>
            <a:ext cx="1654628" cy="133014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2426" y="1933401"/>
            <a:ext cx="1745346" cy="119844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info.sfcriminallawspecialist.com/Portals/33030/images/11586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23" y="2492346"/>
            <a:ext cx="2902859" cy="19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4744" y="3993525"/>
            <a:ext cx="85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255" y="1543986"/>
            <a:ext cx="82804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O</a:t>
            </a:r>
            <a:r>
              <a:rPr lang="en-US" sz="2800" dirty="0" smtClean="0">
                <a:solidFill>
                  <a:prstClr val="white"/>
                </a:solidFill>
              </a:rPr>
              <a:t>pioid </a:t>
            </a:r>
            <a:r>
              <a:rPr lang="en-US" sz="2800" dirty="0">
                <a:solidFill>
                  <a:prstClr val="white"/>
                </a:solidFill>
              </a:rPr>
              <a:t>derivative </a:t>
            </a:r>
            <a:r>
              <a:rPr lang="en-US" sz="2800" dirty="0" smtClean="0">
                <a:solidFill>
                  <a:prstClr val="white"/>
                </a:solidFill>
              </a:rPr>
              <a:t>with mixed </a:t>
            </a:r>
            <a:r>
              <a:rPr lang="en-US" sz="2800" dirty="0">
                <a:solidFill>
                  <a:prstClr val="white"/>
                </a:solidFill>
              </a:rPr>
              <a:t>effects at opioid </a:t>
            </a:r>
            <a:r>
              <a:rPr lang="en-US" sz="2800" dirty="0" smtClean="0">
                <a:solidFill>
                  <a:prstClr val="white"/>
                </a:solidFill>
              </a:rPr>
              <a:t>receptors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Can be used to treat withdrawal, for titrated cessation, or for long-term maintenance.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Advantages over methadone: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Can be self-administered at home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Low potential for abuse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Less stigmatized</a:t>
            </a:r>
          </a:p>
        </p:txBody>
      </p:sp>
      <p:pic>
        <p:nvPicPr>
          <p:cNvPr id="3074" name="Picture 2" descr="suboxone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460194"/>
            <a:ext cx="27432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628" y="159657"/>
            <a:ext cx="879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Background – Opioid replacement therapy with buprenorphine (</a:t>
            </a:r>
            <a:r>
              <a:rPr lang="en-US" sz="3200" dirty="0" err="1" smtClean="0">
                <a:solidFill>
                  <a:prstClr val="white"/>
                </a:solidFill>
              </a:rPr>
              <a:t>bupe</a:t>
            </a:r>
            <a:r>
              <a:rPr lang="en-US" sz="3200" dirty="0" smtClean="0">
                <a:solidFill>
                  <a:prstClr val="white"/>
                </a:solidFill>
              </a:rPr>
              <a:t>):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255" y="1023481"/>
            <a:ext cx="8280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To determine if criminal justice status is associated with buprenorphine treatment </a:t>
            </a:r>
            <a:r>
              <a:rPr lang="en-US" sz="2800" dirty="0">
                <a:solidFill>
                  <a:prstClr val="white"/>
                </a:solidFill>
              </a:rPr>
              <a:t>outcomes </a:t>
            </a:r>
          </a:p>
          <a:p>
            <a:endParaRPr lang="en-US" sz="2800" dirty="0" smtClean="0">
              <a:solidFill>
                <a:prstClr val="white"/>
              </a:solidFill>
            </a:endParaRPr>
          </a:p>
          <a:p>
            <a:r>
              <a:rPr lang="en-US" sz="2800" dirty="0" smtClean="0">
                <a:solidFill>
                  <a:prstClr val="white"/>
                </a:solidFill>
              </a:rPr>
              <a:t>To determine if buprenorphine treatment is associated with lower rates of incarceration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28" y="159657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prstClr val="white"/>
                </a:solidFill>
              </a:rPr>
              <a:t>Study Objectives: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://www.usnews.com/cmsmedia/ff/ebec44f7527e9ebd8730f227252af8/43174widemodern_drugsentencing_0617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87" y="3682683"/>
            <a:ext cx="4332019" cy="288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6049" y="999250"/>
            <a:ext cx="82804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Design: Secondary analysis longitudinal cohort study</a:t>
            </a:r>
          </a:p>
          <a:p>
            <a:endParaRPr lang="en-US" sz="2800" dirty="0" smtClean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Setting: Buprenorphine, </a:t>
            </a:r>
            <a:r>
              <a:rPr lang="en-US" sz="2800" dirty="0">
                <a:solidFill>
                  <a:prstClr val="white"/>
                </a:solidFill>
              </a:rPr>
              <a:t>HIV Evaluation and Support Collaborative (BHIVES</a:t>
            </a:r>
            <a:r>
              <a:rPr lang="en-US" sz="2800" dirty="0" smtClean="0">
                <a:solidFill>
                  <a:prstClr val="white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10 community and hospital-based care centers</a:t>
            </a:r>
          </a:p>
          <a:p>
            <a:pPr lvl="1"/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Population: HIV+ primary care patients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I</a:t>
            </a:r>
            <a:r>
              <a:rPr lang="en-US" sz="2800" dirty="0" smtClean="0">
                <a:solidFill>
                  <a:prstClr val="white"/>
                </a:solidFill>
              </a:rPr>
              <a:t>nitiating </a:t>
            </a:r>
            <a:r>
              <a:rPr lang="en-US" sz="2800" dirty="0" smtClean="0">
                <a:solidFill>
                  <a:prstClr val="white"/>
                </a:solidFill>
              </a:rPr>
              <a:t>buprenorphine treatment for opioid use disorder</a:t>
            </a:r>
          </a:p>
          <a:p>
            <a:endParaRPr lang="en-US" sz="2800" dirty="0" smtClean="0">
              <a:solidFill>
                <a:prstClr val="whit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Data collection: Surveys </a:t>
            </a:r>
            <a:r>
              <a:rPr lang="en-US" sz="2800" dirty="0">
                <a:solidFill>
                  <a:prstClr val="white"/>
                </a:solidFill>
              </a:rPr>
              <a:t>(</a:t>
            </a:r>
            <a:r>
              <a:rPr lang="en-US" sz="2800" dirty="0" smtClean="0">
                <a:solidFill>
                  <a:prstClr val="white"/>
                </a:solidFill>
              </a:rPr>
              <a:t>baseline, quarterly x 1 </a:t>
            </a:r>
            <a:r>
              <a:rPr lang="en-US" sz="2800" dirty="0" err="1" smtClean="0">
                <a:solidFill>
                  <a:prstClr val="white"/>
                </a:solidFill>
              </a:rPr>
              <a:t>yr</a:t>
            </a:r>
            <a:r>
              <a:rPr lang="en-US" sz="2800" dirty="0" smtClean="0">
                <a:solidFill>
                  <a:prstClr val="white"/>
                </a:solidFill>
              </a:rPr>
              <a:t>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C</a:t>
            </a:r>
            <a:r>
              <a:rPr lang="en-US" sz="2800" dirty="0" smtClean="0">
                <a:solidFill>
                  <a:prstClr val="white"/>
                </a:solidFill>
              </a:rPr>
              <a:t>hart review (at study completion)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344" y="148471"/>
            <a:ext cx="204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Methods: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Methods - Variables: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28262"/>
              </p:ext>
            </p:extLst>
          </p:nvPr>
        </p:nvGraphicFramePr>
        <p:xfrm>
          <a:off x="348342" y="1436915"/>
          <a:ext cx="8403771" cy="4499428"/>
        </p:xfrm>
        <a:graphic>
          <a:graphicData uri="http://schemas.openxmlformats.org/drawingml/2006/table">
            <a:tbl>
              <a:tblPr/>
              <a:tblGrid>
                <a:gridCol w="2801257"/>
                <a:gridCol w="2801257"/>
                <a:gridCol w="2801257"/>
              </a:tblGrid>
              <a:tr h="1089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Recent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incarceration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(collected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from surveys)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Treatment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retention (determined from chart review)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5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Independent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29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Methods - Variables: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3087"/>
              </p:ext>
            </p:extLst>
          </p:nvPr>
        </p:nvGraphicFramePr>
        <p:xfrm>
          <a:off x="348342" y="1436915"/>
          <a:ext cx="8403771" cy="4499428"/>
        </p:xfrm>
        <a:graphic>
          <a:graphicData uri="http://schemas.openxmlformats.org/drawingml/2006/table">
            <a:tbl>
              <a:tblPr/>
              <a:tblGrid>
                <a:gridCol w="2801257"/>
                <a:gridCol w="2801257"/>
                <a:gridCol w="2801257"/>
              </a:tblGrid>
              <a:tr h="1089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Recent incarceration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Treatment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retention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5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Independent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Subject reported any incarceration in 30 days before baseline interview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29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21381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Results – Population Characteristics: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33925"/>
              </p:ext>
            </p:extLst>
          </p:nvPr>
        </p:nvGraphicFramePr>
        <p:xfrm>
          <a:off x="188684" y="606157"/>
          <a:ext cx="8781144" cy="6128472"/>
        </p:xfrm>
        <a:graphic>
          <a:graphicData uri="http://schemas.openxmlformats.org/drawingml/2006/table">
            <a:tbl>
              <a:tblPr/>
              <a:tblGrid>
                <a:gridCol w="2195286"/>
                <a:gridCol w="2195286"/>
                <a:gridCol w="2195286"/>
                <a:gridCol w="2195286"/>
              </a:tblGrid>
              <a:tr h="9894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Characteristic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Not recently incarcerated (N = 266)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Recently incarcerated (N = 40)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P-value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Age, mean years +/- SD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44.6 +/- 8.4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44.4 +/- 9.3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 = 0.93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Race/Ethnicity, % (N):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   White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22.9% (61)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20.0% (8)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 = 0.68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   Black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50% (133)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57.5% (23)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 = 0.38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   Hispanic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22.2% (59)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20.0% (8)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 = 0.76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   Other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3.4% (9)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2.5% (1)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 = 1.00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Male, % (N)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67.3% (179)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67.5% (27)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P = 0.98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Homeless, % (N)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22.6% (60)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40.0% (16)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P = 0.02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0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Employed, % (N)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27.8% (74)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10% (4)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P = 0.02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47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Ever diagnosed with mental illness, % (N)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53.2% (140)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73.7% (28)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P = 0.02</a:t>
                      </a:r>
                    </a:p>
                  </a:txBody>
                  <a:tcPr marL="70183" marR="70183" marT="35091" marB="3509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Methods - Variables: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35199"/>
              </p:ext>
            </p:extLst>
          </p:nvPr>
        </p:nvGraphicFramePr>
        <p:xfrm>
          <a:off x="348342" y="1436915"/>
          <a:ext cx="8403771" cy="4499428"/>
        </p:xfrm>
        <a:graphic>
          <a:graphicData uri="http://schemas.openxmlformats.org/drawingml/2006/table">
            <a:tbl>
              <a:tblPr/>
              <a:tblGrid>
                <a:gridCol w="2801257"/>
                <a:gridCol w="2801257"/>
                <a:gridCol w="2801257"/>
              </a:tblGrid>
              <a:tr h="1089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/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</a:b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Recent incarceration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Treatment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retention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5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Independent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Subject reported any incarceration in 30 days before baseline interview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29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Liberation Sans" panose="020B0604020202020204" pitchFamily="34" charset="0"/>
                        </a:rPr>
                        <a:t>Dependent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Number of consecutive quarters subject </a:t>
                      </a:r>
                      <a:r>
                        <a:rPr lang="en-US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received buprenorphine </a:t>
                      </a:r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iberation Sans" panose="020B0604020202020204" pitchFamily="34" charset="0"/>
                        </a:rPr>
                        <a:t>treatment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</TotalTime>
  <Words>968</Words>
  <Application>Microsoft Office PowerPoint</Application>
  <PresentationFormat>On-screen Show (4:3)</PresentationFormat>
  <Paragraphs>189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Liberation Sans</vt:lpstr>
      <vt:lpstr>Office Theme</vt:lpstr>
      <vt:lpstr>The relationship between incarceration and opioid addiction treatment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incarceration on treatment for opioid-dependent individuals</dc:title>
  <dc:creator>Daniel Riggins</dc:creator>
  <cp:lastModifiedBy>Daniel Riggins</cp:lastModifiedBy>
  <cp:revision>34</cp:revision>
  <dcterms:created xsi:type="dcterms:W3CDTF">2015-08-10T23:01:00Z</dcterms:created>
  <dcterms:modified xsi:type="dcterms:W3CDTF">2015-08-18T17:15:36Z</dcterms:modified>
</cp:coreProperties>
</file>