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6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7" r:id="rId3"/>
    <p:sldId id="266" r:id="rId4"/>
    <p:sldId id="267" r:id="rId5"/>
    <p:sldId id="273" r:id="rId6"/>
    <p:sldId id="268" r:id="rId7"/>
    <p:sldId id="274" r:id="rId8"/>
    <p:sldId id="278" r:id="rId9"/>
    <p:sldId id="291" r:id="rId10"/>
    <p:sldId id="284" r:id="rId11"/>
    <p:sldId id="285" r:id="rId12"/>
    <p:sldId id="292" r:id="rId13"/>
    <p:sldId id="269" r:id="rId14"/>
    <p:sldId id="290" r:id="rId15"/>
    <p:sldId id="265" r:id="rId16"/>
    <p:sldId id="281" r:id="rId17"/>
    <p:sldId id="263" r:id="rId18"/>
    <p:sldId id="286" r:id="rId19"/>
    <p:sldId id="270" r:id="rId20"/>
    <p:sldId id="272" r:id="rId21"/>
    <p:sldId id="271" r:id="rId22"/>
    <p:sldId id="264" r:id="rId23"/>
    <p:sldId id="283" r:id="rId24"/>
    <p:sldId id="261" r:id="rId25"/>
    <p:sldId id="289" r:id="rId26"/>
    <p:sldId id="280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ox010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4041" autoAdjust="0"/>
  </p:normalViewPr>
  <p:slideViewPr>
    <p:cSldViewPr snapToGrid="0">
      <p:cViewPr varScale="1">
        <p:scale>
          <a:sx n="59" d="100"/>
          <a:sy n="59" d="100"/>
        </p:scale>
        <p:origin x="-606" y="-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4879B-9BFE-41BE-9085-BC376D68AD0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DC221-F84E-433D-9F2C-43018D7C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Opioid users are heavily involved in the criminal justice system.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to 1/3 of heroin users are incarcerated annually.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to ¾ of prisoners with opioid use disorders relapse to illicit opioid use within 6 months of prison release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 to opioid use may perpetuate patterns of recidivism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criminal justice system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hope is that treating opioid use disorder may help maintain stability in the lives of users upon reentry into the community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means of treating opioid use disorder is buprenorphine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 squared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odds of 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recently incarcerated patient being retained for 12 months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43% less than a patient not recently incarcerated. Not statistically significant.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r>
              <a:rPr lang="en-US" dirty="0" smtClean="0"/>
              <a:t>We also looked at self-reported opioid use over the 12 months and recent incarceration was not associated with illicit opioid use.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data should interpreted with significant caution because a substantial number of patients were lost to follow-up without us knowing their incarceration status.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8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odds of a patient retained in BMT reporting incarceration during the study</a:t>
            </a:r>
            <a:r>
              <a:rPr lang="en-US" baseline="0" dirty="0" smtClean="0"/>
              <a:t> are 69% less than a patient not retained.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6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6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3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62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analyses</a:t>
            </a:r>
            <a:r>
              <a:rPr lang="en-US" baseline="0" dirty="0" smtClean="0"/>
              <a:t> aim to tease apart bidirectional relationships that may exist between BMT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9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1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1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DC221-F84E-433D-9F2C-43018D7C21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380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DC221-F84E-433D-9F2C-43018D7C21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726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8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DC221-F84E-433D-9F2C-43018D7C21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5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7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1B17D-41FA-40D9-84AA-BAD5BB990DA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D226-8FCD-4ACC-84EC-8B8B55EB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01.xml"/><Relationship Id="rId18" Type="http://schemas.openxmlformats.org/officeDocument/2006/relationships/tags" Target="../tags/tag106.xml"/><Relationship Id="rId26" Type="http://schemas.openxmlformats.org/officeDocument/2006/relationships/tags" Target="../tags/tag114.xml"/><Relationship Id="rId39" Type="http://schemas.openxmlformats.org/officeDocument/2006/relationships/tags" Target="../tags/tag127.xml"/><Relationship Id="rId21" Type="http://schemas.openxmlformats.org/officeDocument/2006/relationships/tags" Target="../tags/tag109.xml"/><Relationship Id="rId34" Type="http://schemas.openxmlformats.org/officeDocument/2006/relationships/tags" Target="../tags/tag122.xml"/><Relationship Id="rId42" Type="http://schemas.openxmlformats.org/officeDocument/2006/relationships/tags" Target="../tags/tag130.xml"/><Relationship Id="rId47" Type="http://schemas.openxmlformats.org/officeDocument/2006/relationships/tags" Target="../tags/tag135.xml"/><Relationship Id="rId50" Type="http://schemas.openxmlformats.org/officeDocument/2006/relationships/tags" Target="../tags/tag138.xml"/><Relationship Id="rId55" Type="http://schemas.openxmlformats.org/officeDocument/2006/relationships/tags" Target="../tags/tag143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5" Type="http://schemas.openxmlformats.org/officeDocument/2006/relationships/tags" Target="../tags/tag113.xml"/><Relationship Id="rId33" Type="http://schemas.openxmlformats.org/officeDocument/2006/relationships/tags" Target="../tags/tag121.xml"/><Relationship Id="rId38" Type="http://schemas.openxmlformats.org/officeDocument/2006/relationships/tags" Target="../tags/tag126.xml"/><Relationship Id="rId46" Type="http://schemas.openxmlformats.org/officeDocument/2006/relationships/tags" Target="../tags/tag134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20" Type="http://schemas.openxmlformats.org/officeDocument/2006/relationships/tags" Target="../tags/tag108.xml"/><Relationship Id="rId29" Type="http://schemas.openxmlformats.org/officeDocument/2006/relationships/tags" Target="../tags/tag117.xml"/><Relationship Id="rId41" Type="http://schemas.openxmlformats.org/officeDocument/2006/relationships/tags" Target="../tags/tag129.xml"/><Relationship Id="rId54" Type="http://schemas.openxmlformats.org/officeDocument/2006/relationships/tags" Target="../tags/tag142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24" Type="http://schemas.openxmlformats.org/officeDocument/2006/relationships/tags" Target="../tags/tag112.xml"/><Relationship Id="rId32" Type="http://schemas.openxmlformats.org/officeDocument/2006/relationships/tags" Target="../tags/tag120.xml"/><Relationship Id="rId37" Type="http://schemas.openxmlformats.org/officeDocument/2006/relationships/tags" Target="../tags/tag125.xml"/><Relationship Id="rId40" Type="http://schemas.openxmlformats.org/officeDocument/2006/relationships/tags" Target="../tags/tag128.xml"/><Relationship Id="rId45" Type="http://schemas.openxmlformats.org/officeDocument/2006/relationships/tags" Target="../tags/tag133.xml"/><Relationship Id="rId53" Type="http://schemas.openxmlformats.org/officeDocument/2006/relationships/tags" Target="../tags/tag141.xml"/><Relationship Id="rId58" Type="http://schemas.openxmlformats.org/officeDocument/2006/relationships/notesSlide" Target="../notesSlides/notesSlide6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23" Type="http://schemas.openxmlformats.org/officeDocument/2006/relationships/tags" Target="../tags/tag111.xml"/><Relationship Id="rId28" Type="http://schemas.openxmlformats.org/officeDocument/2006/relationships/tags" Target="../tags/tag116.xml"/><Relationship Id="rId36" Type="http://schemas.openxmlformats.org/officeDocument/2006/relationships/tags" Target="../tags/tag124.xml"/><Relationship Id="rId49" Type="http://schemas.openxmlformats.org/officeDocument/2006/relationships/tags" Target="../tags/tag137.xml"/><Relationship Id="rId57" Type="http://schemas.openxmlformats.org/officeDocument/2006/relationships/slideLayout" Target="../slideLayouts/slideLayout7.xml"/><Relationship Id="rId10" Type="http://schemas.openxmlformats.org/officeDocument/2006/relationships/tags" Target="../tags/tag98.xml"/><Relationship Id="rId19" Type="http://schemas.openxmlformats.org/officeDocument/2006/relationships/tags" Target="../tags/tag107.xml"/><Relationship Id="rId31" Type="http://schemas.openxmlformats.org/officeDocument/2006/relationships/tags" Target="../tags/tag119.xml"/><Relationship Id="rId44" Type="http://schemas.openxmlformats.org/officeDocument/2006/relationships/tags" Target="../tags/tag132.xml"/><Relationship Id="rId52" Type="http://schemas.openxmlformats.org/officeDocument/2006/relationships/tags" Target="../tags/tag140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Relationship Id="rId22" Type="http://schemas.openxmlformats.org/officeDocument/2006/relationships/tags" Target="../tags/tag110.xml"/><Relationship Id="rId27" Type="http://schemas.openxmlformats.org/officeDocument/2006/relationships/tags" Target="../tags/tag115.xml"/><Relationship Id="rId30" Type="http://schemas.openxmlformats.org/officeDocument/2006/relationships/tags" Target="../tags/tag118.xml"/><Relationship Id="rId35" Type="http://schemas.openxmlformats.org/officeDocument/2006/relationships/tags" Target="../tags/tag123.xml"/><Relationship Id="rId43" Type="http://schemas.openxmlformats.org/officeDocument/2006/relationships/tags" Target="../tags/tag131.xml"/><Relationship Id="rId48" Type="http://schemas.openxmlformats.org/officeDocument/2006/relationships/tags" Target="../tags/tag136.xml"/><Relationship Id="rId56" Type="http://schemas.openxmlformats.org/officeDocument/2006/relationships/tags" Target="../tags/tag144.xml"/><Relationship Id="rId8" Type="http://schemas.openxmlformats.org/officeDocument/2006/relationships/tags" Target="../tags/tag96.xml"/><Relationship Id="rId51" Type="http://schemas.openxmlformats.org/officeDocument/2006/relationships/tags" Target="../tags/tag139.xml"/><Relationship Id="rId3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tags" Target="../tags/tag170.xml"/><Relationship Id="rId39" Type="http://schemas.openxmlformats.org/officeDocument/2006/relationships/tags" Target="../tags/tag183.xml"/><Relationship Id="rId21" Type="http://schemas.openxmlformats.org/officeDocument/2006/relationships/tags" Target="../tags/tag165.xml"/><Relationship Id="rId34" Type="http://schemas.openxmlformats.org/officeDocument/2006/relationships/tags" Target="../tags/tag178.xml"/><Relationship Id="rId42" Type="http://schemas.openxmlformats.org/officeDocument/2006/relationships/tags" Target="../tags/tag186.xml"/><Relationship Id="rId47" Type="http://schemas.openxmlformats.org/officeDocument/2006/relationships/tags" Target="../tags/tag191.xml"/><Relationship Id="rId50" Type="http://schemas.openxmlformats.org/officeDocument/2006/relationships/tags" Target="../tags/tag194.xml"/><Relationship Id="rId55" Type="http://schemas.openxmlformats.org/officeDocument/2006/relationships/tags" Target="../tags/tag199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tags" Target="../tags/tag169.xml"/><Relationship Id="rId33" Type="http://schemas.openxmlformats.org/officeDocument/2006/relationships/tags" Target="../tags/tag177.xml"/><Relationship Id="rId38" Type="http://schemas.openxmlformats.org/officeDocument/2006/relationships/tags" Target="../tags/tag182.xml"/><Relationship Id="rId46" Type="http://schemas.openxmlformats.org/officeDocument/2006/relationships/tags" Target="../tags/tag190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29" Type="http://schemas.openxmlformats.org/officeDocument/2006/relationships/tags" Target="../tags/tag173.xml"/><Relationship Id="rId41" Type="http://schemas.openxmlformats.org/officeDocument/2006/relationships/tags" Target="../tags/tag185.xml"/><Relationship Id="rId54" Type="http://schemas.openxmlformats.org/officeDocument/2006/relationships/tags" Target="../tags/tag198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tags" Target="../tags/tag168.xml"/><Relationship Id="rId32" Type="http://schemas.openxmlformats.org/officeDocument/2006/relationships/tags" Target="../tags/tag176.xml"/><Relationship Id="rId37" Type="http://schemas.openxmlformats.org/officeDocument/2006/relationships/tags" Target="../tags/tag181.xml"/><Relationship Id="rId40" Type="http://schemas.openxmlformats.org/officeDocument/2006/relationships/tags" Target="../tags/tag184.xml"/><Relationship Id="rId45" Type="http://schemas.openxmlformats.org/officeDocument/2006/relationships/tags" Target="../tags/tag189.xml"/><Relationship Id="rId53" Type="http://schemas.openxmlformats.org/officeDocument/2006/relationships/tags" Target="../tags/tag197.xml"/><Relationship Id="rId58" Type="http://schemas.openxmlformats.org/officeDocument/2006/relationships/notesSlide" Target="../notesSlides/notesSlide7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tags" Target="../tags/tag172.xml"/><Relationship Id="rId36" Type="http://schemas.openxmlformats.org/officeDocument/2006/relationships/tags" Target="../tags/tag180.xml"/><Relationship Id="rId49" Type="http://schemas.openxmlformats.org/officeDocument/2006/relationships/tags" Target="../tags/tag193.xml"/><Relationship Id="rId57" Type="http://schemas.openxmlformats.org/officeDocument/2006/relationships/slideLayout" Target="../slideLayouts/slideLayout7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31" Type="http://schemas.openxmlformats.org/officeDocument/2006/relationships/tags" Target="../tags/tag175.xml"/><Relationship Id="rId44" Type="http://schemas.openxmlformats.org/officeDocument/2006/relationships/tags" Target="../tags/tag188.xml"/><Relationship Id="rId52" Type="http://schemas.openxmlformats.org/officeDocument/2006/relationships/tags" Target="../tags/tag196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tags" Target="../tags/tag171.xml"/><Relationship Id="rId30" Type="http://schemas.openxmlformats.org/officeDocument/2006/relationships/tags" Target="../tags/tag174.xml"/><Relationship Id="rId35" Type="http://schemas.openxmlformats.org/officeDocument/2006/relationships/tags" Target="../tags/tag179.xml"/><Relationship Id="rId43" Type="http://schemas.openxmlformats.org/officeDocument/2006/relationships/tags" Target="../tags/tag187.xml"/><Relationship Id="rId48" Type="http://schemas.openxmlformats.org/officeDocument/2006/relationships/tags" Target="../tags/tag192.xml"/><Relationship Id="rId56" Type="http://schemas.openxmlformats.org/officeDocument/2006/relationships/tags" Target="../tags/tag200.xml"/><Relationship Id="rId8" Type="http://schemas.openxmlformats.org/officeDocument/2006/relationships/tags" Target="../tags/tag152.xml"/><Relationship Id="rId51" Type="http://schemas.openxmlformats.org/officeDocument/2006/relationships/tags" Target="../tags/tag195.xml"/><Relationship Id="rId3" Type="http://schemas.openxmlformats.org/officeDocument/2006/relationships/tags" Target="../tags/tag1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9" Type="http://schemas.openxmlformats.org/officeDocument/2006/relationships/tags" Target="../tags/tag83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42" Type="http://schemas.openxmlformats.org/officeDocument/2006/relationships/tags" Target="../tags/tag86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38" Type="http://schemas.openxmlformats.org/officeDocument/2006/relationships/tags" Target="../tags/tag82.xml"/><Relationship Id="rId46" Type="http://schemas.openxmlformats.org/officeDocument/2006/relationships/notesSlide" Target="../notesSlides/notesSlide4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41" Type="http://schemas.openxmlformats.org/officeDocument/2006/relationships/tags" Target="../tags/tag85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tags" Target="../tags/tag81.xml"/><Relationship Id="rId40" Type="http://schemas.openxmlformats.org/officeDocument/2006/relationships/tags" Target="../tags/tag84.xml"/><Relationship Id="rId45" Type="http://schemas.openxmlformats.org/officeDocument/2006/relationships/slideLayout" Target="../slideLayouts/slideLayout7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4" Type="http://schemas.openxmlformats.org/officeDocument/2006/relationships/tags" Target="../tags/tag88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43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487246"/>
            <a:ext cx="7772400" cy="10799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relationship between incarceration and retention in opioid maintenance treatment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8167"/>
            <a:ext cx="6858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Daniel P. Riggins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Mentor: Aaron D. Fox M.D.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pathologyoutlines.com/dw/montefioreaec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5640161"/>
            <a:ext cx="47339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9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2479" y="172125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 2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 Variables: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8488" y="2187844"/>
            <a:ext cx="8911526" cy="3611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416" y="6392486"/>
            <a:ext cx="867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 people retained in BMT have lower rates of </a:t>
            </a:r>
            <a:r>
              <a:rPr lang="en-US" dirty="0" smtClean="0">
                <a:solidFill>
                  <a:schemeClr val="bg1"/>
                </a:solidFill>
              </a:rPr>
              <a:t>subsequent incarceration?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51" name="OTLSHAPE_T_58aac15e83db46948505aff241c8d059_RightVerticalConnector1"/>
          <p:cNvCxnSpPr/>
          <p:nvPr>
            <p:custDataLst>
              <p:tags r:id="rId1"/>
            </p:custDataLst>
          </p:nvPr>
        </p:nvCxnSpPr>
        <p:spPr>
          <a:xfrm>
            <a:off x="8246313" y="4039121"/>
            <a:ext cx="0" cy="10421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OTLSHAPE_T_11b43898544847a89030df1920308d50_RightVerticalConnector2"/>
          <p:cNvCxnSpPr/>
          <p:nvPr>
            <p:custDataLst>
              <p:tags r:id="rId2"/>
            </p:custDataLst>
          </p:nvPr>
        </p:nvCxnSpPr>
        <p:spPr>
          <a:xfrm>
            <a:off x="5627879" y="4124380"/>
            <a:ext cx="0" cy="9569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OTLSHAPE_T_11b43898544847a89030df1920308d50_RightVerticalConnector1"/>
          <p:cNvCxnSpPr/>
          <p:nvPr>
            <p:custDataLst>
              <p:tags r:id="rId3"/>
            </p:custDataLst>
          </p:nvPr>
        </p:nvCxnSpPr>
        <p:spPr>
          <a:xfrm>
            <a:off x="5627879" y="3772421"/>
            <a:ext cx="0" cy="1814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_d988e51bfbe94aa6abdb5bbf41ef16f0_RightVerticalConnector2"/>
          <p:cNvCxnSpPr/>
          <p:nvPr>
            <p:custDataLst>
              <p:tags r:id="rId4"/>
            </p:custDataLst>
          </p:nvPr>
        </p:nvCxnSpPr>
        <p:spPr>
          <a:xfrm>
            <a:off x="6461017" y="3849933"/>
            <a:ext cx="0" cy="123135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OTLSHAPE_T_d988e51bfbe94aa6abdb5bbf41ef16f0_RightVerticalConnector1"/>
          <p:cNvCxnSpPr/>
          <p:nvPr>
            <p:custDataLst>
              <p:tags r:id="rId5"/>
            </p:custDataLst>
          </p:nvPr>
        </p:nvCxnSpPr>
        <p:spPr>
          <a:xfrm>
            <a:off x="6461017" y="3505721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T_987d6ec6af7440ff9a811eff34de59e0_RightVerticalConnector3"/>
          <p:cNvCxnSpPr/>
          <p:nvPr>
            <p:custDataLst>
              <p:tags r:id="rId6"/>
            </p:custDataLst>
          </p:nvPr>
        </p:nvCxnSpPr>
        <p:spPr>
          <a:xfrm>
            <a:off x="3802911" y="3874021"/>
            <a:ext cx="0" cy="12072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T_987d6ec6af7440ff9a811eff34de59e0_RightVerticalConnector2"/>
          <p:cNvCxnSpPr/>
          <p:nvPr>
            <p:custDataLst>
              <p:tags r:id="rId7"/>
            </p:custDataLst>
          </p:nvPr>
        </p:nvCxnSpPr>
        <p:spPr>
          <a:xfrm>
            <a:off x="3802911" y="3590980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_987d6ec6af7440ff9a811eff34de59e0_RightVerticalConnector1"/>
          <p:cNvCxnSpPr/>
          <p:nvPr>
            <p:custDataLst>
              <p:tags r:id="rId8"/>
            </p:custDataLst>
          </p:nvPr>
        </p:nvCxnSpPr>
        <p:spPr>
          <a:xfrm>
            <a:off x="3802911" y="3239021"/>
            <a:ext cx="0" cy="1814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OTLSHAPE_T_9cd669deb29b43b8bdbd07408c30e24f_RightVerticalConnector4"/>
          <p:cNvCxnSpPr/>
          <p:nvPr>
            <p:custDataLst>
              <p:tags r:id="rId9"/>
            </p:custDataLst>
          </p:nvPr>
        </p:nvCxnSpPr>
        <p:spPr>
          <a:xfrm>
            <a:off x="4675722" y="4124380"/>
            <a:ext cx="0" cy="9569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T_9cd669deb29b43b8bdbd07408c30e24f_RightVerticalConnector3"/>
          <p:cNvCxnSpPr/>
          <p:nvPr>
            <p:custDataLst>
              <p:tags r:id="rId10"/>
            </p:custDataLst>
          </p:nvPr>
        </p:nvCxnSpPr>
        <p:spPr>
          <a:xfrm>
            <a:off x="4675722" y="3874021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OTLSHAPE_T_9cd669deb29b43b8bdbd07408c30e24f_RightVerticalConnector2"/>
          <p:cNvCxnSpPr/>
          <p:nvPr>
            <p:custDataLst>
              <p:tags r:id="rId11"/>
            </p:custDataLst>
          </p:nvPr>
        </p:nvCxnSpPr>
        <p:spPr>
          <a:xfrm>
            <a:off x="4675722" y="3316533"/>
            <a:ext cx="0" cy="3542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OTLSHAPE_T_9cd669deb29b43b8bdbd07408c30e24f_RightVerticalConnector1"/>
          <p:cNvCxnSpPr/>
          <p:nvPr>
            <p:custDataLst>
              <p:tags r:id="rId12"/>
            </p:custDataLst>
          </p:nvPr>
        </p:nvCxnSpPr>
        <p:spPr>
          <a:xfrm>
            <a:off x="4675722" y="2972321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OTLSHAPE_T_9cd669deb29b43b8bdbd07408c30e24f_LeftVerticalConnector4"/>
          <p:cNvCxnSpPr/>
          <p:nvPr>
            <p:custDataLst>
              <p:tags r:id="rId13"/>
            </p:custDataLst>
          </p:nvPr>
        </p:nvCxnSpPr>
        <p:spPr>
          <a:xfrm>
            <a:off x="2870591" y="3857680"/>
            <a:ext cx="0" cy="12236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OTLSHAPE_T_9cd669deb29b43b8bdbd07408c30e24f_LeftVerticalConnector3"/>
          <p:cNvCxnSpPr/>
          <p:nvPr>
            <p:custDataLst>
              <p:tags r:id="rId14"/>
            </p:custDataLst>
          </p:nvPr>
        </p:nvCxnSpPr>
        <p:spPr>
          <a:xfrm>
            <a:off x="2870591" y="3590980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OTLSHAPE_T_9cd669deb29b43b8bdbd07408c30e24f_LeftVerticalConnector2"/>
          <p:cNvCxnSpPr/>
          <p:nvPr>
            <p:custDataLst>
              <p:tags r:id="rId15"/>
            </p:custDataLst>
          </p:nvPr>
        </p:nvCxnSpPr>
        <p:spPr>
          <a:xfrm>
            <a:off x="2870591" y="3340621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OTLSHAPE_T_9cd669deb29b43b8bdbd07408c30e24f_LeftVerticalConnector1"/>
          <p:cNvCxnSpPr/>
          <p:nvPr>
            <p:custDataLst>
              <p:tags r:id="rId16"/>
            </p:custDataLst>
          </p:nvPr>
        </p:nvCxnSpPr>
        <p:spPr>
          <a:xfrm>
            <a:off x="2870591" y="2972321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OTLSHAPE_T_f419a25042e04684bcc01a5af4490386_RightVerticalConnector4"/>
          <p:cNvCxnSpPr/>
          <p:nvPr>
            <p:custDataLst>
              <p:tags r:id="rId17"/>
            </p:custDataLst>
          </p:nvPr>
        </p:nvCxnSpPr>
        <p:spPr>
          <a:xfrm>
            <a:off x="1997779" y="3874021"/>
            <a:ext cx="0" cy="12072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OTLSHAPE_T_f419a25042e04684bcc01a5af4490386_RightVerticalConnector3"/>
          <p:cNvCxnSpPr/>
          <p:nvPr>
            <p:custDataLst>
              <p:tags r:id="rId18"/>
            </p:custDataLst>
          </p:nvPr>
        </p:nvCxnSpPr>
        <p:spPr>
          <a:xfrm>
            <a:off x="1997779" y="3324280"/>
            <a:ext cx="0" cy="346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T_f419a25042e04684bcc01a5af4490386_RightVerticalConnector2"/>
          <p:cNvCxnSpPr/>
          <p:nvPr>
            <p:custDataLst>
              <p:tags r:id="rId19"/>
            </p:custDataLst>
          </p:nvPr>
        </p:nvCxnSpPr>
        <p:spPr>
          <a:xfrm>
            <a:off x="1997779" y="3057580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OTLSHAPE_T_f419a25042e04684bcc01a5af4490386_RightVerticalConnector1"/>
          <p:cNvCxnSpPr/>
          <p:nvPr>
            <p:custDataLst>
              <p:tags r:id="rId20"/>
            </p:custDataLst>
          </p:nvPr>
        </p:nvCxnSpPr>
        <p:spPr>
          <a:xfrm>
            <a:off x="1997779" y="2705621"/>
            <a:ext cx="0" cy="1814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OTLSHAPE_T_f419a25042e04684bcc01a5af4490386_LeftVerticalConnector3"/>
          <p:cNvCxnSpPr/>
          <p:nvPr>
            <p:custDataLst>
              <p:tags r:id="rId21"/>
            </p:custDataLst>
          </p:nvPr>
        </p:nvCxnSpPr>
        <p:spPr>
          <a:xfrm>
            <a:off x="212483" y="3874021"/>
            <a:ext cx="0" cy="12072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T_f419a25042e04684bcc01a5af4490386_LeftVerticalConnector2"/>
          <p:cNvCxnSpPr/>
          <p:nvPr>
            <p:custDataLst>
              <p:tags r:id="rId22"/>
            </p:custDataLst>
          </p:nvPr>
        </p:nvCxnSpPr>
        <p:spPr>
          <a:xfrm>
            <a:off x="212483" y="3340621"/>
            <a:ext cx="0" cy="330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T_f419a25042e04684bcc01a5af4490386_LeftVerticalConnector1"/>
          <p:cNvCxnSpPr/>
          <p:nvPr>
            <p:custDataLst>
              <p:tags r:id="rId23"/>
            </p:custDataLst>
          </p:nvPr>
        </p:nvCxnSpPr>
        <p:spPr>
          <a:xfrm>
            <a:off x="212483" y="2705621"/>
            <a:ext cx="0" cy="4318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M_45d40aaf68954219b6da205bd93af3e1_Connector1"/>
          <p:cNvCxnSpPr/>
          <p:nvPr>
            <p:custDataLst>
              <p:tags r:id="rId24"/>
            </p:custDataLst>
          </p:nvPr>
        </p:nvCxnSpPr>
        <p:spPr>
          <a:xfrm>
            <a:off x="7457946" y="4547502"/>
            <a:ext cx="0" cy="533781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OTLSHAPE_M_8e960ec7f4c1431ea37a8e2e74f28dda_Connector1"/>
          <p:cNvCxnSpPr/>
          <p:nvPr>
            <p:custDataLst>
              <p:tags r:id="rId25"/>
            </p:custDataLst>
          </p:nvPr>
        </p:nvCxnSpPr>
        <p:spPr>
          <a:xfrm>
            <a:off x="5632977" y="4632761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OTLSHAPE_M_ae4b0075bac04cddacc4f2c4f4f9bd4c_Connector1"/>
          <p:cNvCxnSpPr/>
          <p:nvPr>
            <p:custDataLst>
              <p:tags r:id="rId26"/>
            </p:custDataLst>
          </p:nvPr>
        </p:nvCxnSpPr>
        <p:spPr>
          <a:xfrm>
            <a:off x="3808008" y="4632761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M_149cef17b9674671b64f8fc4c17f5a7b_Connector1"/>
          <p:cNvCxnSpPr/>
          <p:nvPr>
            <p:custDataLst>
              <p:tags r:id="rId27"/>
            </p:custDataLst>
          </p:nvPr>
        </p:nvCxnSpPr>
        <p:spPr>
          <a:xfrm>
            <a:off x="2002876" y="4632761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M_04da95941fd5412db89d8d283d685561_Connector1"/>
          <p:cNvCxnSpPr/>
          <p:nvPr>
            <p:custDataLst>
              <p:tags r:id="rId28"/>
            </p:custDataLst>
          </p:nvPr>
        </p:nvCxnSpPr>
        <p:spPr>
          <a:xfrm>
            <a:off x="237416" y="4632761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TLSHAPE_TB_00000000000000000000000000000000_ScaleContainer"/>
          <p:cNvSpPr/>
          <p:nvPr>
            <p:custDataLst>
              <p:tags r:id="rId29"/>
            </p:custDataLst>
          </p:nvPr>
        </p:nvSpPr>
        <p:spPr>
          <a:xfrm>
            <a:off x="212483" y="5081283"/>
            <a:ext cx="844062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263453" y="5178755"/>
            <a:ext cx="16310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B_00000000000000000000000000000000_TimescaleInterval2"/>
          <p:cNvSpPr txBox="1"/>
          <p:nvPr>
            <p:custDataLst>
              <p:tags r:id="rId31"/>
            </p:custDataLst>
          </p:nvPr>
        </p:nvSpPr>
        <p:spPr>
          <a:xfrm>
            <a:off x="2005721" y="5189118"/>
            <a:ext cx="305528" cy="18595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B_00000000000000000000000000000000_TimescaleInterval4"/>
          <p:cNvSpPr txBox="1"/>
          <p:nvPr>
            <p:custDataLst>
              <p:tags r:id="rId32"/>
            </p:custDataLst>
          </p:nvPr>
        </p:nvSpPr>
        <p:spPr>
          <a:xfrm>
            <a:off x="3802911" y="5162444"/>
            <a:ext cx="250608" cy="2022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B_00000000000000000000000000000000_TimescaleInterval6"/>
          <p:cNvSpPr txBox="1"/>
          <p:nvPr>
            <p:custDataLst>
              <p:tags r:id="rId33"/>
            </p:custDataLst>
          </p:nvPr>
        </p:nvSpPr>
        <p:spPr>
          <a:xfrm>
            <a:off x="5627879" y="5165402"/>
            <a:ext cx="19583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TB_00000000000000000000000000000000_TimescaleInterval7"/>
          <p:cNvSpPr txBox="1"/>
          <p:nvPr>
            <p:custDataLst>
              <p:tags r:id="rId34"/>
            </p:custDataLst>
          </p:nvPr>
        </p:nvSpPr>
        <p:spPr>
          <a:xfrm>
            <a:off x="7457946" y="5178755"/>
            <a:ext cx="24478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M_04da95941fd5412db89d8d283d685561_Title"/>
          <p:cNvSpPr txBox="1"/>
          <p:nvPr>
            <p:custDataLst>
              <p:tags r:id="rId35"/>
            </p:custDataLst>
          </p:nvPr>
        </p:nvSpPr>
        <p:spPr>
          <a:xfrm>
            <a:off x="415811" y="4514440"/>
            <a:ext cx="564652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Baseline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04da95941fd5412db89d8d283d685561_Shape"/>
          <p:cNvSpPr/>
          <p:nvPr>
            <p:custDataLst>
              <p:tags r:id="rId36"/>
            </p:custDataLst>
          </p:nvPr>
        </p:nvSpPr>
        <p:spPr>
          <a:xfrm rot="16200000">
            <a:off x="241515" y="4649050"/>
            <a:ext cx="165100" cy="132522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M_149cef17b9674671b64f8fc4c17f5a7b_Title"/>
          <p:cNvSpPr txBox="1"/>
          <p:nvPr>
            <p:custDataLst>
              <p:tags r:id="rId37"/>
            </p:custDataLst>
          </p:nvPr>
        </p:nvSpPr>
        <p:spPr>
          <a:xfrm>
            <a:off x="2181270" y="4502322"/>
            <a:ext cx="62471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3 months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M_149cef17b9674671b64f8fc4c17f5a7b_Shape"/>
          <p:cNvSpPr/>
          <p:nvPr>
            <p:custDataLst>
              <p:tags r:id="rId38"/>
            </p:custDataLst>
          </p:nvPr>
        </p:nvSpPr>
        <p:spPr>
          <a:xfrm rot="16200000">
            <a:off x="2006975" y="4649050"/>
            <a:ext cx="165100" cy="132522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M_ae4b0075bac04cddacc4f2c4f4f9bd4c_Title"/>
          <p:cNvSpPr txBox="1"/>
          <p:nvPr>
            <p:custDataLst>
              <p:tags r:id="rId39"/>
            </p:custDataLst>
          </p:nvPr>
        </p:nvSpPr>
        <p:spPr>
          <a:xfrm>
            <a:off x="3986402" y="4528882"/>
            <a:ext cx="6048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6 months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M_ae4b0075bac04cddacc4f2c4f4f9bd4c_Shape"/>
          <p:cNvSpPr/>
          <p:nvPr>
            <p:custDataLst>
              <p:tags r:id="rId40"/>
            </p:custDataLst>
          </p:nvPr>
        </p:nvSpPr>
        <p:spPr>
          <a:xfrm rot="16200000">
            <a:off x="3812107" y="4649050"/>
            <a:ext cx="165100" cy="132522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M_8e960ec7f4c1431ea37a8e2e74f28dda_Title"/>
          <p:cNvSpPr txBox="1"/>
          <p:nvPr>
            <p:custDataLst>
              <p:tags r:id="rId41"/>
            </p:custDataLst>
          </p:nvPr>
        </p:nvSpPr>
        <p:spPr>
          <a:xfrm>
            <a:off x="5811370" y="4528882"/>
            <a:ext cx="6048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9 months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M_8e960ec7f4c1431ea37a8e2e74f28dda_Shape"/>
          <p:cNvSpPr/>
          <p:nvPr>
            <p:custDataLst>
              <p:tags r:id="rId42"/>
            </p:custDataLst>
          </p:nvPr>
        </p:nvSpPr>
        <p:spPr>
          <a:xfrm rot="16200000">
            <a:off x="5637075" y="4649050"/>
            <a:ext cx="165100" cy="132522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M_45d40aaf68954219b6da205bd93af3e1_Title"/>
          <p:cNvSpPr txBox="1"/>
          <p:nvPr>
            <p:custDataLst>
              <p:tags r:id="rId43"/>
            </p:custDataLst>
          </p:nvPr>
        </p:nvSpPr>
        <p:spPr>
          <a:xfrm>
            <a:off x="7636340" y="4410181"/>
            <a:ext cx="609973" cy="33058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12 months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M_45d40aaf68954219b6da205bd93af3e1_Shape"/>
          <p:cNvSpPr/>
          <p:nvPr>
            <p:custDataLst>
              <p:tags r:id="rId44"/>
            </p:custDataLst>
          </p:nvPr>
        </p:nvSpPr>
        <p:spPr>
          <a:xfrm rot="16200000">
            <a:off x="7462045" y="4563791"/>
            <a:ext cx="165100" cy="132522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TLSHAPE_T_f419a25042e04684bcc01a5af4490386_Shape"/>
          <p:cNvSpPr/>
          <p:nvPr>
            <p:custDataLst>
              <p:tags r:id="rId45"/>
            </p:custDataLst>
          </p:nvPr>
        </p:nvSpPr>
        <p:spPr>
          <a:xfrm>
            <a:off x="212483" y="2604021"/>
            <a:ext cx="1794141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TLSHAPE_T_f419a25042e04684bcc01a5af4490386_Title"/>
          <p:cNvSpPr txBox="1"/>
          <p:nvPr>
            <p:custDataLst>
              <p:tags r:id="rId46"/>
            </p:custDataLst>
          </p:nvPr>
        </p:nvSpPr>
        <p:spPr>
          <a:xfrm>
            <a:off x="265970" y="2620362"/>
            <a:ext cx="1689822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latin typeface="Calibri" panose="020F0502020204030204" pitchFamily="34" charset="0"/>
              </a:rPr>
              <a:t>3-month retention? (yes/no)</a:t>
            </a:r>
            <a:endParaRPr lang="en-US" sz="1100" b="1" spc="-6" dirty="0">
              <a:latin typeface="Calibri" panose="020F0502020204030204" pitchFamily="34" charset="0"/>
            </a:endParaRPr>
          </a:p>
        </p:txBody>
      </p:sp>
      <p:sp>
        <p:nvSpPr>
          <p:cNvPr id="147" name="OTLSHAPE_T_9cd669deb29b43b8bdbd07408c30e24f_Shape"/>
          <p:cNvSpPr/>
          <p:nvPr>
            <p:custDataLst>
              <p:tags r:id="rId47"/>
            </p:custDataLst>
          </p:nvPr>
        </p:nvSpPr>
        <p:spPr>
          <a:xfrm>
            <a:off x="2870591" y="2870721"/>
            <a:ext cx="181453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TLSHAPE_T_9cd669deb29b43b8bdbd07408c30e24f_Title"/>
          <p:cNvSpPr txBox="1"/>
          <p:nvPr>
            <p:custDataLst>
              <p:tags r:id="rId48"/>
            </p:custDataLst>
          </p:nvPr>
        </p:nvSpPr>
        <p:spPr>
          <a:xfrm>
            <a:off x="2870590" y="2710139"/>
            <a:ext cx="245453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Incarcerated during 2nd quarter? (yes/no)</a:t>
            </a:r>
            <a:endParaRPr lang="en-US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987d6ec6af7440ff9a811eff34de59e0_Shape"/>
          <p:cNvSpPr/>
          <p:nvPr>
            <p:custDataLst>
              <p:tags r:id="rId49"/>
            </p:custDataLst>
          </p:nvPr>
        </p:nvSpPr>
        <p:spPr>
          <a:xfrm>
            <a:off x="212483" y="3137421"/>
            <a:ext cx="3598477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987d6ec6af7440ff9a811eff34de59e0_Title"/>
          <p:cNvSpPr txBox="1"/>
          <p:nvPr>
            <p:custDataLst>
              <p:tags r:id="rId50"/>
            </p:custDataLst>
          </p:nvPr>
        </p:nvSpPr>
        <p:spPr>
          <a:xfrm>
            <a:off x="1170346" y="3141934"/>
            <a:ext cx="1674703" cy="16964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latin typeface="Calibri" panose="020F0502020204030204" pitchFamily="34" charset="0"/>
              </a:rPr>
              <a:t>6-month retention? (yes/no) </a:t>
            </a:r>
            <a:endParaRPr lang="en-US" sz="1100" b="1" spc="-6" dirty="0">
              <a:latin typeface="Calibri" panose="020F0502020204030204" pitchFamily="34" charset="0"/>
            </a:endParaRPr>
          </a:p>
        </p:txBody>
      </p:sp>
      <p:sp>
        <p:nvSpPr>
          <p:cNvPr id="151" name="OTLSHAPE_T_d988e51bfbe94aa6abdb5bbf41ef16f0_Shape"/>
          <p:cNvSpPr/>
          <p:nvPr>
            <p:custDataLst>
              <p:tags r:id="rId51"/>
            </p:custDataLst>
          </p:nvPr>
        </p:nvSpPr>
        <p:spPr>
          <a:xfrm>
            <a:off x="4675722" y="3404121"/>
            <a:ext cx="1794141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TLSHAPE_T_d988e51bfbe94aa6abdb5bbf41ef16f0_Title"/>
          <p:cNvSpPr txBox="1"/>
          <p:nvPr>
            <p:custDataLst>
              <p:tags r:id="rId52"/>
            </p:custDataLst>
          </p:nvPr>
        </p:nvSpPr>
        <p:spPr>
          <a:xfrm>
            <a:off x="4683770" y="3236261"/>
            <a:ext cx="2397090" cy="16970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Incarcerated during 3rd quarter? (yes/no)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11b43898544847a89030df1920308d50_Shape"/>
          <p:cNvSpPr/>
          <p:nvPr>
            <p:custDataLst>
              <p:tags r:id="rId53"/>
            </p:custDataLst>
          </p:nvPr>
        </p:nvSpPr>
        <p:spPr>
          <a:xfrm>
            <a:off x="212483" y="3670821"/>
            <a:ext cx="54232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TLSHAPE_T_11b43898544847a89030df1920308d50_Title"/>
          <p:cNvSpPr txBox="1"/>
          <p:nvPr>
            <p:custDataLst>
              <p:tags r:id="rId54"/>
            </p:custDataLst>
          </p:nvPr>
        </p:nvSpPr>
        <p:spPr>
          <a:xfrm>
            <a:off x="1641137" y="3681115"/>
            <a:ext cx="1704977" cy="1688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latin typeface="Calibri" panose="020F0502020204030204" pitchFamily="34" charset="0"/>
              </a:rPr>
              <a:t>9-month retention? (yes/no)</a:t>
            </a:r>
            <a:endParaRPr lang="en-US" sz="1100" b="1" spc="-6" dirty="0">
              <a:latin typeface="Calibri" panose="020F0502020204030204" pitchFamily="34" charset="0"/>
            </a:endParaRPr>
          </a:p>
        </p:txBody>
      </p:sp>
      <p:sp>
        <p:nvSpPr>
          <p:cNvPr id="155" name="OTLSHAPE_T_58aac15e83db46948505aff241c8d059_Shape"/>
          <p:cNvSpPr/>
          <p:nvPr>
            <p:custDataLst>
              <p:tags r:id="rId55"/>
            </p:custDataLst>
          </p:nvPr>
        </p:nvSpPr>
        <p:spPr>
          <a:xfrm>
            <a:off x="6461017" y="3937521"/>
            <a:ext cx="1794141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T_58aac15e83db46948505aff241c8d059_Title"/>
          <p:cNvSpPr txBox="1"/>
          <p:nvPr>
            <p:custDataLst>
              <p:tags r:id="rId56"/>
            </p:custDataLst>
          </p:nvPr>
        </p:nvSpPr>
        <p:spPr>
          <a:xfrm>
            <a:off x="6468820" y="3778603"/>
            <a:ext cx="243886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Incarcerated during 4th quarter? (yes/no)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05721" y="2705621"/>
            <a:ext cx="839328" cy="8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24083" y="3226755"/>
            <a:ext cx="1667194" cy="102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46114" y="3765524"/>
            <a:ext cx="3114903" cy="108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1184783">
            <a:off x="11121" y="2338546"/>
            <a:ext cx="3563494" cy="1736781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2425700" y="1717563"/>
            <a:ext cx="1041400" cy="6954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188226" y="1348231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Predictors, collected from chart review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66422" y="181978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 2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 Variables: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170345" y="976916"/>
            <a:ext cx="7482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Outcomes, collected from quarterly interviews and quarterly chart review, evaluated using </a:t>
            </a:r>
            <a:r>
              <a:rPr lang="el-GR" dirty="0">
                <a:solidFill>
                  <a:schemeClr val="bg1"/>
                </a:solidFill>
              </a:rPr>
              <a:t>Χ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-tests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8488" y="2187844"/>
            <a:ext cx="8911526" cy="3611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3" name="OTLSHAPE_T_58aac15e83db46948505aff241c8d059_RightVerticalConnector1"/>
          <p:cNvCxnSpPr/>
          <p:nvPr>
            <p:custDataLst>
              <p:tags r:id="rId1"/>
            </p:custDataLst>
          </p:nvPr>
        </p:nvCxnSpPr>
        <p:spPr>
          <a:xfrm>
            <a:off x="8246313" y="4039121"/>
            <a:ext cx="0" cy="10421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11b43898544847a89030df1920308d50_RightVerticalConnector2"/>
          <p:cNvCxnSpPr/>
          <p:nvPr>
            <p:custDataLst>
              <p:tags r:id="rId2"/>
            </p:custDataLst>
          </p:nvPr>
        </p:nvCxnSpPr>
        <p:spPr>
          <a:xfrm>
            <a:off x="5627879" y="4124380"/>
            <a:ext cx="0" cy="9569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11b43898544847a89030df1920308d50_RightVerticalConnector1"/>
          <p:cNvCxnSpPr/>
          <p:nvPr>
            <p:custDataLst>
              <p:tags r:id="rId3"/>
            </p:custDataLst>
          </p:nvPr>
        </p:nvCxnSpPr>
        <p:spPr>
          <a:xfrm>
            <a:off x="5627879" y="3772421"/>
            <a:ext cx="0" cy="1814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d988e51bfbe94aa6abdb5bbf41ef16f0_RightVerticalConnector2"/>
          <p:cNvCxnSpPr/>
          <p:nvPr>
            <p:custDataLst>
              <p:tags r:id="rId4"/>
            </p:custDataLst>
          </p:nvPr>
        </p:nvCxnSpPr>
        <p:spPr>
          <a:xfrm>
            <a:off x="6461017" y="3849933"/>
            <a:ext cx="0" cy="123135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d988e51bfbe94aa6abdb5bbf41ef16f0_RightVerticalConnector1"/>
          <p:cNvCxnSpPr/>
          <p:nvPr>
            <p:custDataLst>
              <p:tags r:id="rId5"/>
            </p:custDataLst>
          </p:nvPr>
        </p:nvCxnSpPr>
        <p:spPr>
          <a:xfrm>
            <a:off x="6461017" y="3505721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987d6ec6af7440ff9a811eff34de59e0_RightVerticalConnector3"/>
          <p:cNvCxnSpPr/>
          <p:nvPr>
            <p:custDataLst>
              <p:tags r:id="rId6"/>
            </p:custDataLst>
          </p:nvPr>
        </p:nvCxnSpPr>
        <p:spPr>
          <a:xfrm>
            <a:off x="3802911" y="3874021"/>
            <a:ext cx="0" cy="12072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OTLSHAPE_T_987d6ec6af7440ff9a811eff34de59e0_RightVerticalConnector2"/>
          <p:cNvCxnSpPr/>
          <p:nvPr>
            <p:custDataLst>
              <p:tags r:id="rId7"/>
            </p:custDataLst>
          </p:nvPr>
        </p:nvCxnSpPr>
        <p:spPr>
          <a:xfrm>
            <a:off x="3802911" y="3590980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987d6ec6af7440ff9a811eff34de59e0_RightVerticalConnector1"/>
          <p:cNvCxnSpPr/>
          <p:nvPr>
            <p:custDataLst>
              <p:tags r:id="rId8"/>
            </p:custDataLst>
          </p:nvPr>
        </p:nvCxnSpPr>
        <p:spPr>
          <a:xfrm>
            <a:off x="3802911" y="3239021"/>
            <a:ext cx="0" cy="1814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9cd669deb29b43b8bdbd07408c30e24f_RightVerticalConnector4"/>
          <p:cNvCxnSpPr/>
          <p:nvPr>
            <p:custDataLst>
              <p:tags r:id="rId9"/>
            </p:custDataLst>
          </p:nvPr>
        </p:nvCxnSpPr>
        <p:spPr>
          <a:xfrm>
            <a:off x="4675722" y="4124380"/>
            <a:ext cx="0" cy="9569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9cd669deb29b43b8bdbd07408c30e24f_RightVerticalConnector3"/>
          <p:cNvCxnSpPr/>
          <p:nvPr>
            <p:custDataLst>
              <p:tags r:id="rId10"/>
            </p:custDataLst>
          </p:nvPr>
        </p:nvCxnSpPr>
        <p:spPr>
          <a:xfrm>
            <a:off x="4675722" y="3874021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9cd669deb29b43b8bdbd07408c30e24f_RightVerticalConnector2"/>
          <p:cNvCxnSpPr/>
          <p:nvPr>
            <p:custDataLst>
              <p:tags r:id="rId11"/>
            </p:custDataLst>
          </p:nvPr>
        </p:nvCxnSpPr>
        <p:spPr>
          <a:xfrm>
            <a:off x="4675722" y="3316533"/>
            <a:ext cx="0" cy="3542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9cd669deb29b43b8bdbd07408c30e24f_RightVerticalConnector1"/>
          <p:cNvCxnSpPr/>
          <p:nvPr>
            <p:custDataLst>
              <p:tags r:id="rId12"/>
            </p:custDataLst>
          </p:nvPr>
        </p:nvCxnSpPr>
        <p:spPr>
          <a:xfrm>
            <a:off x="4675722" y="2972321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9cd669deb29b43b8bdbd07408c30e24f_LeftVerticalConnector4"/>
          <p:cNvCxnSpPr/>
          <p:nvPr>
            <p:custDataLst>
              <p:tags r:id="rId13"/>
            </p:custDataLst>
          </p:nvPr>
        </p:nvCxnSpPr>
        <p:spPr>
          <a:xfrm>
            <a:off x="2870591" y="3857680"/>
            <a:ext cx="0" cy="12236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9cd669deb29b43b8bdbd07408c30e24f_LeftVerticalConnector3"/>
          <p:cNvCxnSpPr/>
          <p:nvPr>
            <p:custDataLst>
              <p:tags r:id="rId14"/>
            </p:custDataLst>
          </p:nvPr>
        </p:nvCxnSpPr>
        <p:spPr>
          <a:xfrm>
            <a:off x="2870591" y="3590980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9cd669deb29b43b8bdbd07408c30e24f_LeftVerticalConnector2"/>
          <p:cNvCxnSpPr/>
          <p:nvPr>
            <p:custDataLst>
              <p:tags r:id="rId15"/>
            </p:custDataLst>
          </p:nvPr>
        </p:nvCxnSpPr>
        <p:spPr>
          <a:xfrm>
            <a:off x="2870591" y="3340621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OTLSHAPE_T_9cd669deb29b43b8bdbd07408c30e24f_LeftVerticalConnector1"/>
          <p:cNvCxnSpPr/>
          <p:nvPr>
            <p:custDataLst>
              <p:tags r:id="rId16"/>
            </p:custDataLst>
          </p:nvPr>
        </p:nvCxnSpPr>
        <p:spPr>
          <a:xfrm>
            <a:off x="2870591" y="2972321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OTLSHAPE_T_f419a25042e04684bcc01a5af4490386_RightVerticalConnector4"/>
          <p:cNvCxnSpPr/>
          <p:nvPr>
            <p:custDataLst>
              <p:tags r:id="rId17"/>
            </p:custDataLst>
          </p:nvPr>
        </p:nvCxnSpPr>
        <p:spPr>
          <a:xfrm>
            <a:off x="1997779" y="3874021"/>
            <a:ext cx="0" cy="12072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OTLSHAPE_T_f419a25042e04684bcc01a5af4490386_RightVerticalConnector3"/>
          <p:cNvCxnSpPr/>
          <p:nvPr>
            <p:custDataLst>
              <p:tags r:id="rId18"/>
            </p:custDataLst>
          </p:nvPr>
        </p:nvCxnSpPr>
        <p:spPr>
          <a:xfrm>
            <a:off x="1997779" y="3324280"/>
            <a:ext cx="0" cy="346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f419a25042e04684bcc01a5af4490386_RightVerticalConnector2"/>
          <p:cNvCxnSpPr/>
          <p:nvPr>
            <p:custDataLst>
              <p:tags r:id="rId19"/>
            </p:custDataLst>
          </p:nvPr>
        </p:nvCxnSpPr>
        <p:spPr>
          <a:xfrm>
            <a:off x="1997779" y="3057580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f419a25042e04684bcc01a5af4490386_RightVerticalConnector1"/>
          <p:cNvCxnSpPr/>
          <p:nvPr>
            <p:custDataLst>
              <p:tags r:id="rId20"/>
            </p:custDataLst>
          </p:nvPr>
        </p:nvCxnSpPr>
        <p:spPr>
          <a:xfrm>
            <a:off x="1997779" y="2705621"/>
            <a:ext cx="0" cy="1814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T_f419a25042e04684bcc01a5af4490386_LeftVerticalConnector3"/>
          <p:cNvCxnSpPr/>
          <p:nvPr>
            <p:custDataLst>
              <p:tags r:id="rId21"/>
            </p:custDataLst>
          </p:nvPr>
        </p:nvCxnSpPr>
        <p:spPr>
          <a:xfrm>
            <a:off x="212483" y="3874021"/>
            <a:ext cx="0" cy="12072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OTLSHAPE_T_f419a25042e04684bcc01a5af4490386_LeftVerticalConnector2"/>
          <p:cNvCxnSpPr/>
          <p:nvPr>
            <p:custDataLst>
              <p:tags r:id="rId22"/>
            </p:custDataLst>
          </p:nvPr>
        </p:nvCxnSpPr>
        <p:spPr>
          <a:xfrm>
            <a:off x="212483" y="3340621"/>
            <a:ext cx="0" cy="330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OTLSHAPE_T_f419a25042e04684bcc01a5af4490386_LeftVerticalConnector1"/>
          <p:cNvCxnSpPr/>
          <p:nvPr>
            <p:custDataLst>
              <p:tags r:id="rId23"/>
            </p:custDataLst>
          </p:nvPr>
        </p:nvCxnSpPr>
        <p:spPr>
          <a:xfrm>
            <a:off x="212483" y="2705621"/>
            <a:ext cx="0" cy="4318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OTLSHAPE_M_45d40aaf68954219b6da205bd93af3e1_Connector1"/>
          <p:cNvCxnSpPr/>
          <p:nvPr>
            <p:custDataLst>
              <p:tags r:id="rId24"/>
            </p:custDataLst>
          </p:nvPr>
        </p:nvCxnSpPr>
        <p:spPr>
          <a:xfrm>
            <a:off x="7457946" y="4547502"/>
            <a:ext cx="0" cy="533781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OTLSHAPE_M_8e960ec7f4c1431ea37a8e2e74f28dda_Connector1"/>
          <p:cNvCxnSpPr/>
          <p:nvPr>
            <p:custDataLst>
              <p:tags r:id="rId25"/>
            </p:custDataLst>
          </p:nvPr>
        </p:nvCxnSpPr>
        <p:spPr>
          <a:xfrm>
            <a:off x="5632977" y="4632761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OTLSHAPE_M_ae4b0075bac04cddacc4f2c4f4f9bd4c_Connector1"/>
          <p:cNvCxnSpPr/>
          <p:nvPr>
            <p:custDataLst>
              <p:tags r:id="rId26"/>
            </p:custDataLst>
          </p:nvPr>
        </p:nvCxnSpPr>
        <p:spPr>
          <a:xfrm>
            <a:off x="3808008" y="4632761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OTLSHAPE_M_149cef17b9674671b64f8fc4c17f5a7b_Connector1"/>
          <p:cNvCxnSpPr/>
          <p:nvPr>
            <p:custDataLst>
              <p:tags r:id="rId27"/>
            </p:custDataLst>
          </p:nvPr>
        </p:nvCxnSpPr>
        <p:spPr>
          <a:xfrm>
            <a:off x="2002876" y="4632761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OTLSHAPE_M_04da95941fd5412db89d8d283d685561_Connector1"/>
          <p:cNvCxnSpPr/>
          <p:nvPr>
            <p:custDataLst>
              <p:tags r:id="rId28"/>
            </p:custDataLst>
          </p:nvPr>
        </p:nvCxnSpPr>
        <p:spPr>
          <a:xfrm>
            <a:off x="237416" y="4632761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TLSHAPE_TB_00000000000000000000000000000000_ScaleContainer"/>
          <p:cNvSpPr/>
          <p:nvPr>
            <p:custDataLst>
              <p:tags r:id="rId29"/>
            </p:custDataLst>
          </p:nvPr>
        </p:nvSpPr>
        <p:spPr>
          <a:xfrm>
            <a:off x="212483" y="5081283"/>
            <a:ext cx="844062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263453" y="5178755"/>
            <a:ext cx="16310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TB_00000000000000000000000000000000_TimescaleInterval2"/>
          <p:cNvSpPr txBox="1"/>
          <p:nvPr>
            <p:custDataLst>
              <p:tags r:id="rId31"/>
            </p:custDataLst>
          </p:nvPr>
        </p:nvSpPr>
        <p:spPr>
          <a:xfrm>
            <a:off x="2005721" y="5189118"/>
            <a:ext cx="305528" cy="18595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4" name="OTLSHAPE_TB_00000000000000000000000000000000_TimescaleInterval4"/>
          <p:cNvSpPr txBox="1"/>
          <p:nvPr>
            <p:custDataLst>
              <p:tags r:id="rId32"/>
            </p:custDataLst>
          </p:nvPr>
        </p:nvSpPr>
        <p:spPr>
          <a:xfrm>
            <a:off x="3802911" y="5162444"/>
            <a:ext cx="250608" cy="2022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5" name="OTLSHAPE_TB_00000000000000000000000000000000_TimescaleInterval6"/>
          <p:cNvSpPr txBox="1"/>
          <p:nvPr>
            <p:custDataLst>
              <p:tags r:id="rId33"/>
            </p:custDataLst>
          </p:nvPr>
        </p:nvSpPr>
        <p:spPr>
          <a:xfrm>
            <a:off x="5627879" y="5165402"/>
            <a:ext cx="19583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TB_00000000000000000000000000000000_TimescaleInterval7"/>
          <p:cNvSpPr txBox="1"/>
          <p:nvPr>
            <p:custDataLst>
              <p:tags r:id="rId34"/>
            </p:custDataLst>
          </p:nvPr>
        </p:nvSpPr>
        <p:spPr>
          <a:xfrm>
            <a:off x="7457946" y="5178755"/>
            <a:ext cx="24478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M_04da95941fd5412db89d8d283d685561_Title"/>
          <p:cNvSpPr txBox="1"/>
          <p:nvPr>
            <p:custDataLst>
              <p:tags r:id="rId35"/>
            </p:custDataLst>
          </p:nvPr>
        </p:nvSpPr>
        <p:spPr>
          <a:xfrm>
            <a:off x="415811" y="4514440"/>
            <a:ext cx="564652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Baseline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M_04da95941fd5412db89d8d283d685561_Shape"/>
          <p:cNvSpPr/>
          <p:nvPr>
            <p:custDataLst>
              <p:tags r:id="rId36"/>
            </p:custDataLst>
          </p:nvPr>
        </p:nvSpPr>
        <p:spPr>
          <a:xfrm rot="16200000">
            <a:off x="241515" y="4649050"/>
            <a:ext cx="165100" cy="132522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TLSHAPE_M_149cef17b9674671b64f8fc4c17f5a7b_Title"/>
          <p:cNvSpPr txBox="1"/>
          <p:nvPr>
            <p:custDataLst>
              <p:tags r:id="rId37"/>
            </p:custDataLst>
          </p:nvPr>
        </p:nvSpPr>
        <p:spPr>
          <a:xfrm>
            <a:off x="2181270" y="4502322"/>
            <a:ext cx="62471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3 months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M_149cef17b9674671b64f8fc4c17f5a7b_Shape"/>
          <p:cNvSpPr/>
          <p:nvPr>
            <p:custDataLst>
              <p:tags r:id="rId38"/>
            </p:custDataLst>
          </p:nvPr>
        </p:nvSpPr>
        <p:spPr>
          <a:xfrm rot="16200000">
            <a:off x="2006975" y="4649050"/>
            <a:ext cx="165100" cy="132522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TLSHAPE_M_ae4b0075bac04cddacc4f2c4f4f9bd4c_Title"/>
          <p:cNvSpPr txBox="1"/>
          <p:nvPr>
            <p:custDataLst>
              <p:tags r:id="rId39"/>
            </p:custDataLst>
          </p:nvPr>
        </p:nvSpPr>
        <p:spPr>
          <a:xfrm>
            <a:off x="3986402" y="4528882"/>
            <a:ext cx="6048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6 months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2" name="OTLSHAPE_M_ae4b0075bac04cddacc4f2c4f4f9bd4c_Shape"/>
          <p:cNvSpPr/>
          <p:nvPr>
            <p:custDataLst>
              <p:tags r:id="rId40"/>
            </p:custDataLst>
          </p:nvPr>
        </p:nvSpPr>
        <p:spPr>
          <a:xfrm rot="16200000">
            <a:off x="3812107" y="4649050"/>
            <a:ext cx="165100" cy="132522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TLSHAPE_M_8e960ec7f4c1431ea37a8e2e74f28dda_Title"/>
          <p:cNvSpPr txBox="1"/>
          <p:nvPr>
            <p:custDataLst>
              <p:tags r:id="rId41"/>
            </p:custDataLst>
          </p:nvPr>
        </p:nvSpPr>
        <p:spPr>
          <a:xfrm>
            <a:off x="5811370" y="4528882"/>
            <a:ext cx="6048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9 months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M_8e960ec7f4c1431ea37a8e2e74f28dda_Shape"/>
          <p:cNvSpPr/>
          <p:nvPr>
            <p:custDataLst>
              <p:tags r:id="rId42"/>
            </p:custDataLst>
          </p:nvPr>
        </p:nvSpPr>
        <p:spPr>
          <a:xfrm rot="16200000">
            <a:off x="5637075" y="4649050"/>
            <a:ext cx="165100" cy="132522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TLSHAPE_M_45d40aaf68954219b6da205bd93af3e1_Title"/>
          <p:cNvSpPr txBox="1"/>
          <p:nvPr>
            <p:custDataLst>
              <p:tags r:id="rId43"/>
            </p:custDataLst>
          </p:nvPr>
        </p:nvSpPr>
        <p:spPr>
          <a:xfrm>
            <a:off x="7636340" y="4410181"/>
            <a:ext cx="609973" cy="33058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12 months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M_45d40aaf68954219b6da205bd93af3e1_Shape"/>
          <p:cNvSpPr/>
          <p:nvPr>
            <p:custDataLst>
              <p:tags r:id="rId44"/>
            </p:custDataLst>
          </p:nvPr>
        </p:nvSpPr>
        <p:spPr>
          <a:xfrm rot="16200000">
            <a:off x="7462045" y="4563791"/>
            <a:ext cx="165100" cy="132522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TLSHAPE_T_f419a25042e04684bcc01a5af4490386_Shape"/>
          <p:cNvSpPr/>
          <p:nvPr>
            <p:custDataLst>
              <p:tags r:id="rId45"/>
            </p:custDataLst>
          </p:nvPr>
        </p:nvSpPr>
        <p:spPr>
          <a:xfrm>
            <a:off x="212483" y="2604021"/>
            <a:ext cx="1794141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TLSHAPE_T_f419a25042e04684bcc01a5af4490386_Title"/>
          <p:cNvSpPr txBox="1"/>
          <p:nvPr>
            <p:custDataLst>
              <p:tags r:id="rId46"/>
            </p:custDataLst>
          </p:nvPr>
        </p:nvSpPr>
        <p:spPr>
          <a:xfrm>
            <a:off x="265970" y="2620362"/>
            <a:ext cx="1689822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latin typeface="Calibri" panose="020F0502020204030204" pitchFamily="34" charset="0"/>
              </a:rPr>
              <a:t>3-month retention? (yes/no)</a:t>
            </a:r>
            <a:endParaRPr lang="en-US" sz="1100" b="1" spc="-6" dirty="0">
              <a:latin typeface="Calibri" panose="020F0502020204030204" pitchFamily="34" charset="0"/>
            </a:endParaRPr>
          </a:p>
        </p:txBody>
      </p:sp>
      <p:sp>
        <p:nvSpPr>
          <p:cNvPr id="229" name="OTLSHAPE_T_9cd669deb29b43b8bdbd07408c30e24f_Shape"/>
          <p:cNvSpPr/>
          <p:nvPr>
            <p:custDataLst>
              <p:tags r:id="rId47"/>
            </p:custDataLst>
          </p:nvPr>
        </p:nvSpPr>
        <p:spPr>
          <a:xfrm>
            <a:off x="2870591" y="2870721"/>
            <a:ext cx="181453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TLSHAPE_T_9cd669deb29b43b8bdbd07408c30e24f_Title"/>
          <p:cNvSpPr txBox="1"/>
          <p:nvPr>
            <p:custDataLst>
              <p:tags r:id="rId48"/>
            </p:custDataLst>
          </p:nvPr>
        </p:nvSpPr>
        <p:spPr>
          <a:xfrm>
            <a:off x="2870590" y="2710139"/>
            <a:ext cx="245453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Incarcerated during 2nd quarter? (yes/no)</a:t>
            </a:r>
            <a:endParaRPr lang="en-US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1" name="OTLSHAPE_T_987d6ec6af7440ff9a811eff34de59e0_Shape"/>
          <p:cNvSpPr/>
          <p:nvPr>
            <p:custDataLst>
              <p:tags r:id="rId49"/>
            </p:custDataLst>
          </p:nvPr>
        </p:nvSpPr>
        <p:spPr>
          <a:xfrm>
            <a:off x="212483" y="3137421"/>
            <a:ext cx="3598477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TLSHAPE_T_987d6ec6af7440ff9a811eff34de59e0_Title"/>
          <p:cNvSpPr txBox="1"/>
          <p:nvPr>
            <p:custDataLst>
              <p:tags r:id="rId50"/>
            </p:custDataLst>
          </p:nvPr>
        </p:nvSpPr>
        <p:spPr>
          <a:xfrm>
            <a:off x="1170346" y="3141934"/>
            <a:ext cx="1674703" cy="16964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latin typeface="Calibri" panose="020F0502020204030204" pitchFamily="34" charset="0"/>
              </a:rPr>
              <a:t>6-month retention? (yes/no) </a:t>
            </a:r>
            <a:endParaRPr lang="en-US" sz="1100" b="1" spc="-6" dirty="0">
              <a:latin typeface="Calibri" panose="020F0502020204030204" pitchFamily="34" charset="0"/>
            </a:endParaRPr>
          </a:p>
        </p:txBody>
      </p:sp>
      <p:sp>
        <p:nvSpPr>
          <p:cNvPr id="233" name="OTLSHAPE_T_d988e51bfbe94aa6abdb5bbf41ef16f0_Shape"/>
          <p:cNvSpPr/>
          <p:nvPr>
            <p:custDataLst>
              <p:tags r:id="rId51"/>
            </p:custDataLst>
          </p:nvPr>
        </p:nvSpPr>
        <p:spPr>
          <a:xfrm>
            <a:off x="4675722" y="3404121"/>
            <a:ext cx="1794141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TLSHAPE_T_d988e51bfbe94aa6abdb5bbf41ef16f0_Title"/>
          <p:cNvSpPr txBox="1"/>
          <p:nvPr>
            <p:custDataLst>
              <p:tags r:id="rId52"/>
            </p:custDataLst>
          </p:nvPr>
        </p:nvSpPr>
        <p:spPr>
          <a:xfrm>
            <a:off x="4683770" y="3236261"/>
            <a:ext cx="2397090" cy="16970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Incarcerated during 3rd quarter? (yes/no)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T_11b43898544847a89030df1920308d50_Shape"/>
          <p:cNvSpPr/>
          <p:nvPr>
            <p:custDataLst>
              <p:tags r:id="rId53"/>
            </p:custDataLst>
          </p:nvPr>
        </p:nvSpPr>
        <p:spPr>
          <a:xfrm>
            <a:off x="212483" y="3670821"/>
            <a:ext cx="54232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T_11b43898544847a89030df1920308d50_Title"/>
          <p:cNvSpPr txBox="1"/>
          <p:nvPr>
            <p:custDataLst>
              <p:tags r:id="rId54"/>
            </p:custDataLst>
          </p:nvPr>
        </p:nvSpPr>
        <p:spPr>
          <a:xfrm>
            <a:off x="1641137" y="3681115"/>
            <a:ext cx="1704977" cy="1688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latin typeface="Calibri" panose="020F0502020204030204" pitchFamily="34" charset="0"/>
              </a:rPr>
              <a:t>9-month retention? (yes/no)</a:t>
            </a:r>
            <a:endParaRPr lang="en-US" sz="1100" b="1" spc="-6" dirty="0">
              <a:latin typeface="Calibri" panose="020F0502020204030204" pitchFamily="34" charset="0"/>
            </a:endParaRPr>
          </a:p>
        </p:txBody>
      </p:sp>
      <p:sp>
        <p:nvSpPr>
          <p:cNvPr id="237" name="OTLSHAPE_T_58aac15e83db46948505aff241c8d059_Shape"/>
          <p:cNvSpPr/>
          <p:nvPr>
            <p:custDataLst>
              <p:tags r:id="rId55"/>
            </p:custDataLst>
          </p:nvPr>
        </p:nvSpPr>
        <p:spPr>
          <a:xfrm>
            <a:off x="6461017" y="3937521"/>
            <a:ext cx="1794141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TLSHAPE_T_58aac15e83db46948505aff241c8d059_Title"/>
          <p:cNvSpPr txBox="1"/>
          <p:nvPr>
            <p:custDataLst>
              <p:tags r:id="rId56"/>
            </p:custDataLst>
          </p:nvPr>
        </p:nvSpPr>
        <p:spPr>
          <a:xfrm>
            <a:off x="6468820" y="3778603"/>
            <a:ext cx="243886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Incarcerated during 4th quarter? (yes/no)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239" name="Straight Arrow Connector 238"/>
          <p:cNvCxnSpPr/>
          <p:nvPr/>
        </p:nvCxnSpPr>
        <p:spPr>
          <a:xfrm>
            <a:off x="2005721" y="2705621"/>
            <a:ext cx="839328" cy="8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2924083" y="3226755"/>
            <a:ext cx="1667194" cy="102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346114" y="3765524"/>
            <a:ext cx="3114903" cy="108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 rot="509568">
            <a:off x="2535306" y="2499278"/>
            <a:ext cx="6590373" cy="1736781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5589690" y="1607395"/>
            <a:ext cx="196196" cy="83297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7416" y="6392486"/>
            <a:ext cx="867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 people retained in BMT have lower rates of </a:t>
            </a:r>
            <a:r>
              <a:rPr lang="en-US" dirty="0" smtClean="0">
                <a:solidFill>
                  <a:schemeClr val="bg1"/>
                </a:solidFill>
              </a:rPr>
              <a:t>subsequent incarceration?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934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323692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Question </a:t>
            </a:r>
            <a:r>
              <a:rPr lang="en-US" sz="3200" dirty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 – Hierarchical Linear Model: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7156" y="1556299"/>
            <a:ext cx="74380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Outcome  –  incarceration during each quarter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Main independent variable – retention in BMT during same 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Covariates: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Demographics – age, race, 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</a:t>
            </a:r>
            <a:r>
              <a:rPr lang="en-US" sz="2000" dirty="0" smtClean="0">
                <a:solidFill>
                  <a:schemeClr val="bg1"/>
                </a:solidFill>
              </a:rPr>
              <a:t>ny incarceration before baseline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Drug use -- opioid use, cocaine use, addiction severity index score at baseline, problematic alcohol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Other social factors – English as primary language, living alone at baseline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416" y="6392486"/>
            <a:ext cx="867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 people retained in BMT have lower rates of </a:t>
            </a:r>
            <a:r>
              <a:rPr lang="en-US" dirty="0" smtClean="0">
                <a:solidFill>
                  <a:schemeClr val="bg1"/>
                </a:solidFill>
              </a:rPr>
              <a:t>subsequent incarceration?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18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21381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Results – Baseline Population Characteristics: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61995"/>
              </p:ext>
            </p:extLst>
          </p:nvPr>
        </p:nvGraphicFramePr>
        <p:xfrm>
          <a:off x="2550703" y="762003"/>
          <a:ext cx="4390936" cy="5774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8609">
                  <a:extLst>
                    <a:ext uri="{9D8B030D-6E8A-4147-A177-3AD203B41FA5}">
                      <a16:colId xmlns="" xmlns:a16="http://schemas.microsoft.com/office/drawing/2014/main" val="2348383129"/>
                    </a:ext>
                  </a:extLst>
                </a:gridCol>
                <a:gridCol w="1792327">
                  <a:extLst>
                    <a:ext uri="{9D8B030D-6E8A-4147-A177-3AD203B41FA5}">
                      <a16:colId xmlns="" xmlns:a16="http://schemas.microsoft.com/office/drawing/2014/main" val="2806833734"/>
                    </a:ext>
                  </a:extLst>
                </a:gridCol>
              </a:tblGrid>
              <a:tr h="797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02" marR="270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All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(N = 306)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605099211"/>
                  </a:ext>
                </a:extLst>
              </a:tr>
              <a:tr h="710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Age, mean years +/- SD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44.6 +/- 8.5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2437968295"/>
                  </a:ext>
                </a:extLst>
              </a:tr>
              <a:tr h="710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Race/Ethnicity, n (%):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969746868"/>
                  </a:ext>
                </a:extLst>
              </a:tr>
              <a:tr h="710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   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 Non-Hispanic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Black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156 (51.0%)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3417049151"/>
                  </a:ext>
                </a:extLst>
              </a:tr>
              <a:tr h="710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   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 Non-Hispanic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White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69 (22.6%)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2116741323"/>
                  </a:ext>
                </a:extLst>
              </a:tr>
              <a:tr h="710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   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 Hispanic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67 (21.9%)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3928564003"/>
                  </a:ext>
                </a:extLst>
              </a:tr>
              <a:tr h="710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   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 Non-Hispanic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 (3.3%)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381595321"/>
                  </a:ext>
                </a:extLst>
              </a:tr>
              <a:tr h="710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Male, n (%)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206 (67.3%)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245515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2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238354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Results – Baseline Population Characteristics: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2891"/>
              </p:ext>
            </p:extLst>
          </p:nvPr>
        </p:nvGraphicFramePr>
        <p:xfrm>
          <a:off x="164233" y="1883398"/>
          <a:ext cx="8801100" cy="4044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9083">
                  <a:extLst>
                    <a:ext uri="{9D8B030D-6E8A-4147-A177-3AD203B41FA5}">
                      <a16:colId xmlns="" xmlns:a16="http://schemas.microsoft.com/office/drawing/2014/main" val="2348383129"/>
                    </a:ext>
                  </a:extLst>
                </a:gridCol>
                <a:gridCol w="1668503">
                  <a:extLst>
                    <a:ext uri="{9D8B030D-6E8A-4147-A177-3AD203B41FA5}">
                      <a16:colId xmlns="" xmlns:a16="http://schemas.microsoft.com/office/drawing/2014/main" val="2806833734"/>
                    </a:ext>
                  </a:extLst>
                </a:gridCol>
                <a:gridCol w="1451428">
                  <a:extLst>
                    <a:ext uri="{9D8B030D-6E8A-4147-A177-3AD203B41FA5}">
                      <a16:colId xmlns="" xmlns:a16="http://schemas.microsoft.com/office/drawing/2014/main" val="3214568900"/>
                    </a:ext>
                  </a:extLst>
                </a:gridCol>
                <a:gridCol w="1468494">
                  <a:extLst>
                    <a:ext uri="{9D8B030D-6E8A-4147-A177-3AD203B41FA5}">
                      <a16:colId xmlns="" xmlns:a16="http://schemas.microsoft.com/office/drawing/2014/main" val="2151112929"/>
                    </a:ext>
                  </a:extLst>
                </a:gridCol>
                <a:gridCol w="1793592">
                  <a:extLst>
                    <a:ext uri="{9D8B030D-6E8A-4147-A177-3AD203B41FA5}">
                      <a16:colId xmlns="" xmlns:a16="http://schemas.microsoft.com/office/drawing/2014/main" val="196096012"/>
                    </a:ext>
                  </a:extLst>
                </a:gridCol>
              </a:tblGrid>
              <a:tr h="1279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2" marR="270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(N = 306)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recently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incarcerated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at baseline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(N = 266)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Recently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incarcerated at baseline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 = 39)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605099211"/>
                  </a:ext>
                </a:extLst>
              </a:tr>
              <a:tr h="795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Homeless (yes/no),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 (24.8%)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(22.6%)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(41.0%)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2116741323"/>
                  </a:ext>
                </a:extLst>
              </a:tr>
              <a:tr h="795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Unemployed (yes, no),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228 (74.5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 (72.2%)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 (89.7%)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3928564003"/>
                  </a:ext>
                </a:extLst>
              </a:tr>
              <a:tr h="795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Previously diagnosed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 mental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illness (yes/no),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 (54.9%)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 (53.2%)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 (73.0%)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38159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00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92990"/>
            <a:ext cx="9013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Results for Question 1 -- Do people reporting recent incarceration at baseline have lower retention rates in BMT?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56" y="1687968"/>
            <a:ext cx="6553872" cy="475717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47446" y="3221495"/>
            <a:ext cx="1755182" cy="2541722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47446" y="2617061"/>
            <a:ext cx="480447" cy="6044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48349" y="2079625"/>
            <a:ext cx="86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 = 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244600"/>
            <a:ext cx="750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Rates of retention in BMT stratified by baseline recent incarceration: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2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18917"/>
              </p:ext>
            </p:extLst>
          </p:nvPr>
        </p:nvGraphicFramePr>
        <p:xfrm>
          <a:off x="997176" y="2491731"/>
          <a:ext cx="6858682" cy="2545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3370">
                  <a:extLst>
                    <a:ext uri="{9D8B030D-6E8A-4147-A177-3AD203B41FA5}">
                      <a16:colId xmlns="" xmlns:a16="http://schemas.microsoft.com/office/drawing/2014/main" val="2919125622"/>
                    </a:ext>
                  </a:extLst>
                </a:gridCol>
                <a:gridCol w="2022656">
                  <a:extLst>
                    <a:ext uri="{9D8B030D-6E8A-4147-A177-3AD203B41FA5}">
                      <a16:colId xmlns="" xmlns:a16="http://schemas.microsoft.com/office/drawing/2014/main" val="1000906421"/>
                    </a:ext>
                  </a:extLst>
                </a:gridCol>
                <a:gridCol w="2022656">
                  <a:extLst>
                    <a:ext uri="{9D8B030D-6E8A-4147-A177-3AD203B41FA5}">
                      <a16:colId xmlns="" xmlns:a16="http://schemas.microsoft.com/office/drawing/2014/main" val="449145188"/>
                    </a:ext>
                  </a:extLst>
                </a:gridCol>
              </a:tblGrid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Odds ratio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95% CI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7504456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Recent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incarceration (yes/no)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0.27-1.18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4237713725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1.04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1.01-1.07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2479287666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Male (yes/no)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0.56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0.34-0.94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237894838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8381" y="1983519"/>
            <a:ext cx="648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Logistic model of 12-month </a:t>
            </a:r>
            <a:r>
              <a:rPr lang="en-US" sz="2000" b="1" dirty="0">
                <a:solidFill>
                  <a:schemeClr val="bg1"/>
                </a:solidFill>
              </a:rPr>
              <a:t>t</a:t>
            </a:r>
            <a:r>
              <a:rPr lang="en-US" sz="2000" b="1" dirty="0" smtClean="0">
                <a:solidFill>
                  <a:schemeClr val="bg1"/>
                </a:solidFill>
              </a:rPr>
              <a:t>reatment </a:t>
            </a:r>
            <a:r>
              <a:rPr lang="en-US" sz="2000" b="1" dirty="0">
                <a:solidFill>
                  <a:schemeClr val="bg1"/>
                </a:solidFill>
              </a:rPr>
              <a:t>r</a:t>
            </a:r>
            <a:r>
              <a:rPr lang="en-US" sz="2000" b="1" dirty="0" smtClean="0">
                <a:solidFill>
                  <a:schemeClr val="bg1"/>
                </a:solidFill>
              </a:rPr>
              <a:t>etention: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92990"/>
            <a:ext cx="9013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Results for Question 1 -- Do people reporting recent incarceration at baseline have lower retention rates in BMT?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933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Results for Question 2 -- Do people retained in BMT have lower rates of subsequent incarceration?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97210"/>
              </p:ext>
            </p:extLst>
          </p:nvPr>
        </p:nvGraphicFramePr>
        <p:xfrm>
          <a:off x="787397" y="2349501"/>
          <a:ext cx="7251702" cy="29338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538">
                  <a:extLst>
                    <a:ext uri="{9D8B030D-6E8A-4147-A177-3AD203B41FA5}">
                      <a16:colId xmlns="" xmlns:a16="http://schemas.microsoft.com/office/drawing/2014/main" val="759434436"/>
                    </a:ext>
                  </a:extLst>
                </a:gridCol>
                <a:gridCol w="1812538">
                  <a:extLst>
                    <a:ext uri="{9D8B030D-6E8A-4147-A177-3AD203B41FA5}">
                      <a16:colId xmlns="" xmlns:a16="http://schemas.microsoft.com/office/drawing/2014/main" val="2000462442"/>
                    </a:ext>
                  </a:extLst>
                </a:gridCol>
                <a:gridCol w="1813313">
                  <a:extLst>
                    <a:ext uri="{9D8B030D-6E8A-4147-A177-3AD203B41FA5}">
                      <a16:colId xmlns="" xmlns:a16="http://schemas.microsoft.com/office/drawing/2014/main" val="2894780203"/>
                    </a:ext>
                  </a:extLst>
                </a:gridCol>
                <a:gridCol w="1813313">
                  <a:extLst>
                    <a:ext uri="{9D8B030D-6E8A-4147-A177-3AD203B41FA5}">
                      <a16:colId xmlns="" xmlns:a16="http://schemas.microsoft.com/office/drawing/2014/main" val="3203717528"/>
                    </a:ext>
                  </a:extLst>
                </a:gridCol>
              </a:tblGrid>
              <a:tr h="12953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Patient was retained in BMT at previous visit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Patient was not retained in BMT at previous visit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dirty="0" smtClean="0">
                          <a:solidFill>
                            <a:schemeClr val="tx1"/>
                          </a:solidFill>
                          <a:effectLst/>
                        </a:rPr>
                        <a:t>Χ</a:t>
                      </a:r>
                      <a:r>
                        <a:rPr lang="en-US" sz="1800" b="1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P-values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173351213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6 month visit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19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(8.4%)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22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(27.9%)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&lt;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022353434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9 month visit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10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(4.9%)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21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(20.4%)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&lt;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802641393"/>
                  </a:ext>
                </a:extLst>
              </a:tr>
              <a:tr h="5461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12 month visit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11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(6.2%)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32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(24.8%)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&lt;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2880084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6095" y="1810128"/>
            <a:ext cx="7493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Rates of incarceration stratified by retention in BMT at previous visit: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0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95853"/>
              </p:ext>
            </p:extLst>
          </p:nvPr>
        </p:nvGraphicFramePr>
        <p:xfrm>
          <a:off x="402336" y="2199338"/>
          <a:ext cx="8412480" cy="3181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0724">
                  <a:extLst>
                    <a:ext uri="{9D8B030D-6E8A-4147-A177-3AD203B41FA5}">
                      <a16:colId xmlns="" xmlns:a16="http://schemas.microsoft.com/office/drawing/2014/main" val="2919125622"/>
                    </a:ext>
                  </a:extLst>
                </a:gridCol>
                <a:gridCol w="2480878">
                  <a:extLst>
                    <a:ext uri="{9D8B030D-6E8A-4147-A177-3AD203B41FA5}">
                      <a16:colId xmlns="" xmlns:a16="http://schemas.microsoft.com/office/drawing/2014/main" val="1000906421"/>
                    </a:ext>
                  </a:extLst>
                </a:gridCol>
                <a:gridCol w="2480878">
                  <a:extLst>
                    <a:ext uri="{9D8B030D-6E8A-4147-A177-3AD203B41FA5}">
                      <a16:colId xmlns="" xmlns:a16="http://schemas.microsoft.com/office/drawing/2014/main" val="449145188"/>
                    </a:ext>
                  </a:extLst>
                </a:gridCol>
              </a:tblGrid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Odds ratio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95% CI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7504456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Retention in BMT (yes/no)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0.57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4237713725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Previous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injection drug use before baseline (yes/no)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0.79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2112454594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Male (yes/no)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2.11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4.42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2479287666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Recent cocaine use at baseline (yes/no)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1.07 – 6.05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147988241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8029" y="1799228"/>
            <a:ext cx="648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Hierarchical linear model of incarceration during BMT: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" y="14346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Results for Question 2 -- Do people retained in BMT have lower rates of subsequent incarceration?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2755" y="419896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Conclusions: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1590902"/>
            <a:ext cx="74723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Recent incarceration at baseline is associated with homelessness, unemployment, mental illness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Over time, those with recent incarceration seem to have lower retention in BMT but there is not a statistically significant difference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hose retained in BMT have lower rates of subsequent incarceration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671" y="484286"/>
            <a:ext cx="7772400" cy="10799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Disclosure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247" y="1748118"/>
            <a:ext cx="7664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 have no actual or potential conflict of </a:t>
            </a:r>
            <a:r>
              <a:rPr lang="en-US" sz="2800" dirty="0" smtClean="0">
                <a:solidFill>
                  <a:schemeClr val="bg1"/>
                </a:solidFill>
              </a:rPr>
              <a:t>interest </a:t>
            </a:r>
            <a:r>
              <a:rPr lang="en-US" sz="2800" dirty="0">
                <a:solidFill>
                  <a:schemeClr val="bg1"/>
                </a:solidFill>
              </a:rPr>
              <a:t>in relation to </a:t>
            </a:r>
            <a:r>
              <a:rPr lang="en-US" sz="2800" dirty="0" smtClean="0">
                <a:solidFill>
                  <a:schemeClr val="bg1"/>
                </a:solidFill>
              </a:rPr>
              <a:t>this program/presentation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9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2755" y="419896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Implications: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1692503"/>
            <a:ext cx="7472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Our findings suggest that patients </a:t>
            </a:r>
            <a:r>
              <a:rPr lang="en-US" sz="2800" dirty="0" smtClean="0">
                <a:solidFill>
                  <a:schemeClr val="bg1"/>
                </a:solidFill>
              </a:rPr>
              <a:t>who </a:t>
            </a:r>
            <a:r>
              <a:rPr lang="en-US" sz="2800" dirty="0">
                <a:solidFill>
                  <a:schemeClr val="bg1"/>
                </a:solidFill>
              </a:rPr>
              <a:t>seek treatment for opioid use disorder can achieve good outcomes with </a:t>
            </a:r>
            <a:r>
              <a:rPr lang="en-US" sz="2800" dirty="0" smtClean="0">
                <a:solidFill>
                  <a:schemeClr val="bg1"/>
                </a:solidFill>
              </a:rPr>
              <a:t>BMT in spite of stressors from recent incarceration.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BMT may help decrease incarceration rates for individuals with opioid use disorder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2755" y="135086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Acknowledgments: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719861"/>
            <a:ext cx="74723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Linda Weiss and Bert </a:t>
            </a:r>
            <a:r>
              <a:rPr lang="en-US" sz="2800" dirty="0" err="1">
                <a:solidFill>
                  <a:schemeClr val="bg1"/>
                </a:solidFill>
              </a:rPr>
              <a:t>Chantarat</a:t>
            </a:r>
            <a:r>
              <a:rPr lang="en-US" sz="2800" dirty="0">
                <a:solidFill>
                  <a:schemeClr val="bg1"/>
                </a:solidFill>
              </a:rPr>
              <a:t> from the New York Academy of </a:t>
            </a:r>
            <a:r>
              <a:rPr lang="en-US" sz="2800" dirty="0" smtClean="0">
                <a:solidFill>
                  <a:schemeClr val="bg1"/>
                </a:solidFill>
              </a:rPr>
              <a:t>Medicine (NYAM) </a:t>
            </a:r>
            <a:r>
              <a:rPr lang="en-US" sz="2800" dirty="0">
                <a:solidFill>
                  <a:schemeClr val="bg1"/>
                </a:solidFill>
              </a:rPr>
              <a:t>for providing </a:t>
            </a:r>
            <a:r>
              <a:rPr lang="en-US" sz="2800" dirty="0" smtClean="0">
                <a:solidFill>
                  <a:schemeClr val="bg1"/>
                </a:solidFill>
              </a:rPr>
              <a:t>data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NYAM for providing a summer research fellowship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Yuming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Ning</a:t>
            </a:r>
            <a:r>
              <a:rPr lang="en-US" sz="2800" dirty="0" smtClean="0">
                <a:solidFill>
                  <a:schemeClr val="bg1"/>
                </a:solidFill>
              </a:rPr>
              <a:t> for preparing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Aaron Fox for providing mentorship and allowing me to shadow at the Transitions Clinic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Ellie </a:t>
            </a:r>
            <a:r>
              <a:rPr lang="en-US" sz="2800" dirty="0" err="1" smtClean="0">
                <a:solidFill>
                  <a:schemeClr val="bg1"/>
                </a:solidFill>
              </a:rPr>
              <a:t>Schoenbaum</a:t>
            </a:r>
            <a:r>
              <a:rPr lang="en-US" sz="2800" dirty="0" smtClean="0">
                <a:solidFill>
                  <a:schemeClr val="bg1"/>
                </a:solidFill>
              </a:rPr>
              <a:t> for coordinating student research at Einstein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651" y="2763851"/>
            <a:ext cx="326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If we have time…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90056" y="1175657"/>
          <a:ext cx="4572000" cy="5021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360311988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482433237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3471542643"/>
                    </a:ext>
                  </a:extLst>
                </a:gridCol>
              </a:tblGrid>
              <a:tr h="549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0" marR="7620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Self-reported opioid use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4275716"/>
                  </a:ext>
                </a:extLst>
              </a:tr>
              <a:tr h="549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Odds ratio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95% CI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592280"/>
                  </a:ext>
                </a:extLst>
              </a:tr>
              <a:tr h="549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Recent incarceration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0.47-1.81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18767252"/>
                  </a:ext>
                </a:extLst>
              </a:tr>
              <a:tr h="549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0.95-1.01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3192359747"/>
                  </a:ext>
                </a:extLst>
              </a:tr>
              <a:tr h="549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White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0.48-1.41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932085922"/>
                  </a:ext>
                </a:extLst>
              </a:tr>
              <a:tr h="549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0.64-1.58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3146471653"/>
                  </a:ext>
                </a:extLst>
              </a:tr>
              <a:tr h="549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Inject drugs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0.71-2.15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1602414569"/>
                  </a:ext>
                </a:extLst>
              </a:tr>
              <a:tr h="549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Addiction severity index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1.00-1.04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1708552873"/>
                  </a:ext>
                </a:extLst>
              </a:tr>
              <a:tr h="549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Homelessness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0.34-0.96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348829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8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178549"/>
            <a:ext cx="8795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the profile of people with each criminal justice status?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108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Those who have recently been incarcerated are more likely to: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Live alone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Be homeless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Be unemployed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a diagnosed mental illness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a lower composite score for addiction severity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ever injected drugs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Have ever used heroin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Been treated for drug abuse more frequently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21381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Results – Population Characteristics: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68485"/>
              </p:ext>
            </p:extLst>
          </p:nvPr>
        </p:nvGraphicFramePr>
        <p:xfrm>
          <a:off x="150585" y="606156"/>
          <a:ext cx="8801100" cy="612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9083">
                  <a:extLst>
                    <a:ext uri="{9D8B030D-6E8A-4147-A177-3AD203B41FA5}">
                      <a16:colId xmlns="" xmlns:a16="http://schemas.microsoft.com/office/drawing/2014/main" val="2348383129"/>
                    </a:ext>
                  </a:extLst>
                </a:gridCol>
                <a:gridCol w="1668503">
                  <a:extLst>
                    <a:ext uri="{9D8B030D-6E8A-4147-A177-3AD203B41FA5}">
                      <a16:colId xmlns="" xmlns:a16="http://schemas.microsoft.com/office/drawing/2014/main" val="2806833734"/>
                    </a:ext>
                  </a:extLst>
                </a:gridCol>
                <a:gridCol w="1451428">
                  <a:extLst>
                    <a:ext uri="{9D8B030D-6E8A-4147-A177-3AD203B41FA5}">
                      <a16:colId xmlns="" xmlns:a16="http://schemas.microsoft.com/office/drawing/2014/main" val="3214568900"/>
                    </a:ext>
                  </a:extLst>
                </a:gridCol>
                <a:gridCol w="1468494">
                  <a:extLst>
                    <a:ext uri="{9D8B030D-6E8A-4147-A177-3AD203B41FA5}">
                      <a16:colId xmlns="" xmlns:a16="http://schemas.microsoft.com/office/drawing/2014/main" val="2151112929"/>
                    </a:ext>
                  </a:extLst>
                </a:gridCol>
                <a:gridCol w="1793592">
                  <a:extLst>
                    <a:ext uri="{9D8B030D-6E8A-4147-A177-3AD203B41FA5}">
                      <a16:colId xmlns="" xmlns:a16="http://schemas.microsoft.com/office/drawing/2014/main" val="196096012"/>
                    </a:ext>
                  </a:extLst>
                </a:gridCol>
              </a:tblGrid>
              <a:tr h="1072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02" marR="270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All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(N = 306)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Not recently incarcerated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(N = 266)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Recently incarcerated (N = 39)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605099211"/>
                  </a:ext>
                </a:extLst>
              </a:tr>
              <a:tr h="7222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Age, mean years +/- SD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44.6 +/- 8.5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44.6 +/- 8.4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44.4 +/- 9.3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2437968295"/>
                  </a:ext>
                </a:extLst>
              </a:tr>
              <a:tr h="7222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Race/Ethnicity, n (%):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969746868"/>
                  </a:ext>
                </a:extLst>
              </a:tr>
              <a:tr h="7222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Non-Hispanic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White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69 (22.6%)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61 (22.9%)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7 (18.0%)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0.49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2116741323"/>
                  </a:ext>
                </a:extLst>
              </a:tr>
              <a:tr h="7222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Non-Hispanic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Black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156 (51.0%)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133 (50.0%)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23 (57.5%)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0.38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3637777985"/>
                  </a:ext>
                </a:extLst>
              </a:tr>
              <a:tr h="7222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Hispanic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67 (21.9%)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59 (22.2%)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8 (20.5%)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0.81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3928564003"/>
                  </a:ext>
                </a:extLst>
              </a:tr>
              <a:tr h="7222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  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Non-Hispanic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 (3.3%)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9 (3.4%)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 (2.5%)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381595321"/>
                  </a:ext>
                </a:extLst>
              </a:tr>
              <a:tr h="7222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Male, n (%)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206 (67.3%)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179 (67.3%)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26 (66.7%)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245515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238354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Results – Population Characteristics: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0071"/>
              </p:ext>
            </p:extLst>
          </p:nvPr>
        </p:nvGraphicFramePr>
        <p:xfrm>
          <a:off x="150585" y="1296543"/>
          <a:ext cx="8801100" cy="4533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9083">
                  <a:extLst>
                    <a:ext uri="{9D8B030D-6E8A-4147-A177-3AD203B41FA5}">
                      <a16:colId xmlns="" xmlns:a16="http://schemas.microsoft.com/office/drawing/2014/main" val="2348383129"/>
                    </a:ext>
                  </a:extLst>
                </a:gridCol>
                <a:gridCol w="1668503">
                  <a:extLst>
                    <a:ext uri="{9D8B030D-6E8A-4147-A177-3AD203B41FA5}">
                      <a16:colId xmlns="" xmlns:a16="http://schemas.microsoft.com/office/drawing/2014/main" val="2806833734"/>
                    </a:ext>
                  </a:extLst>
                </a:gridCol>
                <a:gridCol w="1451428">
                  <a:extLst>
                    <a:ext uri="{9D8B030D-6E8A-4147-A177-3AD203B41FA5}">
                      <a16:colId xmlns="" xmlns:a16="http://schemas.microsoft.com/office/drawing/2014/main" val="3214568900"/>
                    </a:ext>
                  </a:extLst>
                </a:gridCol>
                <a:gridCol w="1468494">
                  <a:extLst>
                    <a:ext uri="{9D8B030D-6E8A-4147-A177-3AD203B41FA5}">
                      <a16:colId xmlns="" xmlns:a16="http://schemas.microsoft.com/office/drawing/2014/main" val="2151112929"/>
                    </a:ext>
                  </a:extLst>
                </a:gridCol>
                <a:gridCol w="1793592">
                  <a:extLst>
                    <a:ext uri="{9D8B030D-6E8A-4147-A177-3AD203B41FA5}">
                      <a16:colId xmlns="" xmlns:a16="http://schemas.microsoft.com/office/drawing/2014/main" val="196096012"/>
                    </a:ext>
                  </a:extLst>
                </a:gridCol>
              </a:tblGrid>
              <a:tr h="1279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2" marR="270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(N = 306)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recently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incarcerated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at baseline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(N = 266)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Recently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incarcerated at baseline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 = 39)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02" marR="27002" marT="0" marB="0" anchor="ctr"/>
                </a:tc>
                <a:extLst>
                  <a:ext uri="{0D108BD9-81ED-4DB2-BD59-A6C34878D82A}">
                    <a16:rowId xmlns="" xmlns:a16="http://schemas.microsoft.com/office/drawing/2014/main" val="605099211"/>
                  </a:ext>
                </a:extLst>
              </a:tr>
              <a:tr h="795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Times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prev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treated for drug abuse, median (IQR)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(2-6)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(2-6)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(3-7)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969746868"/>
                  </a:ext>
                </a:extLst>
              </a:tr>
              <a:tr h="795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Homelessness, n (%)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 (24.8%)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(22.6%)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(41.0%)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2116741323"/>
                  </a:ext>
                </a:extLst>
              </a:tr>
              <a:tr h="795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Employed, n (%)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 (25.5%)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 (27.8%)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(10.3%)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3928564003"/>
                  </a:ext>
                </a:extLst>
              </a:tr>
              <a:tr h="795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Diagnosed with mental illness, n (%)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 (54.9%)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 (53.2%)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 (73.0%)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38159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1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47" y="92990"/>
            <a:ext cx="8795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Objective 1 -- Do people reporting recent incarceration at baseline have lower retention rates in BMT?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55223"/>
              </p:ext>
            </p:extLst>
          </p:nvPr>
        </p:nvGraphicFramePr>
        <p:xfrm>
          <a:off x="997176" y="2136888"/>
          <a:ext cx="6858682" cy="3818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3370">
                  <a:extLst>
                    <a:ext uri="{9D8B030D-6E8A-4147-A177-3AD203B41FA5}">
                      <a16:colId xmlns="" xmlns:a16="http://schemas.microsoft.com/office/drawing/2014/main" val="2919125622"/>
                    </a:ext>
                  </a:extLst>
                </a:gridCol>
                <a:gridCol w="2022656">
                  <a:extLst>
                    <a:ext uri="{9D8B030D-6E8A-4147-A177-3AD203B41FA5}">
                      <a16:colId xmlns="" xmlns:a16="http://schemas.microsoft.com/office/drawing/2014/main" val="1000906421"/>
                    </a:ext>
                  </a:extLst>
                </a:gridCol>
                <a:gridCol w="2022656">
                  <a:extLst>
                    <a:ext uri="{9D8B030D-6E8A-4147-A177-3AD203B41FA5}">
                      <a16:colId xmlns="" xmlns:a16="http://schemas.microsoft.com/office/drawing/2014/main" val="449145188"/>
                    </a:ext>
                  </a:extLst>
                </a:gridCol>
              </a:tblGrid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Odds ratio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95% CI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7504456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Recent incarceration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0.27-1.18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4237713725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1.04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1.01-1.07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2479287666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White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0.31-1.04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1496894217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0.56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0.34-0.94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2378948380"/>
                  </a:ext>
                </a:extLst>
              </a:tr>
              <a:tr h="636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Inject drugs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0.43-1.48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="" xmlns:a16="http://schemas.microsoft.com/office/drawing/2014/main" val="39930261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8381" y="1628676"/>
            <a:ext cx="648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Logistic model of 12-month </a:t>
            </a:r>
            <a:r>
              <a:rPr lang="en-US" sz="2000" b="1" dirty="0">
                <a:solidFill>
                  <a:schemeClr val="bg1"/>
                </a:solidFill>
              </a:rPr>
              <a:t>t</a:t>
            </a:r>
            <a:r>
              <a:rPr lang="en-US" sz="2000" b="1" dirty="0" smtClean="0">
                <a:solidFill>
                  <a:schemeClr val="bg1"/>
                </a:solidFill>
              </a:rPr>
              <a:t>reatment </a:t>
            </a:r>
            <a:r>
              <a:rPr lang="en-US" sz="2000" b="1" dirty="0">
                <a:solidFill>
                  <a:schemeClr val="bg1"/>
                </a:solidFill>
              </a:rPr>
              <a:t>r</a:t>
            </a:r>
            <a:r>
              <a:rPr lang="en-US" sz="2000" b="1" dirty="0" smtClean="0">
                <a:solidFill>
                  <a:schemeClr val="bg1"/>
                </a:solidFill>
              </a:rPr>
              <a:t>etention: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97176" y="2673927"/>
            <a:ext cx="2826679" cy="803564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77636" y="3574473"/>
            <a:ext cx="512619" cy="260465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873" y="6179128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Main independent variable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8" y="159657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Background – Cycle of incarceration: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8021" y="1614749"/>
            <a:ext cx="2227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Incarceration</a:t>
            </a:r>
            <a:endParaRPr lang="en-US" sz="2800" dirty="0">
              <a:solidFill>
                <a:prstClr val="white"/>
              </a:solidFill>
            </a:endParaRPr>
          </a:p>
        </p:txBody>
      </p:sp>
      <p:pic>
        <p:nvPicPr>
          <p:cNvPr id="2050" name="Picture 2" descr="http://info.sfcriminallawspecialist.com/Portals/33030/images/115861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65" y="2678957"/>
            <a:ext cx="2902859" cy="19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58021" y="5155184"/>
            <a:ext cx="2227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Community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3" name="Curved Left Arrow 2"/>
          <p:cNvSpPr/>
          <p:nvPr/>
        </p:nvSpPr>
        <p:spPr>
          <a:xfrm>
            <a:off x="6023424" y="1767167"/>
            <a:ext cx="1509493" cy="396240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800000">
            <a:off x="1616501" y="1767167"/>
            <a:ext cx="1509493" cy="396240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4473" y="3086647"/>
            <a:ext cx="852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X</a:t>
            </a:r>
          </a:p>
          <a:p>
            <a:endParaRPr lang="en-US" sz="80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46875" y="1767167"/>
            <a:ext cx="294467" cy="1533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628" y="1155572"/>
            <a:ext cx="252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Buprenorphine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8255" y="1543986"/>
            <a:ext cx="82804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O</a:t>
            </a:r>
            <a:r>
              <a:rPr lang="en-US" sz="2800" dirty="0" smtClean="0">
                <a:solidFill>
                  <a:prstClr val="white"/>
                </a:solidFill>
              </a:rPr>
              <a:t>pioid </a:t>
            </a:r>
            <a:r>
              <a:rPr lang="en-US" sz="2800" dirty="0">
                <a:solidFill>
                  <a:prstClr val="white"/>
                </a:solidFill>
              </a:rPr>
              <a:t>derivative </a:t>
            </a:r>
            <a:r>
              <a:rPr lang="en-US" sz="2800" dirty="0" smtClean="0">
                <a:solidFill>
                  <a:prstClr val="white"/>
                </a:solidFill>
              </a:rPr>
              <a:t>with mixed </a:t>
            </a:r>
            <a:r>
              <a:rPr lang="en-US" sz="2800" dirty="0">
                <a:solidFill>
                  <a:prstClr val="white"/>
                </a:solidFill>
              </a:rPr>
              <a:t>effects at opioid </a:t>
            </a:r>
            <a:r>
              <a:rPr lang="en-US" sz="2800" dirty="0" smtClean="0">
                <a:solidFill>
                  <a:prstClr val="white"/>
                </a:solidFill>
              </a:rPr>
              <a:t>receptors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Can be used to treat withdrawal, for titrated cessation, or for long-term maintenance (BMT).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Advantages over methadone: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Can be self-administered at home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Low potential for abuse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Less stigmatized</a:t>
            </a:r>
          </a:p>
        </p:txBody>
      </p:sp>
      <p:pic>
        <p:nvPicPr>
          <p:cNvPr id="3074" name="Picture 2" descr="suboxones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4460194"/>
            <a:ext cx="27432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0628" y="159657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Background – Buprenorphine: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9855" y="1937881"/>
            <a:ext cx="82804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</a:rPr>
              <a:t>1. </a:t>
            </a:r>
            <a:r>
              <a:rPr lang="en-US" sz="2800" dirty="0">
                <a:solidFill>
                  <a:schemeClr val="bg1"/>
                </a:solidFill>
              </a:rPr>
              <a:t>Do people reporting recent </a:t>
            </a:r>
            <a:r>
              <a:rPr lang="en-US" sz="2800" dirty="0" smtClean="0">
                <a:solidFill>
                  <a:schemeClr val="bg1"/>
                </a:solidFill>
              </a:rPr>
              <a:t>incarceration (vs. not) </a:t>
            </a:r>
            <a:r>
              <a:rPr lang="en-US" sz="2800" dirty="0">
                <a:solidFill>
                  <a:schemeClr val="bg1"/>
                </a:solidFill>
              </a:rPr>
              <a:t>at baseline have lower retention rates in </a:t>
            </a:r>
            <a:r>
              <a:rPr lang="en-US" sz="2800" dirty="0" smtClean="0">
                <a:solidFill>
                  <a:schemeClr val="bg1"/>
                </a:solidFill>
              </a:rPr>
              <a:t>BMT?</a:t>
            </a:r>
            <a:r>
              <a:rPr lang="en-US" sz="2800" dirty="0" smtClean="0">
                <a:solidFill>
                  <a:prstClr val="white"/>
                </a:solidFill>
              </a:rPr>
              <a:t> </a:t>
            </a:r>
            <a:endParaRPr lang="en-US" sz="2800" dirty="0">
              <a:solidFill>
                <a:prstClr val="white"/>
              </a:solidFill>
            </a:endParaRPr>
          </a:p>
          <a:p>
            <a:endParaRPr lang="en-US" sz="2800" dirty="0" smtClean="0">
              <a:solidFill>
                <a:prstClr val="white"/>
              </a:solidFill>
            </a:endParaRPr>
          </a:p>
          <a:p>
            <a:r>
              <a:rPr lang="en-US" sz="2800" dirty="0" smtClean="0">
                <a:solidFill>
                  <a:prstClr val="white"/>
                </a:solidFill>
              </a:rPr>
              <a:t>2. </a:t>
            </a:r>
            <a:r>
              <a:rPr lang="en-US" sz="2800" dirty="0">
                <a:solidFill>
                  <a:schemeClr val="bg1"/>
                </a:solidFill>
              </a:rPr>
              <a:t>Do people retained in BMT have lower rates of </a:t>
            </a:r>
            <a:r>
              <a:rPr lang="en-US" sz="2800" dirty="0" smtClean="0">
                <a:solidFill>
                  <a:schemeClr val="bg1"/>
                </a:solidFill>
              </a:rPr>
              <a:t>subsequent incarceration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343" y="985157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Study Questions: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6089" y="1328694"/>
            <a:ext cx="88594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Design: Secondary analysis of longitudinal cohort study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Setting: Buprenorphine, </a:t>
            </a:r>
            <a:r>
              <a:rPr lang="en-US" sz="2800" dirty="0">
                <a:solidFill>
                  <a:prstClr val="white"/>
                </a:solidFill>
              </a:rPr>
              <a:t>HIV Evaluation and Support Collaborative (BHIVES</a:t>
            </a:r>
            <a:r>
              <a:rPr lang="en-US" sz="2800" dirty="0" smtClean="0">
                <a:solidFill>
                  <a:prstClr val="white"/>
                </a:solidFill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10 community or hospital-based care centers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Office-based BMT care (monthly visits)</a:t>
            </a:r>
            <a:endParaRPr lang="en-US" sz="2800" dirty="0">
              <a:solidFill>
                <a:prstClr val="white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Population: HIV+ primary care patients 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I</a:t>
            </a:r>
            <a:r>
              <a:rPr lang="en-US" sz="2800" dirty="0" smtClean="0">
                <a:solidFill>
                  <a:prstClr val="white"/>
                </a:solidFill>
              </a:rPr>
              <a:t>nitiating BMT for opioid use disorder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089" y="619932"/>
            <a:ext cx="204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Methods: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133600" y="1435100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Predictor, collected from baseline interview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8343" y="323692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Question </a:t>
            </a:r>
            <a:r>
              <a:rPr lang="en-US" sz="3200" dirty="0">
                <a:solidFill>
                  <a:schemeClr val="bg1"/>
                </a:solidFill>
              </a:rPr>
              <a:t>1 -- Variables: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8488" y="2340244"/>
            <a:ext cx="8911526" cy="3611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OTLSHAPE_T_41d0f5bf4346486e8cf649be322f4833_RightVerticalConnector1"/>
          <p:cNvCxnSpPr/>
          <p:nvPr>
            <p:custDataLst>
              <p:tags r:id="rId1"/>
            </p:custDataLst>
          </p:nvPr>
        </p:nvCxnSpPr>
        <p:spPr>
          <a:xfrm>
            <a:off x="8144760" y="4271857"/>
            <a:ext cx="0" cy="8716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_ff3e9606063d4d96b35cd550a687f76d_RightVerticalConnector2"/>
          <p:cNvCxnSpPr/>
          <p:nvPr>
            <p:custDataLst>
              <p:tags r:id="rId2"/>
            </p:custDataLst>
          </p:nvPr>
        </p:nvCxnSpPr>
        <p:spPr>
          <a:xfrm>
            <a:off x="6311641" y="4373457"/>
            <a:ext cx="0" cy="7700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_ff3e9606063d4d96b35cd550a687f76d_RightVerticalConnector1"/>
          <p:cNvCxnSpPr/>
          <p:nvPr>
            <p:custDataLst>
              <p:tags r:id="rId3"/>
            </p:custDataLst>
          </p:nvPr>
        </p:nvCxnSpPr>
        <p:spPr>
          <a:xfrm>
            <a:off x="6311641" y="400515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T_9a8bb4739a514742a535a4dc2abfd7a5_RightVerticalConnector3"/>
          <p:cNvCxnSpPr/>
          <p:nvPr>
            <p:custDataLst>
              <p:tags r:id="rId4"/>
            </p:custDataLst>
          </p:nvPr>
        </p:nvCxnSpPr>
        <p:spPr>
          <a:xfrm>
            <a:off x="4478524" y="4357116"/>
            <a:ext cx="0" cy="78638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_9a8bb4739a514742a535a4dc2abfd7a5_RightVerticalConnector2"/>
          <p:cNvCxnSpPr/>
          <p:nvPr>
            <p:custDataLst>
              <p:tags r:id="rId5"/>
            </p:custDataLst>
          </p:nvPr>
        </p:nvCxnSpPr>
        <p:spPr>
          <a:xfrm>
            <a:off x="4478524" y="410675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T_9a8bb4739a514742a535a4dc2abfd7a5_RightVerticalConnector1"/>
          <p:cNvCxnSpPr/>
          <p:nvPr>
            <p:custDataLst>
              <p:tags r:id="rId6"/>
            </p:custDataLst>
          </p:nvPr>
        </p:nvCxnSpPr>
        <p:spPr>
          <a:xfrm>
            <a:off x="4478524" y="373845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T_f419a25042e04684bcc01a5af4490386_RightVerticalConnector4"/>
          <p:cNvCxnSpPr/>
          <p:nvPr>
            <p:custDataLst>
              <p:tags r:id="rId7"/>
            </p:custDataLst>
          </p:nvPr>
        </p:nvCxnSpPr>
        <p:spPr>
          <a:xfrm>
            <a:off x="2665331" y="4373457"/>
            <a:ext cx="0" cy="7700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T_f419a25042e04684bcc01a5af4490386_RightVerticalConnector3"/>
          <p:cNvCxnSpPr/>
          <p:nvPr>
            <p:custDataLst>
              <p:tags r:id="rId8"/>
            </p:custDataLst>
          </p:nvPr>
        </p:nvCxnSpPr>
        <p:spPr>
          <a:xfrm>
            <a:off x="2665331" y="410675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OTLSHAPE_T_f419a25042e04684bcc01a5af4490386_RightVerticalConnector2"/>
          <p:cNvCxnSpPr/>
          <p:nvPr>
            <p:custDataLst>
              <p:tags r:id="rId9"/>
            </p:custDataLst>
          </p:nvPr>
        </p:nvCxnSpPr>
        <p:spPr>
          <a:xfrm>
            <a:off x="2665331" y="3823716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OTLSHAPE_T_f419a25042e04684bcc01a5af4490386_RightVerticalConnector1"/>
          <p:cNvCxnSpPr/>
          <p:nvPr>
            <p:custDataLst>
              <p:tags r:id="rId10"/>
            </p:custDataLst>
          </p:nvPr>
        </p:nvCxnSpPr>
        <p:spPr>
          <a:xfrm>
            <a:off x="2665331" y="347175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OTLSHAPE_T_363a4525a0f44a729532ffdb8e58e330_RightVerticalConnector1"/>
          <p:cNvCxnSpPr/>
          <p:nvPr>
            <p:custDataLst>
              <p:tags r:id="rId11"/>
            </p:custDataLst>
          </p:nvPr>
        </p:nvCxnSpPr>
        <p:spPr>
          <a:xfrm>
            <a:off x="872063" y="3136138"/>
            <a:ext cx="0" cy="20073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OTLSHAPE_T_363a4525a0f44a729532ffdb8e58e330_LeftVerticalConnector1"/>
          <p:cNvCxnSpPr/>
          <p:nvPr>
            <p:custDataLst>
              <p:tags r:id="rId12"/>
            </p:custDataLst>
          </p:nvPr>
        </p:nvCxnSpPr>
        <p:spPr>
          <a:xfrm>
            <a:off x="254382" y="3136138"/>
            <a:ext cx="0" cy="20073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OTLSHAPE_M_45d40aaf68954219b6da205bd93af3e1_Connector1"/>
          <p:cNvCxnSpPr/>
          <p:nvPr>
            <p:custDataLst>
              <p:tags r:id="rId13"/>
            </p:custDataLst>
          </p:nvPr>
        </p:nvCxnSpPr>
        <p:spPr>
          <a:xfrm>
            <a:off x="8149903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M_8e960ec7f4c1431ea37a8e2e74f28dda_Connector1"/>
          <p:cNvCxnSpPr/>
          <p:nvPr>
            <p:custDataLst>
              <p:tags r:id="rId14"/>
            </p:custDataLst>
          </p:nvPr>
        </p:nvCxnSpPr>
        <p:spPr>
          <a:xfrm>
            <a:off x="6316785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M_ae4b0075bac04cddacc4f2c4f4f9bd4c_Connector1"/>
          <p:cNvCxnSpPr/>
          <p:nvPr>
            <p:custDataLst>
              <p:tags r:id="rId15"/>
            </p:custDataLst>
          </p:nvPr>
        </p:nvCxnSpPr>
        <p:spPr>
          <a:xfrm>
            <a:off x="4483667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M_149cef17b9674671b64f8fc4c17f5a7b_Connector1"/>
          <p:cNvCxnSpPr/>
          <p:nvPr>
            <p:custDataLst>
              <p:tags r:id="rId16"/>
            </p:custDataLst>
          </p:nvPr>
        </p:nvCxnSpPr>
        <p:spPr>
          <a:xfrm>
            <a:off x="2670475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M_04da95941fd5412db89d8d283d685561_Connector1"/>
          <p:cNvCxnSpPr/>
          <p:nvPr>
            <p:custDataLst>
              <p:tags r:id="rId17"/>
            </p:custDataLst>
          </p:nvPr>
        </p:nvCxnSpPr>
        <p:spPr>
          <a:xfrm>
            <a:off x="897133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TLSHAPE_TB_00000000000000000000000000000000_ScaleContainer"/>
          <p:cNvSpPr/>
          <p:nvPr>
            <p:custDataLst>
              <p:tags r:id="rId18"/>
            </p:custDataLst>
          </p:nvPr>
        </p:nvSpPr>
        <p:spPr>
          <a:xfrm>
            <a:off x="254382" y="5143500"/>
            <a:ext cx="8518209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305820" y="5240972"/>
            <a:ext cx="187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2716769" y="5240972"/>
            <a:ext cx="17800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4516406" y="5240972"/>
            <a:ext cx="16761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July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B_00000000000000000000000000000000_TimescaleInterval6"/>
          <p:cNvSpPr txBox="1"/>
          <p:nvPr>
            <p:custDataLst>
              <p:tags r:id="rId22"/>
            </p:custDataLst>
          </p:nvPr>
        </p:nvSpPr>
        <p:spPr>
          <a:xfrm>
            <a:off x="6363080" y="5240972"/>
            <a:ext cx="17104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B_00000000000000000000000000000000_TimescaleInterval7"/>
          <p:cNvSpPr txBox="1"/>
          <p:nvPr>
            <p:custDataLst>
              <p:tags r:id="rId23"/>
            </p:custDataLst>
          </p:nvPr>
        </p:nvSpPr>
        <p:spPr>
          <a:xfrm>
            <a:off x="8162717" y="5240972"/>
            <a:ext cx="187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M_04da95941fd5412db89d8d283d685561_Title"/>
          <p:cNvSpPr txBox="1"/>
          <p:nvPr>
            <p:custDataLst>
              <p:tags r:id="rId24"/>
            </p:custDataLst>
          </p:nvPr>
        </p:nvSpPr>
        <p:spPr>
          <a:xfrm>
            <a:off x="1077167" y="4588580"/>
            <a:ext cx="58769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Baseline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M_04da95941fd5412db89d8d283d685561_Shape"/>
          <p:cNvSpPr/>
          <p:nvPr>
            <p:custDataLst>
              <p:tags r:id="rId25"/>
            </p:custDataLst>
          </p:nvPr>
        </p:nvSpPr>
        <p:spPr>
          <a:xfrm rot="16200000">
            <a:off x="902028" y="4710658"/>
            <a:ext cx="165100" cy="13374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M_149cef17b9674671b64f8fc4c17f5a7b_Title"/>
          <p:cNvSpPr txBox="1"/>
          <p:nvPr>
            <p:custDataLst>
              <p:tags r:id="rId26"/>
            </p:custDataLst>
          </p:nvPr>
        </p:nvSpPr>
        <p:spPr>
          <a:xfrm>
            <a:off x="2850509" y="4576657"/>
            <a:ext cx="4423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3 months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M_149cef17b9674671b64f8fc4c17f5a7b_Shape"/>
          <p:cNvSpPr/>
          <p:nvPr>
            <p:custDataLst>
              <p:tags r:id="rId27"/>
            </p:custDataLst>
          </p:nvPr>
        </p:nvSpPr>
        <p:spPr>
          <a:xfrm rot="16200000">
            <a:off x="2675370" y="4710658"/>
            <a:ext cx="165100" cy="13374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M_ae4b0075bac04cddacc4f2c4f4f9bd4c_Title"/>
          <p:cNvSpPr txBox="1"/>
          <p:nvPr>
            <p:custDataLst>
              <p:tags r:id="rId28"/>
            </p:custDataLst>
          </p:nvPr>
        </p:nvSpPr>
        <p:spPr>
          <a:xfrm>
            <a:off x="4663702" y="4576657"/>
            <a:ext cx="4423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6 months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M_ae4b0075bac04cddacc4f2c4f4f9bd4c_Shape"/>
          <p:cNvSpPr/>
          <p:nvPr>
            <p:custDataLst>
              <p:tags r:id="rId29"/>
            </p:custDataLst>
          </p:nvPr>
        </p:nvSpPr>
        <p:spPr>
          <a:xfrm rot="16200000">
            <a:off x="4488563" y="4710658"/>
            <a:ext cx="165100" cy="13374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TLSHAPE_M_8e960ec7f4c1431ea37a8e2e74f28dda_Title"/>
          <p:cNvSpPr txBox="1"/>
          <p:nvPr>
            <p:custDataLst>
              <p:tags r:id="rId30"/>
            </p:custDataLst>
          </p:nvPr>
        </p:nvSpPr>
        <p:spPr>
          <a:xfrm>
            <a:off x="6496820" y="4576657"/>
            <a:ext cx="4423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9 months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M_8e960ec7f4c1431ea37a8e2e74f28dda_Shape"/>
          <p:cNvSpPr/>
          <p:nvPr>
            <p:custDataLst>
              <p:tags r:id="rId31"/>
            </p:custDataLst>
          </p:nvPr>
        </p:nvSpPr>
        <p:spPr>
          <a:xfrm rot="16200000">
            <a:off x="6321680" y="4710658"/>
            <a:ext cx="165100" cy="13374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M_45d40aaf68954219b6da205bd93af3e1_Title"/>
          <p:cNvSpPr txBox="1"/>
          <p:nvPr>
            <p:custDataLst>
              <p:tags r:id="rId32"/>
            </p:custDataLst>
          </p:nvPr>
        </p:nvSpPr>
        <p:spPr>
          <a:xfrm>
            <a:off x="8329938" y="4576657"/>
            <a:ext cx="50409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12 months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M_45d40aaf68954219b6da205bd93af3e1_Shape"/>
          <p:cNvSpPr/>
          <p:nvPr>
            <p:custDataLst>
              <p:tags r:id="rId33"/>
            </p:custDataLst>
          </p:nvPr>
        </p:nvSpPr>
        <p:spPr>
          <a:xfrm rot="16200000">
            <a:off x="8154799" y="4710658"/>
            <a:ext cx="165100" cy="13374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TLSHAPE_T_363a4525a0f44a729532ffdb8e58e330_Shape"/>
          <p:cNvSpPr/>
          <p:nvPr>
            <p:custDataLst>
              <p:tags r:id="rId34"/>
            </p:custDataLst>
          </p:nvPr>
        </p:nvSpPr>
        <p:spPr>
          <a:xfrm>
            <a:off x="254382" y="3034538"/>
            <a:ext cx="627549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363a4525a0f44a729532ffdb8e58e330_Title"/>
          <p:cNvSpPr txBox="1"/>
          <p:nvPr>
            <p:custDataLst>
              <p:tags r:id="rId35"/>
            </p:custDataLst>
          </p:nvPr>
        </p:nvSpPr>
        <p:spPr>
          <a:xfrm>
            <a:off x="216976" y="2727532"/>
            <a:ext cx="834472" cy="2349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Incarcerated? </a:t>
            </a:r>
          </a:p>
          <a:p>
            <a:pPr algn="r"/>
            <a:r>
              <a:rPr lang="en-US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(yes/no)</a:t>
            </a:r>
            <a:endParaRPr lang="en-US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f419a25042e04684bcc01a5af4490386_Shape"/>
          <p:cNvSpPr/>
          <p:nvPr>
            <p:custDataLst>
              <p:tags r:id="rId36"/>
            </p:custDataLst>
          </p:nvPr>
        </p:nvSpPr>
        <p:spPr>
          <a:xfrm>
            <a:off x="872063" y="3370157"/>
            <a:ext cx="1800346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T_f419a25042e04684bcc01a5af4490386_Title"/>
          <p:cNvSpPr txBox="1"/>
          <p:nvPr>
            <p:custDataLst>
              <p:tags r:id="rId37"/>
            </p:custDataLst>
          </p:nvPr>
        </p:nvSpPr>
        <p:spPr>
          <a:xfrm>
            <a:off x="881931" y="3389542"/>
            <a:ext cx="177632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 smtClean="0">
                <a:latin typeface="Calibri" panose="020F0502020204030204" pitchFamily="34" charset="0"/>
              </a:rPr>
              <a:t>3-month retention? (yes/no)</a:t>
            </a:r>
            <a:endParaRPr lang="en-US" sz="1100" b="1" spc="-8" dirty="0">
              <a:latin typeface="Calibri" panose="020F0502020204030204" pitchFamily="34" charset="0"/>
            </a:endParaRPr>
          </a:p>
        </p:txBody>
      </p:sp>
      <p:sp>
        <p:nvSpPr>
          <p:cNvPr id="97" name="OTLSHAPE_T_9a8bb4739a514742a535a4dc2abfd7a5_Shape"/>
          <p:cNvSpPr/>
          <p:nvPr>
            <p:custDataLst>
              <p:tags r:id="rId38"/>
            </p:custDataLst>
          </p:nvPr>
        </p:nvSpPr>
        <p:spPr>
          <a:xfrm>
            <a:off x="872063" y="3636857"/>
            <a:ext cx="361098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T_9a8bb4739a514742a535a4dc2abfd7a5_Title"/>
          <p:cNvSpPr txBox="1"/>
          <p:nvPr>
            <p:custDataLst>
              <p:tags r:id="rId39"/>
            </p:custDataLst>
          </p:nvPr>
        </p:nvSpPr>
        <p:spPr>
          <a:xfrm>
            <a:off x="1489744" y="3646939"/>
            <a:ext cx="217556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 smtClean="0">
                <a:latin typeface="Calibri" panose="020F0502020204030204" pitchFamily="34" charset="0"/>
              </a:rPr>
              <a:t>6-month retention</a:t>
            </a:r>
            <a:r>
              <a:rPr lang="en-US" sz="1100" b="1" spc="-8" dirty="0">
                <a:latin typeface="Calibri" panose="020F0502020204030204" pitchFamily="34" charset="0"/>
              </a:rPr>
              <a:t>? (yes/no)</a:t>
            </a:r>
          </a:p>
        </p:txBody>
      </p:sp>
      <p:sp>
        <p:nvSpPr>
          <p:cNvPr id="99" name="OTLSHAPE_T_ff3e9606063d4d96b35cd550a687f76d_Shape"/>
          <p:cNvSpPr/>
          <p:nvPr>
            <p:custDataLst>
              <p:tags r:id="rId40"/>
            </p:custDataLst>
          </p:nvPr>
        </p:nvSpPr>
        <p:spPr>
          <a:xfrm>
            <a:off x="872063" y="3903557"/>
            <a:ext cx="5442189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T_ff3e9606063d4d96b35cd550a687f76d_Title"/>
          <p:cNvSpPr txBox="1"/>
          <p:nvPr>
            <p:custDataLst>
              <p:tags r:id="rId41"/>
            </p:custDataLst>
          </p:nvPr>
        </p:nvSpPr>
        <p:spPr>
          <a:xfrm>
            <a:off x="2599272" y="3927531"/>
            <a:ext cx="186350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 smtClean="0">
                <a:latin typeface="Calibri" panose="020F0502020204030204" pitchFamily="34" charset="0"/>
              </a:rPr>
              <a:t>9-month retention? (yes/no)</a:t>
            </a:r>
            <a:endParaRPr lang="en-US" sz="1100" b="1" spc="-8" dirty="0">
              <a:latin typeface="Calibri" panose="020F0502020204030204" pitchFamily="34" charset="0"/>
            </a:endParaRPr>
          </a:p>
        </p:txBody>
      </p:sp>
      <p:sp>
        <p:nvSpPr>
          <p:cNvPr id="101" name="OTLSHAPE_T_41d0f5bf4346486e8cf649be322f4833_Shape"/>
          <p:cNvSpPr/>
          <p:nvPr>
            <p:custDataLst>
              <p:tags r:id="rId42"/>
            </p:custDataLst>
          </p:nvPr>
        </p:nvSpPr>
        <p:spPr>
          <a:xfrm>
            <a:off x="872063" y="4170257"/>
            <a:ext cx="7273398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41d0f5bf4346486e8cf649be322f4833_Title"/>
          <p:cNvSpPr txBox="1"/>
          <p:nvPr>
            <p:custDataLst>
              <p:tags r:id="rId43"/>
            </p:custDataLst>
          </p:nvPr>
        </p:nvSpPr>
        <p:spPr>
          <a:xfrm>
            <a:off x="3639545" y="4187874"/>
            <a:ext cx="201827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 smtClean="0">
                <a:latin typeface="Calibri" panose="020F0502020204030204" pitchFamily="34" charset="0"/>
              </a:rPr>
              <a:t>12-month retention? (yes/no)</a:t>
            </a:r>
            <a:endParaRPr lang="en-US" sz="1100" b="1" spc="-8" dirty="0">
              <a:latin typeface="Calibri" panose="020F0502020204030204" pitchFamily="34" charset="0"/>
            </a:endParaRPr>
          </a:p>
        </p:txBody>
      </p:sp>
      <p:sp>
        <p:nvSpPr>
          <p:cNvPr id="103" name="OTLSHAPE_TB_00000000000000000000000000000000_TimescaleInterval1"/>
          <p:cNvSpPr txBox="1"/>
          <p:nvPr>
            <p:custDataLst>
              <p:tags r:id="rId44"/>
            </p:custDataLst>
          </p:nvPr>
        </p:nvSpPr>
        <p:spPr>
          <a:xfrm>
            <a:off x="902720" y="5240972"/>
            <a:ext cx="187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762001" y="1676400"/>
            <a:ext cx="1371599" cy="9271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5979" y="643179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 people reporting recent incarceration at baseline have lower retention rates in BMT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 smtClean="0">
                <a:solidFill>
                  <a:prstClr val="white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8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488" y="2340244"/>
            <a:ext cx="8911526" cy="3611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8343" y="323692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Question </a:t>
            </a:r>
            <a:r>
              <a:rPr lang="en-US" sz="3200" dirty="0">
                <a:solidFill>
                  <a:schemeClr val="bg1"/>
                </a:solidFill>
              </a:rPr>
              <a:t>1 -- Variables:</a:t>
            </a:r>
          </a:p>
        </p:txBody>
      </p:sp>
      <p:cxnSp>
        <p:nvCxnSpPr>
          <p:cNvPr id="5" name="OTLSHAPE_T_41d0f5bf4346486e8cf649be322f4833_RightVerticalConnector1"/>
          <p:cNvCxnSpPr/>
          <p:nvPr>
            <p:custDataLst>
              <p:tags r:id="rId1"/>
            </p:custDataLst>
          </p:nvPr>
        </p:nvCxnSpPr>
        <p:spPr>
          <a:xfrm>
            <a:off x="8144760" y="4271857"/>
            <a:ext cx="0" cy="8716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ff3e9606063d4d96b35cd550a687f76d_RightVerticalConnector2"/>
          <p:cNvCxnSpPr/>
          <p:nvPr>
            <p:custDataLst>
              <p:tags r:id="rId2"/>
            </p:custDataLst>
          </p:nvPr>
        </p:nvCxnSpPr>
        <p:spPr>
          <a:xfrm>
            <a:off x="6311641" y="4373457"/>
            <a:ext cx="0" cy="7700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ff3e9606063d4d96b35cd550a687f76d_RightVerticalConnector1"/>
          <p:cNvCxnSpPr/>
          <p:nvPr>
            <p:custDataLst>
              <p:tags r:id="rId3"/>
            </p:custDataLst>
          </p:nvPr>
        </p:nvCxnSpPr>
        <p:spPr>
          <a:xfrm>
            <a:off x="6311641" y="400515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9a8bb4739a514742a535a4dc2abfd7a5_RightVerticalConnector3"/>
          <p:cNvCxnSpPr/>
          <p:nvPr>
            <p:custDataLst>
              <p:tags r:id="rId4"/>
            </p:custDataLst>
          </p:nvPr>
        </p:nvCxnSpPr>
        <p:spPr>
          <a:xfrm>
            <a:off x="4478524" y="4357116"/>
            <a:ext cx="0" cy="78638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9a8bb4739a514742a535a4dc2abfd7a5_RightVerticalConnector2"/>
          <p:cNvCxnSpPr/>
          <p:nvPr>
            <p:custDataLst>
              <p:tags r:id="rId5"/>
            </p:custDataLst>
          </p:nvPr>
        </p:nvCxnSpPr>
        <p:spPr>
          <a:xfrm>
            <a:off x="4478524" y="410675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9a8bb4739a514742a535a4dc2abfd7a5_RightVerticalConnector1"/>
          <p:cNvCxnSpPr/>
          <p:nvPr>
            <p:custDataLst>
              <p:tags r:id="rId6"/>
            </p:custDataLst>
          </p:nvPr>
        </p:nvCxnSpPr>
        <p:spPr>
          <a:xfrm>
            <a:off x="4478524" y="373845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f419a25042e04684bcc01a5af4490386_RightVerticalConnector4"/>
          <p:cNvCxnSpPr/>
          <p:nvPr>
            <p:custDataLst>
              <p:tags r:id="rId7"/>
            </p:custDataLst>
          </p:nvPr>
        </p:nvCxnSpPr>
        <p:spPr>
          <a:xfrm>
            <a:off x="2665331" y="4373457"/>
            <a:ext cx="0" cy="7700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f419a25042e04684bcc01a5af4490386_RightVerticalConnector3"/>
          <p:cNvCxnSpPr/>
          <p:nvPr>
            <p:custDataLst>
              <p:tags r:id="rId8"/>
            </p:custDataLst>
          </p:nvPr>
        </p:nvCxnSpPr>
        <p:spPr>
          <a:xfrm>
            <a:off x="2665331" y="410675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f419a25042e04684bcc01a5af4490386_RightVerticalConnector2"/>
          <p:cNvCxnSpPr/>
          <p:nvPr>
            <p:custDataLst>
              <p:tags r:id="rId9"/>
            </p:custDataLst>
          </p:nvPr>
        </p:nvCxnSpPr>
        <p:spPr>
          <a:xfrm>
            <a:off x="2665331" y="3823716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f419a25042e04684bcc01a5af4490386_RightVerticalConnector1"/>
          <p:cNvCxnSpPr/>
          <p:nvPr>
            <p:custDataLst>
              <p:tags r:id="rId10"/>
            </p:custDataLst>
          </p:nvPr>
        </p:nvCxnSpPr>
        <p:spPr>
          <a:xfrm>
            <a:off x="2665331" y="347175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363a4525a0f44a729532ffdb8e58e330_RightVerticalConnector1"/>
          <p:cNvCxnSpPr/>
          <p:nvPr>
            <p:custDataLst>
              <p:tags r:id="rId11"/>
            </p:custDataLst>
          </p:nvPr>
        </p:nvCxnSpPr>
        <p:spPr>
          <a:xfrm>
            <a:off x="872063" y="3136138"/>
            <a:ext cx="0" cy="20073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363a4525a0f44a729532ffdb8e58e330_LeftVerticalConnector1"/>
          <p:cNvCxnSpPr/>
          <p:nvPr>
            <p:custDataLst>
              <p:tags r:id="rId12"/>
            </p:custDataLst>
          </p:nvPr>
        </p:nvCxnSpPr>
        <p:spPr>
          <a:xfrm>
            <a:off x="254382" y="3136138"/>
            <a:ext cx="0" cy="20073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45d40aaf68954219b6da205bd93af3e1_Connector1"/>
          <p:cNvCxnSpPr/>
          <p:nvPr>
            <p:custDataLst>
              <p:tags r:id="rId13"/>
            </p:custDataLst>
          </p:nvPr>
        </p:nvCxnSpPr>
        <p:spPr>
          <a:xfrm>
            <a:off x="8149903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8e960ec7f4c1431ea37a8e2e74f28dda_Connector1"/>
          <p:cNvCxnSpPr/>
          <p:nvPr>
            <p:custDataLst>
              <p:tags r:id="rId14"/>
            </p:custDataLst>
          </p:nvPr>
        </p:nvCxnSpPr>
        <p:spPr>
          <a:xfrm>
            <a:off x="6316785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ae4b0075bac04cddacc4f2c4f4f9bd4c_Connector1"/>
          <p:cNvCxnSpPr/>
          <p:nvPr>
            <p:custDataLst>
              <p:tags r:id="rId15"/>
            </p:custDataLst>
          </p:nvPr>
        </p:nvCxnSpPr>
        <p:spPr>
          <a:xfrm>
            <a:off x="4483667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149cef17b9674671b64f8fc4c17f5a7b_Connector1"/>
          <p:cNvCxnSpPr/>
          <p:nvPr>
            <p:custDataLst>
              <p:tags r:id="rId16"/>
            </p:custDataLst>
          </p:nvPr>
        </p:nvCxnSpPr>
        <p:spPr>
          <a:xfrm>
            <a:off x="2670475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04da95941fd5412db89d8d283d685561_Connector1"/>
          <p:cNvCxnSpPr/>
          <p:nvPr>
            <p:custDataLst>
              <p:tags r:id="rId17"/>
            </p:custDataLst>
          </p:nvPr>
        </p:nvCxnSpPr>
        <p:spPr>
          <a:xfrm>
            <a:off x="897133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TLSHAPE_TB_00000000000000000000000000000000_ScaleContainer"/>
          <p:cNvSpPr/>
          <p:nvPr>
            <p:custDataLst>
              <p:tags r:id="rId18"/>
            </p:custDataLst>
          </p:nvPr>
        </p:nvSpPr>
        <p:spPr>
          <a:xfrm>
            <a:off x="254382" y="5143500"/>
            <a:ext cx="8518209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305820" y="5240972"/>
            <a:ext cx="187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2716769" y="5240972"/>
            <a:ext cx="17800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4516406" y="5240972"/>
            <a:ext cx="16761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July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B_00000000000000000000000000000000_TimescaleInterval6"/>
          <p:cNvSpPr txBox="1"/>
          <p:nvPr>
            <p:custDataLst>
              <p:tags r:id="rId22"/>
            </p:custDataLst>
          </p:nvPr>
        </p:nvSpPr>
        <p:spPr>
          <a:xfrm>
            <a:off x="6363080" y="5240972"/>
            <a:ext cx="17104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B_00000000000000000000000000000000_TimescaleInterval7"/>
          <p:cNvSpPr txBox="1"/>
          <p:nvPr>
            <p:custDataLst>
              <p:tags r:id="rId23"/>
            </p:custDataLst>
          </p:nvPr>
        </p:nvSpPr>
        <p:spPr>
          <a:xfrm>
            <a:off x="8162717" y="5240972"/>
            <a:ext cx="187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M_04da95941fd5412db89d8d283d685561_Title"/>
          <p:cNvSpPr txBox="1"/>
          <p:nvPr>
            <p:custDataLst>
              <p:tags r:id="rId24"/>
            </p:custDataLst>
          </p:nvPr>
        </p:nvSpPr>
        <p:spPr>
          <a:xfrm>
            <a:off x="1077167" y="4588580"/>
            <a:ext cx="58769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Baseline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M_04da95941fd5412db89d8d283d685561_Shape"/>
          <p:cNvSpPr/>
          <p:nvPr>
            <p:custDataLst>
              <p:tags r:id="rId25"/>
            </p:custDataLst>
          </p:nvPr>
        </p:nvSpPr>
        <p:spPr>
          <a:xfrm rot="16200000">
            <a:off x="902028" y="4710658"/>
            <a:ext cx="165100" cy="13374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M_149cef17b9674671b64f8fc4c17f5a7b_Title"/>
          <p:cNvSpPr txBox="1"/>
          <p:nvPr>
            <p:custDataLst>
              <p:tags r:id="rId26"/>
            </p:custDataLst>
          </p:nvPr>
        </p:nvSpPr>
        <p:spPr>
          <a:xfrm>
            <a:off x="2850509" y="4576657"/>
            <a:ext cx="4423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3 months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M_149cef17b9674671b64f8fc4c17f5a7b_Shape"/>
          <p:cNvSpPr/>
          <p:nvPr>
            <p:custDataLst>
              <p:tags r:id="rId27"/>
            </p:custDataLst>
          </p:nvPr>
        </p:nvSpPr>
        <p:spPr>
          <a:xfrm rot="16200000">
            <a:off x="2675370" y="4710658"/>
            <a:ext cx="165100" cy="13374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M_ae4b0075bac04cddacc4f2c4f4f9bd4c_Title"/>
          <p:cNvSpPr txBox="1"/>
          <p:nvPr>
            <p:custDataLst>
              <p:tags r:id="rId28"/>
            </p:custDataLst>
          </p:nvPr>
        </p:nvSpPr>
        <p:spPr>
          <a:xfrm>
            <a:off x="4663702" y="4576657"/>
            <a:ext cx="4423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6 months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M_ae4b0075bac04cddacc4f2c4f4f9bd4c_Shape"/>
          <p:cNvSpPr/>
          <p:nvPr>
            <p:custDataLst>
              <p:tags r:id="rId29"/>
            </p:custDataLst>
          </p:nvPr>
        </p:nvSpPr>
        <p:spPr>
          <a:xfrm rot="16200000">
            <a:off x="4488563" y="4710658"/>
            <a:ext cx="165100" cy="13374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8e960ec7f4c1431ea37a8e2e74f28dda_Title"/>
          <p:cNvSpPr txBox="1"/>
          <p:nvPr>
            <p:custDataLst>
              <p:tags r:id="rId30"/>
            </p:custDataLst>
          </p:nvPr>
        </p:nvSpPr>
        <p:spPr>
          <a:xfrm>
            <a:off x="6496820" y="4576657"/>
            <a:ext cx="4423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9 months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M_8e960ec7f4c1431ea37a8e2e74f28dda_Shape"/>
          <p:cNvSpPr/>
          <p:nvPr>
            <p:custDataLst>
              <p:tags r:id="rId31"/>
            </p:custDataLst>
          </p:nvPr>
        </p:nvSpPr>
        <p:spPr>
          <a:xfrm rot="16200000">
            <a:off x="6321680" y="4710658"/>
            <a:ext cx="165100" cy="13374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M_45d40aaf68954219b6da205bd93af3e1_Title"/>
          <p:cNvSpPr txBox="1"/>
          <p:nvPr>
            <p:custDataLst>
              <p:tags r:id="rId32"/>
            </p:custDataLst>
          </p:nvPr>
        </p:nvSpPr>
        <p:spPr>
          <a:xfrm>
            <a:off x="8329938" y="4576657"/>
            <a:ext cx="50409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12 months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M_45d40aaf68954219b6da205bd93af3e1_Shape"/>
          <p:cNvSpPr/>
          <p:nvPr>
            <p:custDataLst>
              <p:tags r:id="rId33"/>
            </p:custDataLst>
          </p:nvPr>
        </p:nvSpPr>
        <p:spPr>
          <a:xfrm rot="16200000">
            <a:off x="8154799" y="4710658"/>
            <a:ext cx="165100" cy="13374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T_363a4525a0f44a729532ffdb8e58e330_Shape"/>
          <p:cNvSpPr/>
          <p:nvPr>
            <p:custDataLst>
              <p:tags r:id="rId34"/>
            </p:custDataLst>
          </p:nvPr>
        </p:nvSpPr>
        <p:spPr>
          <a:xfrm>
            <a:off x="254382" y="3034538"/>
            <a:ext cx="627549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T_363a4525a0f44a729532ffdb8e58e330_Title"/>
          <p:cNvSpPr txBox="1"/>
          <p:nvPr>
            <p:custDataLst>
              <p:tags r:id="rId35"/>
            </p:custDataLst>
          </p:nvPr>
        </p:nvSpPr>
        <p:spPr>
          <a:xfrm>
            <a:off x="216976" y="2727532"/>
            <a:ext cx="834472" cy="2349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Incarcerated? </a:t>
            </a:r>
          </a:p>
          <a:p>
            <a:pPr algn="r"/>
            <a:r>
              <a:rPr lang="en-US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(yes/no)</a:t>
            </a:r>
            <a:endParaRPr lang="en-US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f419a25042e04684bcc01a5af4490386_Shape"/>
          <p:cNvSpPr/>
          <p:nvPr>
            <p:custDataLst>
              <p:tags r:id="rId36"/>
            </p:custDataLst>
          </p:nvPr>
        </p:nvSpPr>
        <p:spPr>
          <a:xfrm>
            <a:off x="872063" y="3370157"/>
            <a:ext cx="1800346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T_f419a25042e04684bcc01a5af4490386_Title"/>
          <p:cNvSpPr txBox="1"/>
          <p:nvPr>
            <p:custDataLst>
              <p:tags r:id="rId37"/>
            </p:custDataLst>
          </p:nvPr>
        </p:nvSpPr>
        <p:spPr>
          <a:xfrm>
            <a:off x="881931" y="3389542"/>
            <a:ext cx="177632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 smtClean="0">
                <a:latin typeface="Calibri" panose="020F0502020204030204" pitchFamily="34" charset="0"/>
              </a:rPr>
              <a:t>3-month retention? (yes/no)</a:t>
            </a:r>
            <a:endParaRPr lang="en-US" sz="1100" b="1" spc="-8" dirty="0">
              <a:latin typeface="Calibri" panose="020F0502020204030204" pitchFamily="34" charset="0"/>
            </a:endParaRPr>
          </a:p>
        </p:txBody>
      </p:sp>
      <p:sp>
        <p:nvSpPr>
          <p:cNvPr id="45" name="OTLSHAPE_T_9a8bb4739a514742a535a4dc2abfd7a5_Shape"/>
          <p:cNvSpPr/>
          <p:nvPr>
            <p:custDataLst>
              <p:tags r:id="rId38"/>
            </p:custDataLst>
          </p:nvPr>
        </p:nvSpPr>
        <p:spPr>
          <a:xfrm>
            <a:off x="872063" y="3636857"/>
            <a:ext cx="361098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T_9a8bb4739a514742a535a4dc2abfd7a5_Title"/>
          <p:cNvSpPr txBox="1"/>
          <p:nvPr>
            <p:custDataLst>
              <p:tags r:id="rId39"/>
            </p:custDataLst>
          </p:nvPr>
        </p:nvSpPr>
        <p:spPr>
          <a:xfrm>
            <a:off x="1489744" y="3646939"/>
            <a:ext cx="217556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 smtClean="0">
                <a:latin typeface="Calibri" panose="020F0502020204030204" pitchFamily="34" charset="0"/>
              </a:rPr>
              <a:t>6-month retention</a:t>
            </a:r>
            <a:r>
              <a:rPr lang="en-US" sz="1100" b="1" spc="-8" dirty="0">
                <a:latin typeface="Calibri" panose="020F0502020204030204" pitchFamily="34" charset="0"/>
              </a:rPr>
              <a:t>? (yes/no)</a:t>
            </a:r>
          </a:p>
        </p:txBody>
      </p:sp>
      <p:sp>
        <p:nvSpPr>
          <p:cNvPr id="47" name="OTLSHAPE_T_ff3e9606063d4d96b35cd550a687f76d_Shape"/>
          <p:cNvSpPr/>
          <p:nvPr>
            <p:custDataLst>
              <p:tags r:id="rId40"/>
            </p:custDataLst>
          </p:nvPr>
        </p:nvSpPr>
        <p:spPr>
          <a:xfrm>
            <a:off x="872063" y="3903557"/>
            <a:ext cx="5442189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T_ff3e9606063d4d96b35cd550a687f76d_Title"/>
          <p:cNvSpPr txBox="1"/>
          <p:nvPr>
            <p:custDataLst>
              <p:tags r:id="rId41"/>
            </p:custDataLst>
          </p:nvPr>
        </p:nvSpPr>
        <p:spPr>
          <a:xfrm>
            <a:off x="2599272" y="3927531"/>
            <a:ext cx="186350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 smtClean="0">
                <a:latin typeface="Calibri" panose="020F0502020204030204" pitchFamily="34" charset="0"/>
              </a:rPr>
              <a:t>9-month retention? (yes/no)</a:t>
            </a:r>
            <a:endParaRPr lang="en-US" sz="1100" b="1" spc="-8" dirty="0">
              <a:latin typeface="Calibri" panose="020F0502020204030204" pitchFamily="34" charset="0"/>
            </a:endParaRPr>
          </a:p>
        </p:txBody>
      </p:sp>
      <p:sp>
        <p:nvSpPr>
          <p:cNvPr id="49" name="OTLSHAPE_T_41d0f5bf4346486e8cf649be322f4833_Shape"/>
          <p:cNvSpPr/>
          <p:nvPr>
            <p:custDataLst>
              <p:tags r:id="rId42"/>
            </p:custDataLst>
          </p:nvPr>
        </p:nvSpPr>
        <p:spPr>
          <a:xfrm>
            <a:off x="872063" y="4170257"/>
            <a:ext cx="7273398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T_41d0f5bf4346486e8cf649be322f4833_Title"/>
          <p:cNvSpPr txBox="1"/>
          <p:nvPr>
            <p:custDataLst>
              <p:tags r:id="rId43"/>
            </p:custDataLst>
          </p:nvPr>
        </p:nvSpPr>
        <p:spPr>
          <a:xfrm>
            <a:off x="3639545" y="4187874"/>
            <a:ext cx="201827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 smtClean="0">
                <a:latin typeface="Calibri" panose="020F0502020204030204" pitchFamily="34" charset="0"/>
              </a:rPr>
              <a:t>12-month retention? (yes/no)</a:t>
            </a:r>
            <a:endParaRPr lang="en-US" sz="1100" b="1" spc="-8" dirty="0">
              <a:latin typeface="Calibri" panose="020F0502020204030204" pitchFamily="34" charset="0"/>
            </a:endParaRPr>
          </a:p>
        </p:txBody>
      </p:sp>
      <p:sp>
        <p:nvSpPr>
          <p:cNvPr id="51" name="OTLSHAPE_TB_00000000000000000000000000000000_TimescaleInterval1"/>
          <p:cNvSpPr txBox="1"/>
          <p:nvPr>
            <p:custDataLst>
              <p:tags r:id="rId44"/>
            </p:custDataLst>
          </p:nvPr>
        </p:nvSpPr>
        <p:spPr>
          <a:xfrm>
            <a:off x="902720" y="5240972"/>
            <a:ext cx="187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158072" y="1866499"/>
            <a:ext cx="1128178" cy="8395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8387" y="1159393"/>
            <a:ext cx="816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Outcomes, collected from chart </a:t>
            </a:r>
            <a:r>
              <a:rPr lang="en-US" dirty="0">
                <a:solidFill>
                  <a:schemeClr val="bg1"/>
                </a:solidFill>
              </a:rPr>
              <a:t>review, evaluated using </a:t>
            </a:r>
            <a:r>
              <a:rPr lang="el-GR" dirty="0">
                <a:solidFill>
                  <a:schemeClr val="bg1"/>
                </a:solidFill>
              </a:rPr>
              <a:t>Χ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-tests and a </a:t>
            </a:r>
            <a:r>
              <a:rPr lang="en-US" dirty="0">
                <a:solidFill>
                  <a:schemeClr val="bg1"/>
                </a:solidFill>
              </a:rPr>
              <a:t>multivariable, </a:t>
            </a:r>
            <a:r>
              <a:rPr lang="en-US" dirty="0" smtClean="0">
                <a:solidFill>
                  <a:schemeClr val="bg1"/>
                </a:solidFill>
              </a:rPr>
              <a:t>logistic regression model (for the 12-month outcome)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8343" y="2879275"/>
            <a:ext cx="8424248" cy="2002183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5979" y="643179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 people reporting recent incarceration at baseline have lower retention rates in BMT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 smtClean="0">
                <a:solidFill>
                  <a:prstClr val="white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323692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Question </a:t>
            </a:r>
            <a:r>
              <a:rPr lang="en-US" sz="3200" dirty="0">
                <a:solidFill>
                  <a:schemeClr val="bg1"/>
                </a:solidFill>
              </a:rPr>
              <a:t>1 </a:t>
            </a:r>
            <a:r>
              <a:rPr lang="en-US" sz="3200" dirty="0" smtClean="0">
                <a:solidFill>
                  <a:schemeClr val="bg1"/>
                </a:solidFill>
              </a:rPr>
              <a:t>– Logistic Regression Model: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5979" y="643179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 people reporting recent incarceration at baseline have lower retention rates in BMT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 smtClean="0">
                <a:solidFill>
                  <a:prstClr val="white"/>
                </a:solidFill>
              </a:rPr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456" y="2115858"/>
            <a:ext cx="74380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Outcome – 12-month retention in BMT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Main independent variable – self-reported incarceration in 30 days before baseline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Covariates: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Demographics – age, race, 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Patient reported ever having used injection drugs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0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4159</TotalTime>
  <Words>1736</Words>
  <Application>Microsoft Office PowerPoint</Application>
  <PresentationFormat>On-screen Show (4:3)</PresentationFormat>
  <Paragraphs>393</Paragraphs>
  <Slides>27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The relationship between incarceration and retention in opioid maintenance treatment </vt:lpstr>
      <vt:lpstr>Disclosure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incarceration on treatment for opioid-dependent individuals</dc:title>
  <dc:creator>Daniel Riggins</dc:creator>
  <cp:lastModifiedBy>Eastty, Marlena</cp:lastModifiedBy>
  <cp:revision>95</cp:revision>
  <dcterms:created xsi:type="dcterms:W3CDTF">2015-08-10T23:01:00Z</dcterms:created>
  <dcterms:modified xsi:type="dcterms:W3CDTF">2016-03-30T16:24:00Z</dcterms:modified>
</cp:coreProperties>
</file>