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256" r:id="rId2"/>
    <p:sldId id="339" r:id="rId3"/>
    <p:sldId id="424" r:id="rId4"/>
    <p:sldId id="399" r:id="rId5"/>
    <p:sldId id="389" r:id="rId6"/>
    <p:sldId id="400" r:id="rId7"/>
    <p:sldId id="39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397" r:id="rId16"/>
    <p:sldId id="380" r:id="rId17"/>
    <p:sldId id="430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29" r:id="rId28"/>
    <p:sldId id="417" r:id="rId29"/>
    <p:sldId id="392" r:id="rId30"/>
    <p:sldId id="418" r:id="rId31"/>
    <p:sldId id="426" r:id="rId32"/>
    <p:sldId id="427" r:id="rId33"/>
    <p:sldId id="419" r:id="rId34"/>
    <p:sldId id="428" r:id="rId35"/>
    <p:sldId id="420" r:id="rId36"/>
    <p:sldId id="393" r:id="rId37"/>
    <p:sldId id="421" r:id="rId38"/>
    <p:sldId id="422" r:id="rId39"/>
    <p:sldId id="398" r:id="rId40"/>
    <p:sldId id="423" r:id="rId41"/>
    <p:sldId id="431" r:id="rId42"/>
    <p:sldId id="432" r:id="rId43"/>
    <p:sldId id="395" r:id="rId44"/>
    <p:sldId id="387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7"/>
  </p:normalViewPr>
  <p:slideViewPr>
    <p:cSldViewPr>
      <p:cViewPr varScale="1">
        <p:scale>
          <a:sx n="75" d="100"/>
          <a:sy n="75" d="100"/>
        </p:scale>
        <p:origin x="160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0DA4B73-19E1-7D4B-AA05-D6C0E5CFB8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E1ECDC2-C545-404D-BE88-13F92BA604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423F446D-ED79-C24B-BB3C-9F8CAEB5745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E494ABE2-A043-CE4F-958E-94C28571816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1E3654E-1B3A-B348-A66B-62A0970645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6C25509-8D32-5345-BFCD-1DB942F0E8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D3FB62A-8ACF-764D-8B06-69806F03C6D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A9C781BE-7DF7-1448-911F-41D79283FB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6FA3B609-5976-5646-9E05-E4EFD4F816F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B48806A2-D67D-B14B-ACDE-33FBE1C56E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DF96C864-EDE1-CD4D-A1BB-22C90FAA6E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AE6E25E-03C0-2F4E-BFEA-CA7162E62EE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969A8AF5-9D92-DF42-BF20-4790143DBE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603D62F-57C7-1846-8BA8-4FFCABC474B0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678A620C-A119-F943-9F13-7341A287D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3935B3A-F913-1F45-977A-45B1D6025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750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D0C74679-F3C9-974E-B113-AA68BB9B5D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54DAF8-CAA1-ED49-B38A-A02B0ECA1D17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621B0590-AF6F-6C4A-B59D-E43B960A62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C7266CE-2E50-D44D-9207-7321AB68A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44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6E25E-03C0-2F4E-BFEA-CA7162E62EE3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30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7828E23-0C74-2745-9376-718A01B26965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777D35D2-E638-3849-9E8C-7360359BD4C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B61408A0-2960-CF45-BA2B-432917A7F88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0950A0F-3A10-E64E-AD12-72DB682B261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2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7D91DF-6C29-7F43-8EAA-DD49A489623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43970433-B404-074B-B6A4-8091CCEE6B0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8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1B686ABA-68D4-514E-ADAA-F93FF23E398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4E82AB59-0577-9843-8194-988080A2D0B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617473FD-616C-FD44-A8B6-17B419C2481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5" y="1727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0D48EDD3-031C-5E49-ADB0-BFDF3CAE549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0" y="1665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8365E904-FF46-714F-81DF-139A0D64E79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73EB68E3-6E71-3043-A252-E2EB8FCF549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29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4CC4CB41-24F2-BE47-9DB5-CAC8DC434CC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6D883D8E-BD03-EB4B-8422-9E2921B17A2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29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27487127-D539-0A4B-B6CD-7E709C4974C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F123B338-C97E-3F49-8F13-6B76315C131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6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BE446C37-52E2-3948-B2DF-7BC83B45355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26A5700C-081C-BC47-AEEB-41AD6344334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3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571FCB24-0CD5-F94F-9118-F45BB1F69580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5E8AB9AE-07F8-B84A-A0DF-C852DAF5676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3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434EB9CC-622C-8C43-9B3D-012EDC877D5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</p:grpSp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AC708E0D-DFF2-7D48-96A0-4D2A52A5B292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+mn-ea"/>
              </a:endParaRPr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81F829F9-33F5-2C45-A325-1ABB57283A40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+mn-ea"/>
              </a:endParaRPr>
            </a:p>
          </p:txBody>
        </p:sp>
      </p:grpSp>
      <p:sp>
        <p:nvSpPr>
          <p:cNvPr id="133145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762000"/>
          </a:xfrm>
        </p:spPr>
        <p:txBody>
          <a:bodyPr anchor="b">
            <a:sp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46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E29BC25F-5E2A-664E-842A-B07694F18D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143000" y="6248400"/>
            <a:ext cx="5334000" cy="457200"/>
          </a:xfr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altLang="en-US"/>
              <a:t>COSC221: Computer Organization I</a:t>
            </a:r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75D201B1-44F3-DF40-AB35-7E86395C88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9D09D65-809D-7844-A470-B1D8DCFE80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8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F8FAD22E-A9D9-9B4B-BC0F-C10943FE3CB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COSC221: Computer Organization I</a:t>
            </a:r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E79154A0-AEF1-8547-B2DF-B65B93A23D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FD8954-44A2-E843-8009-DBE828FF56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48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304800"/>
            <a:ext cx="20383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9626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61D6AAB7-5466-AA4E-BFA9-8551767BF17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COSC221: Computer Organization I</a:t>
            </a:r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E3255908-7AFC-734A-BFD3-F5822F16EB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FEBB73-3E68-0644-9889-57B743B4EA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407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153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40005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00200"/>
            <a:ext cx="40005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A019B1F4-93F1-F249-901A-59C7E41FED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COSC221: Computer Organization I</a:t>
            </a: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BEF235F1-B501-4548-8FD1-BF7E6F5F63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AFC2A3-4906-414D-AB32-2DF919B095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6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F60BC50-CA8A-064F-95F9-A79C426A59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COSC221: Computer Organization I</a:t>
            </a:r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68B233A0-4C5F-C245-AC5E-CD64A11A8A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E3E75-EF5B-DE45-AA1F-3419DF2D7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73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649DC021-F652-0F43-AA29-4B2DFC40A9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COSC221: Computer Organization I</a:t>
            </a:r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C8BDA19D-B92D-764B-B6C2-576D9A06BC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07628-3CB0-2249-BD75-6EBD381363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79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005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00200"/>
            <a:ext cx="40005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9E9D61DE-9800-6848-9F2C-0C71B2F34B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COSC221: Computer Organization I</a:t>
            </a: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D6D1DE98-E986-0D41-A5E8-540038427F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14C85-2BE4-904A-8FE9-78DC6856F7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46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0E74C7E1-CCF5-F843-B6BB-1088D3CD07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COSC221: Computer Organization I</a:t>
            </a:r>
          </a:p>
        </p:txBody>
      </p:sp>
      <p:sp>
        <p:nvSpPr>
          <p:cNvPr id="8" name="Rectangle 29">
            <a:extLst>
              <a:ext uri="{FF2B5EF4-FFF2-40B4-BE49-F238E27FC236}">
                <a16:creationId xmlns:a16="http://schemas.microsoft.com/office/drawing/2014/main" id="{B6608058-1946-E345-BE5F-68FBEF7525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ABEB9-D09C-5645-94E4-CB4BDFFB19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32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A872A77D-1BAC-9143-91DF-9B4B76DE7E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COSC221: Computer Organization I</a:t>
            </a:r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02AEC664-44ED-6C4A-99F2-4CF1280F06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076811-6B85-434D-AABE-AC60B38E19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87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71150E67-AFBD-054E-8161-42C0A0A6D8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COSC221: Computer Organization I</a:t>
            </a:r>
          </a:p>
        </p:txBody>
      </p:sp>
      <p:sp>
        <p:nvSpPr>
          <p:cNvPr id="3" name="Rectangle 29">
            <a:extLst>
              <a:ext uri="{FF2B5EF4-FFF2-40B4-BE49-F238E27FC236}">
                <a16:creationId xmlns:a16="http://schemas.microsoft.com/office/drawing/2014/main" id="{925F4BA1-76FF-E74A-B618-821E607073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E3B9E-6E12-714C-ACFC-71D33CEC3F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1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1C19FC8-6D58-6E40-8C21-302A5D3C8A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COSC221: Computer Organization I</a:t>
            </a: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15546789-6E4C-0A40-9A38-1215CAEC1D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43E14-43BE-AE46-AE3B-D22BE80486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37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211C0B2-664C-3B46-BA90-AD4E0912FA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COSC221: Computer Organization I</a:t>
            </a: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E92B0C85-11EC-1B41-9B14-87A140C16C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B7EC6-6D9C-644F-B290-33A13B0431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06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0D958BD9-4EF1-2C49-8C10-501BEFDA2DA8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609600" cy="6858001"/>
            <a:chOff x="0" y="-3"/>
            <a:chExt cx="670" cy="4320"/>
          </a:xfrm>
        </p:grpSpPr>
        <p:grpSp>
          <p:nvGrpSpPr>
            <p:cNvPr id="1031" name="Group 3">
              <a:extLst>
                <a:ext uri="{FF2B5EF4-FFF2-40B4-BE49-F238E27FC236}">
                  <a16:creationId xmlns:a16="http://schemas.microsoft.com/office/drawing/2014/main" id="{B5710287-C424-0E47-83ED-7446E738B110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32100" name="Freeform 4">
                <a:extLst>
                  <a:ext uri="{FF2B5EF4-FFF2-40B4-BE49-F238E27FC236}">
                    <a16:creationId xmlns:a16="http://schemas.microsoft.com/office/drawing/2014/main" id="{6DDADCC8-3A87-934C-9CEF-0EB1B552866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7" y="-993"/>
                <a:ext cx="625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32101" name="Freeform 5">
                <a:extLst>
                  <a:ext uri="{FF2B5EF4-FFF2-40B4-BE49-F238E27FC236}">
                    <a16:creationId xmlns:a16="http://schemas.microsoft.com/office/drawing/2014/main" id="{C6DA1D44-3BDD-6140-8186-19FE1FFDAE0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2" y="1669"/>
                <a:ext cx="625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32102" name="Freeform 6">
                <a:extLst>
                  <a:ext uri="{FF2B5EF4-FFF2-40B4-BE49-F238E27FC236}">
                    <a16:creationId xmlns:a16="http://schemas.microsoft.com/office/drawing/2014/main" id="{33D10EAE-8D9A-F34B-B814-E799167524B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0" y="1668"/>
                <a:ext cx="625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32103" name="Freeform 7">
                <a:extLst>
                  <a:ext uri="{FF2B5EF4-FFF2-40B4-BE49-F238E27FC236}">
                    <a16:creationId xmlns:a16="http://schemas.microsoft.com/office/drawing/2014/main" id="{D28E0859-CDB3-894D-A036-0B2E4541B3E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9" y="1752"/>
                <a:ext cx="625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32104" name="Freeform 8">
                <a:extLst>
                  <a:ext uri="{FF2B5EF4-FFF2-40B4-BE49-F238E27FC236}">
                    <a16:creationId xmlns:a16="http://schemas.microsoft.com/office/drawing/2014/main" id="{5125EA5E-8D32-B942-94AE-3232F85FB54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3" y="1733"/>
                <a:ext cx="625" cy="2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32105" name="Freeform 9">
                <a:extLst>
                  <a:ext uri="{FF2B5EF4-FFF2-40B4-BE49-F238E27FC236}">
                    <a16:creationId xmlns:a16="http://schemas.microsoft.com/office/drawing/2014/main" id="{9DE67C12-1286-E443-86EC-DB391DEEBAC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8"/>
                <a:ext cx="625" cy="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32106" name="Freeform 10">
                <a:extLst>
                  <a:ext uri="{FF2B5EF4-FFF2-40B4-BE49-F238E27FC236}">
                    <a16:creationId xmlns:a16="http://schemas.microsoft.com/office/drawing/2014/main" id="{12F29E37-2260-DA4B-8D1C-3772AB649DA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5" y="1727"/>
                <a:ext cx="633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32107" name="Freeform 11">
                <a:extLst>
                  <a:ext uri="{FF2B5EF4-FFF2-40B4-BE49-F238E27FC236}">
                    <a16:creationId xmlns:a16="http://schemas.microsoft.com/office/drawing/2014/main" id="{DEF1C666-8111-4D4C-B524-6C1280FBB4B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08" y="1664"/>
                <a:ext cx="625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32108" name="Freeform 12">
                <a:extLst>
                  <a:ext uri="{FF2B5EF4-FFF2-40B4-BE49-F238E27FC236}">
                    <a16:creationId xmlns:a16="http://schemas.microsoft.com/office/drawing/2014/main" id="{31AE30F9-8B1F-B147-9127-F325B7F3AC7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68" y="1664"/>
                <a:ext cx="625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32109" name="Freeform 13">
                <a:extLst>
                  <a:ext uri="{FF2B5EF4-FFF2-40B4-BE49-F238E27FC236}">
                    <a16:creationId xmlns:a16="http://schemas.microsoft.com/office/drawing/2014/main" id="{B30656AC-29AB-D548-AA42-B884A6CA52A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29" y="1748"/>
                <a:ext cx="625" cy="256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32110" name="Freeform 14">
                <a:extLst>
                  <a:ext uri="{FF2B5EF4-FFF2-40B4-BE49-F238E27FC236}">
                    <a16:creationId xmlns:a16="http://schemas.microsoft.com/office/drawing/2014/main" id="{8848A181-604F-1C41-A184-464D19590D4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30"/>
                <a:ext cx="625" cy="2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32111" name="Freeform 15">
                <a:extLst>
                  <a:ext uri="{FF2B5EF4-FFF2-40B4-BE49-F238E27FC236}">
                    <a16:creationId xmlns:a16="http://schemas.microsoft.com/office/drawing/2014/main" id="{D250698D-651E-B747-BB7E-D5C5D441892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29" y="1696"/>
                <a:ext cx="625" cy="3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32112" name="Freeform 16">
                <a:extLst>
                  <a:ext uri="{FF2B5EF4-FFF2-40B4-BE49-F238E27FC236}">
                    <a16:creationId xmlns:a16="http://schemas.microsoft.com/office/drawing/2014/main" id="{7216FA24-F854-A54F-8081-425A5AF6019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2" y="1722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32113" name="Freeform 17">
                <a:extLst>
                  <a:ext uri="{FF2B5EF4-FFF2-40B4-BE49-F238E27FC236}">
                    <a16:creationId xmlns:a16="http://schemas.microsoft.com/office/drawing/2014/main" id="{67641B43-5A4C-4945-9239-432FE5E729C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5" y="1667"/>
                <a:ext cx="625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32114" name="Freeform 18">
                <a:extLst>
                  <a:ext uri="{FF2B5EF4-FFF2-40B4-BE49-F238E27FC236}">
                    <a16:creationId xmlns:a16="http://schemas.microsoft.com/office/drawing/2014/main" id="{35519887-DBEC-2741-9E46-203C513EED1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3" y="1667"/>
                <a:ext cx="625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32115" name="Freeform 19">
                <a:extLst>
                  <a:ext uri="{FF2B5EF4-FFF2-40B4-BE49-F238E27FC236}">
                    <a16:creationId xmlns:a16="http://schemas.microsoft.com/office/drawing/2014/main" id="{83DF77C2-420D-A445-A2AB-E2891235B40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0" y="1747"/>
                <a:ext cx="625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32116" name="Freeform 20">
                <a:extLst>
                  <a:ext uri="{FF2B5EF4-FFF2-40B4-BE49-F238E27FC236}">
                    <a16:creationId xmlns:a16="http://schemas.microsoft.com/office/drawing/2014/main" id="{99948FDF-6EFD-2446-A6CD-1519A7BD8EA1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6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32117" name="Freeform 21">
                <a:extLst>
                  <a:ext uri="{FF2B5EF4-FFF2-40B4-BE49-F238E27FC236}">
                    <a16:creationId xmlns:a16="http://schemas.microsoft.com/office/drawing/2014/main" id="{E9303682-D0E0-5E4D-9CE1-3B0208F6B68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0" y="1694"/>
                <a:ext cx="625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  <p:sp>
            <p:nvSpPr>
              <p:cNvPr id="132118" name="Freeform 22">
                <a:extLst>
                  <a:ext uri="{FF2B5EF4-FFF2-40B4-BE49-F238E27FC236}">
                    <a16:creationId xmlns:a16="http://schemas.microsoft.com/office/drawing/2014/main" id="{32F63A24-3878-7F4F-BB18-8B3CE5F6E1A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4" y="1720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+mn-ea"/>
                </a:endParaRPr>
              </a:p>
            </p:txBody>
          </p:sp>
        </p:grpSp>
        <p:sp>
          <p:nvSpPr>
            <p:cNvPr id="132119" name="Freeform 23">
              <a:extLst>
                <a:ext uri="{FF2B5EF4-FFF2-40B4-BE49-F238E27FC236}">
                  <a16:creationId xmlns:a16="http://schemas.microsoft.com/office/drawing/2014/main" id="{3D61590F-EE7B-2547-BD72-0427DE8D9936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+mn-ea"/>
              </a:endParaRPr>
            </a:p>
          </p:txBody>
        </p:sp>
        <p:sp>
          <p:nvSpPr>
            <p:cNvPr id="132120" name="Freeform 24">
              <a:extLst>
                <a:ext uri="{FF2B5EF4-FFF2-40B4-BE49-F238E27FC236}">
                  <a16:creationId xmlns:a16="http://schemas.microsoft.com/office/drawing/2014/main" id="{7A49E8D8-1750-444F-A1FF-BC866817DDEA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+mn-ea"/>
              </a:endParaRPr>
            </a:p>
          </p:txBody>
        </p:sp>
      </p:grpSp>
      <p:sp>
        <p:nvSpPr>
          <p:cNvPr id="1027" name="Rectangle 25">
            <a:extLst>
              <a:ext uri="{FF2B5EF4-FFF2-40B4-BE49-F238E27FC236}">
                <a16:creationId xmlns:a16="http://schemas.microsoft.com/office/drawing/2014/main" id="{31BECCB9-0D6D-6A4B-A729-970F50F31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6">
            <a:extLst>
              <a:ext uri="{FF2B5EF4-FFF2-40B4-BE49-F238E27FC236}">
                <a16:creationId xmlns:a16="http://schemas.microsoft.com/office/drawing/2014/main" id="{D26E3114-F871-0F46-9BDE-F94798788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8153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2124" name="Rectangle 28">
            <a:extLst>
              <a:ext uri="{FF2B5EF4-FFF2-40B4-BE49-F238E27FC236}">
                <a16:creationId xmlns:a16="http://schemas.microsoft.com/office/drawing/2014/main" id="{D354FD4E-BD9E-0642-A32F-D5012B882F7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20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COSC221: Computer Organization I</a:t>
            </a:r>
          </a:p>
        </p:txBody>
      </p:sp>
      <p:sp>
        <p:nvSpPr>
          <p:cNvPr id="132125" name="Rectangle 29">
            <a:extLst>
              <a:ext uri="{FF2B5EF4-FFF2-40B4-BE49-F238E27FC236}">
                <a16:creationId xmlns:a16="http://schemas.microsoft.com/office/drawing/2014/main" id="{DD8C0481-A0EA-2440-90AF-2DD8F957BD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" panose="020B0604020202020204" pitchFamily="34" charset="0"/>
              </a:defRPr>
            </a:lvl1pPr>
          </a:lstStyle>
          <a:p>
            <a:fld id="{BCAFC2B7-7EAA-5648-901B-4853831D82B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.docx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8">
            <a:extLst>
              <a:ext uri="{FF2B5EF4-FFF2-40B4-BE49-F238E27FC236}">
                <a16:creationId xmlns:a16="http://schemas.microsoft.com/office/drawing/2014/main" id="{AE0AC11F-6B43-9D4D-AB43-C708F570B1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16387" name="Rectangle 29">
            <a:extLst>
              <a:ext uri="{FF2B5EF4-FFF2-40B4-BE49-F238E27FC236}">
                <a16:creationId xmlns:a16="http://schemas.microsoft.com/office/drawing/2014/main" id="{6D1560AE-FC36-BA46-9126-81FC1B9A9F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F72EA1-5DEE-1D41-8446-3614823F5062}" type="slidenum"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00061B24-C103-3B44-9AF3-B9C2247FD7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158875"/>
            <a:ext cx="7772400" cy="1431925"/>
          </a:xfrm>
        </p:spPr>
        <p:txBody>
          <a:bodyPr/>
          <a:lstStyle/>
          <a:p>
            <a:pPr eaLnBrk="1" hangingPunct="1"/>
            <a:r>
              <a:rPr lang="en-US" altLang="en-US"/>
              <a:t>Chapter 3: Digital Logic Structures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889E71BC-1C2F-7346-9F26-454AE4D472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467600" cy="175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 b="1"/>
              <a:t>Source:</a:t>
            </a:r>
            <a:r>
              <a:rPr lang="en-US" altLang="en-US" sz="200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/>
              <a:t>Introduction to Computing Systems from bits &amp; gates to C &amp; beyond (McGraw-Hill, 2004)</a:t>
            </a:r>
          </a:p>
        </p:txBody>
      </p:sp>
    </p:spTree>
  </p:cSld>
  <p:clrMapOvr>
    <a:masterClrMapping/>
  </p:clrMapOvr>
  <p:transition spd="med">
    <p:diamond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A725C4CA-26AB-8D47-A9E8-E3AA9FDFFC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2FE520F4-5B6F-9E4E-BBDC-4AD9CAB029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60FB195-BF86-E647-8595-E57027C16A13}" type="slidenum">
              <a:rPr lang="en-US" altLang="en-US" sz="14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E95D2B90-123A-DD41-B793-C80514606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3.6 The OR Gate</a:t>
            </a:r>
          </a:p>
        </p:txBody>
      </p:sp>
      <p:pic>
        <p:nvPicPr>
          <p:cNvPr id="25605" name="Picture 4" descr="pat67509_0306">
            <a:extLst>
              <a:ext uri="{FF2B5EF4-FFF2-40B4-BE49-F238E27FC236}">
                <a16:creationId xmlns:a16="http://schemas.microsoft.com/office/drawing/2014/main" id="{89A4127E-4B53-394B-9037-0FE0ED126A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219200"/>
            <a:ext cx="6705600" cy="4927600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E4157573-B720-7546-95BD-FBB527CAC9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800BDC38-C70C-8E4E-B33E-15376451C2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DF44C3-FAE0-5443-9D37-ABCC9FB48D29}" type="slidenum">
              <a:rPr lang="en-US" altLang="en-US" sz="14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45EA4E22-908B-5C4D-9BFF-65A346A46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3.7 The AND Gate</a:t>
            </a:r>
          </a:p>
        </p:txBody>
      </p:sp>
      <p:pic>
        <p:nvPicPr>
          <p:cNvPr id="26629" name="Picture 4" descr="pat67509_0307">
            <a:extLst>
              <a:ext uri="{FF2B5EF4-FFF2-40B4-BE49-F238E27FC236}">
                <a16:creationId xmlns:a16="http://schemas.microsoft.com/office/drawing/2014/main" id="{ED7EBDD5-4AFE-E54F-B7DE-20089F5B31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295400"/>
            <a:ext cx="6400800" cy="4818063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8267D238-DE76-1640-94C9-C8C74F04E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56A825A1-069E-4F4B-BD39-5F577CE91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30E23C9-EB8A-564E-B20A-7A8CFC9CC1A9}" type="slidenum">
              <a:rPr lang="en-US" altLang="en-US" sz="14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5F6C14A-F750-B446-ADB7-E4A0C95D1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3.8 Basic Logic Gates</a:t>
            </a:r>
          </a:p>
        </p:txBody>
      </p:sp>
      <p:pic>
        <p:nvPicPr>
          <p:cNvPr id="27653" name="Picture 4" descr="pat67509_0308">
            <a:extLst>
              <a:ext uri="{FF2B5EF4-FFF2-40B4-BE49-F238E27FC236}">
                <a16:creationId xmlns:a16="http://schemas.microsoft.com/office/drawing/2014/main" id="{CF3D9415-81DA-174E-8BE4-B6EA3B4D9F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97038"/>
            <a:ext cx="7543800" cy="3908425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BE5D3963-AA2E-334D-A521-2AA45198E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A98BEB88-A183-3E4E-AAD0-E519CF3095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3E79626-E486-D149-B4B7-54D2B296E3C3}" type="slidenum">
              <a:rPr lang="en-US" altLang="en-US" sz="14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4DC16FA8-09EE-AA42-9DE4-C9FA9340B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3.9 DeMorgan’s Law</a:t>
            </a:r>
          </a:p>
        </p:txBody>
      </p:sp>
      <p:pic>
        <p:nvPicPr>
          <p:cNvPr id="28677" name="Picture 4" descr="pat67509_0309">
            <a:extLst>
              <a:ext uri="{FF2B5EF4-FFF2-40B4-BE49-F238E27FC236}">
                <a16:creationId xmlns:a16="http://schemas.microsoft.com/office/drawing/2014/main" id="{CE83543C-1656-1F4E-935E-64BD1B31D1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0588" y="1600200"/>
            <a:ext cx="7742237" cy="4419600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1B9BE9A2-2AA6-BA48-B837-951C218044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3049EE4B-0132-514C-A6FD-0AD2A9969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E64F95B-2F2F-AF49-9722-996E0A29EA77}" type="slidenum">
              <a:rPr lang="en-US" altLang="en-US" sz="14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830A966C-EE1A-084A-AA34-CF8F12C22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3.10 A Three-Input AND Gate</a:t>
            </a:r>
          </a:p>
        </p:txBody>
      </p:sp>
      <p:pic>
        <p:nvPicPr>
          <p:cNvPr id="29701" name="Picture 4" descr="pat67509_0310">
            <a:extLst>
              <a:ext uri="{FF2B5EF4-FFF2-40B4-BE49-F238E27FC236}">
                <a16:creationId xmlns:a16="http://schemas.microsoft.com/office/drawing/2014/main" id="{D054D2A3-1E2D-2844-8257-D30F0C1D82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7113" y="1600200"/>
            <a:ext cx="7469187" cy="4419600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A93726E2-79B8-1845-A619-1791A760F3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FEBC82E2-95E6-3F4B-94E2-FAABDDB6A2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24745E8-9384-3B4E-AE24-796F3D3E6152}" type="slidenum">
              <a:rPr lang="en-US" altLang="en-US" sz="14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6DA1328F-48B1-1E4F-854B-4C21D052A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Combinational Logic Circuits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DE7641B2-B02A-DD4E-9DCE-8FBFE7F5F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Structures whose outputs are strictly dependent on the current combination of input values.</a:t>
            </a:r>
          </a:p>
          <a:p>
            <a:pPr eaLnBrk="1" hangingPunct="1"/>
            <a:r>
              <a:rPr lang="en-US" altLang="en-US"/>
              <a:t>Outputs are not at all dependent on any past history of information that is stored internally.</a:t>
            </a:r>
          </a:p>
          <a:p>
            <a:pPr eaLnBrk="1" hangingPunct="1"/>
            <a:r>
              <a:rPr lang="en-US" altLang="en-US"/>
              <a:t>No information can be stored internally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Decoder</a:t>
            </a:r>
          </a:p>
          <a:p>
            <a:pPr eaLnBrk="1" hangingPunct="1"/>
            <a:r>
              <a:rPr lang="en-US" altLang="en-US"/>
              <a:t>Multiplexer</a:t>
            </a:r>
          </a:p>
          <a:p>
            <a:pPr eaLnBrk="1" hangingPunct="1"/>
            <a:r>
              <a:rPr lang="en-US" altLang="en-US"/>
              <a:t>Full Adder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26">
            <a:extLst>
              <a:ext uri="{FF2B5EF4-FFF2-40B4-BE49-F238E27FC236}">
                <a16:creationId xmlns:a16="http://schemas.microsoft.com/office/drawing/2014/main" id="{CEA40A30-4295-B74A-8BAF-344C6BCD7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+mj-ea"/>
                <a:cs typeface="+mj-cs"/>
              </a:rPr>
              <a:t>Representations of Logic Functions</a:t>
            </a:r>
          </a:p>
        </p:txBody>
      </p:sp>
      <p:sp>
        <p:nvSpPr>
          <p:cNvPr id="28674" name="Rectangle 1027">
            <a:extLst>
              <a:ext uri="{FF2B5EF4-FFF2-40B4-BE49-F238E27FC236}">
                <a16:creationId xmlns:a16="http://schemas.microsoft.com/office/drawing/2014/main" id="{16648DFC-E100-654A-A6ED-F89CB8F495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350" y="1687513"/>
            <a:ext cx="8324850" cy="37147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Truth tables – most abstract representation, specifies only what the function does but not how it does it.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Boolean expressions – specifies what the function does and how it does it.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Logic diagrams – shows the interconnection of logic gates and corresponds most closely to the hardware.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E9217FD-006C-8E48-A00E-FC446C78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Source: Warford, Computer Systems (Jones and Bartlett Pubs, 1999)</a:t>
            </a:r>
          </a:p>
        </p:txBody>
      </p:sp>
    </p:spTree>
    <p:extLst>
      <p:ext uri="{BB962C8B-B14F-4D97-AF65-F5344CB8AC3E}">
        <p14:creationId xmlns:p14="http://schemas.microsoft.com/office/powerpoint/2010/main" val="3494749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4542D744-9C51-C045-937F-457285F73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+mj-ea"/>
                <a:cs typeface="+mj-cs"/>
              </a:rPr>
              <a:t>Implementation of Logic Functions 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32095F66-F200-094B-9AE7-3E73265DDA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Write down the truth table for the function.</a:t>
            </a:r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Provide inverters to generate the complement of each input.</a:t>
            </a:r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Draw an AND gate for each term with a 1 in the result column.</a:t>
            </a:r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Wire the AND gates to the appropriate inputs.</a:t>
            </a:r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Feed the output of all the AND gates into an OR gate.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5C56B402-06DE-4F41-8DFE-BE4F2E17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Tanenbaum, Structured Computer Organization, Fifth Edition, (c) 2006 Pearson Education, Inc. All rights reserved. 0-13-148521-0 </a:t>
            </a:r>
          </a:p>
        </p:txBody>
      </p:sp>
    </p:spTree>
    <p:extLst>
      <p:ext uri="{BB962C8B-B14F-4D97-AF65-F5344CB8AC3E}">
        <p14:creationId xmlns:p14="http://schemas.microsoft.com/office/powerpoint/2010/main" val="331500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B56751A5-8FB8-DC43-A1EA-2D4117205C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00E8175A-54D9-0E43-8539-1DA5E9824E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61642C4-A993-9F42-919A-D88B7253B7DB}" type="slidenum">
              <a:rPr lang="en-US" altLang="en-US" sz="14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A94D5509-6B3E-E646-B3B1-6B7D2889A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Decoders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37531B55-FADB-3547-ACDC-5AEE61C40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Translates a logical encoding into a spatial location</a:t>
            </a:r>
          </a:p>
          <a:p>
            <a:pPr eaLnBrk="1" hangingPunct="1"/>
            <a:r>
              <a:rPr lang="en-US" altLang="en-US"/>
              <a:t>Exactly one of its outputs is 1 and all the rest are 0s</a:t>
            </a:r>
          </a:p>
          <a:p>
            <a:pPr eaLnBrk="1" hangingPunct="1"/>
            <a:r>
              <a:rPr lang="en-US" altLang="en-US"/>
              <a:t>In general, </a:t>
            </a:r>
          </a:p>
          <a:p>
            <a:pPr lvl="1" eaLnBrk="1" hangingPunct="1"/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 inputs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2</a:t>
            </a:r>
            <a:r>
              <a:rPr lang="en-US" altLang="en-US" i="1" baseline="30000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 outputs</a:t>
            </a:r>
          </a:p>
          <a:p>
            <a:pPr eaLnBrk="1" hangingPunct="1"/>
            <a:r>
              <a:rPr lang="en-US" altLang="en-US"/>
              <a:t>The output line that detects the input pattern is </a:t>
            </a:r>
            <a:r>
              <a:rPr lang="en-US" altLang="en-US" i="1"/>
              <a:t>asserted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F88CF776-3228-6F47-B655-0272C06965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D45E6388-F8A7-6046-AA2D-C163261A4E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E84ACF-CF68-7942-91E3-0171A0B3C2F8}" type="slidenum">
              <a:rPr lang="en-US" altLang="en-US" sz="14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042B0E63-6377-FB4B-ACA6-0C11CE912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3.11 A Two-Input Decoder</a:t>
            </a:r>
          </a:p>
        </p:txBody>
      </p:sp>
      <p:pic>
        <p:nvPicPr>
          <p:cNvPr id="32773" name="Picture 4" descr="pat67509_0311">
            <a:extLst>
              <a:ext uri="{FF2B5EF4-FFF2-40B4-BE49-F238E27FC236}">
                <a16:creationId xmlns:a16="http://schemas.microsoft.com/office/drawing/2014/main" id="{00A8FCC4-6685-9644-9F4E-B532BC6600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4063" y="1600200"/>
            <a:ext cx="8015287" cy="4419600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1F5AD7EB-750D-F14A-B58F-3A1BD0B1CB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943F4D9F-9276-3645-A51B-EAD38AB3A1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8B30624-C9F7-7E4E-B6EF-B88BE47278C1}" type="slidenum">
              <a:rPr lang="en-US" altLang="en-US" sz="14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E5060BC5-CD73-7B49-A1DB-CE870A663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 for Discussion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11A14B02-A87D-F64F-937C-FBEB45122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Transistor</a:t>
            </a:r>
          </a:p>
          <a:p>
            <a:pPr eaLnBrk="1" hangingPunct="1"/>
            <a:r>
              <a:rPr lang="en-US" altLang="en-US"/>
              <a:t>Logic Gates</a:t>
            </a:r>
          </a:p>
          <a:p>
            <a:pPr eaLnBrk="1" hangingPunct="1"/>
            <a:r>
              <a:rPr lang="en-US" altLang="en-US"/>
              <a:t>Combinational Logic Circuits</a:t>
            </a:r>
          </a:p>
          <a:p>
            <a:pPr eaLnBrk="1" hangingPunct="1"/>
            <a:r>
              <a:rPr lang="en-US" altLang="en-US"/>
              <a:t>Basic Storage Elements</a:t>
            </a:r>
          </a:p>
          <a:p>
            <a:pPr eaLnBrk="1" hangingPunct="1"/>
            <a:r>
              <a:rPr lang="en-US" altLang="en-US"/>
              <a:t>Memory</a:t>
            </a:r>
          </a:p>
          <a:p>
            <a:pPr eaLnBrk="1" hangingPunct="1"/>
            <a:r>
              <a:rPr lang="en-US" altLang="en-US"/>
              <a:t>Sequential Logic Circuits</a:t>
            </a:r>
          </a:p>
          <a:p>
            <a:pPr eaLnBrk="1" hangingPunct="1"/>
            <a:r>
              <a:rPr lang="en-US" altLang="en-US"/>
              <a:t>LC-3 Data Path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>
            <a:extLst>
              <a:ext uri="{FF2B5EF4-FFF2-40B4-BE49-F238E27FC236}">
                <a16:creationId xmlns:a16="http://schemas.microsoft.com/office/drawing/2014/main" id="{2DEBF373-ECD0-A043-9E63-C3FF2A7B02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D4ED3DA7-822C-1648-922E-3DA97AFFFC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6BD0AA2-B395-4B45-92F6-4521606770C9}" type="slidenum">
              <a:rPr lang="en-US" altLang="en-US" sz="14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54C8ABC7-6957-384E-861D-F03503205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Multiplexers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9E64749E-2880-4B4D-B85E-C776A97F6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MUX connects a number of inputs to a single output</a:t>
            </a:r>
          </a:p>
          <a:p>
            <a:pPr eaLnBrk="1" hangingPunct="1"/>
            <a:r>
              <a:rPr lang="en-US" altLang="en-US"/>
              <a:t>The select signal (S) determines which input is connected to the output</a:t>
            </a:r>
          </a:p>
          <a:p>
            <a:pPr eaLnBrk="1" hangingPunct="1"/>
            <a:r>
              <a:rPr lang="en-US" altLang="en-US"/>
              <a:t>In general,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2</a:t>
            </a:r>
            <a:r>
              <a:rPr lang="en-US" altLang="en-US" i="1" baseline="30000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 inputs</a:t>
            </a:r>
          </a:p>
          <a:p>
            <a:pPr lvl="1" eaLnBrk="1" hangingPunct="1"/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 select lines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8B8A9DF8-8785-BA4C-9E48-E4D6DCD06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8F47EEE9-62C5-4E4E-8F99-D81BDC3D4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342390E-1C51-1042-A226-6E8005A0CFD8}" type="slidenum">
              <a:rPr lang="en-US" altLang="en-US" sz="14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6736C96-798B-1E4A-B210-66C457E32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3.12 A 2-1 MUX</a:t>
            </a:r>
          </a:p>
        </p:txBody>
      </p:sp>
      <p:pic>
        <p:nvPicPr>
          <p:cNvPr id="34821" name="Picture 4" descr="pat67509_0312">
            <a:extLst>
              <a:ext uri="{FF2B5EF4-FFF2-40B4-BE49-F238E27FC236}">
                <a16:creationId xmlns:a16="http://schemas.microsoft.com/office/drawing/2014/main" id="{6256657D-C9BC-6C4D-8852-222A373505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36725"/>
            <a:ext cx="8153400" cy="4144963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365D9AD6-ECA4-394F-9311-CC397CF63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9CF7402E-DE44-C64A-A263-AD906B1D04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9A4DC97-9B0E-414B-94FC-34A197500F00}" type="slidenum">
              <a:rPr lang="en-US" altLang="en-US" sz="14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152781B3-8EB4-2241-A5DA-FC3FDCC68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3.13 A 4-Input MUX</a:t>
            </a:r>
          </a:p>
        </p:txBody>
      </p:sp>
      <p:pic>
        <p:nvPicPr>
          <p:cNvPr id="35845" name="Picture 4" descr="pat67509_0313">
            <a:extLst>
              <a:ext uri="{FF2B5EF4-FFF2-40B4-BE49-F238E27FC236}">
                <a16:creationId xmlns:a16="http://schemas.microsoft.com/office/drawing/2014/main" id="{C2E66765-0A26-7C43-B70B-B46BB7F255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65300"/>
            <a:ext cx="8153400" cy="4087813"/>
          </a:xfr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>
            <a:extLst>
              <a:ext uri="{FF2B5EF4-FFF2-40B4-BE49-F238E27FC236}">
                <a16:creationId xmlns:a16="http://schemas.microsoft.com/office/drawing/2014/main" id="{2CAD1262-C451-884A-B61D-60C6AF9BC7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B1EA0EE0-7AEC-D34E-A3F6-CDE153F8A8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38FF89F-1628-694D-AB1B-A0419BA615DE}" type="slidenum">
              <a:rPr lang="en-US" altLang="en-US" sz="14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D7C7D131-9E78-7142-924F-9C39037B4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 Adder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0D6598D9-5B9D-3347-922A-45ABA63E6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logic circuit that implements binary addition of two n-bit operands, from right to left, one column at a time, including the carry from the previous column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7C5275E3-62C1-D24E-8812-2CFE1D18ED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964F1827-0C2C-1A4A-B0A0-567BC0412E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F22F9D2-DCB6-B949-8B26-E1495625B1D7}" type="slidenum">
              <a:rPr lang="en-US" altLang="en-US" sz="14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01481E53-1ACC-A940-A799-DD0A653FA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Figure 3.14 Truth Table for a Binary Adder</a:t>
            </a:r>
          </a:p>
        </p:txBody>
      </p:sp>
      <p:pic>
        <p:nvPicPr>
          <p:cNvPr id="37893" name="Picture 4" descr="pat67509_0314">
            <a:extLst>
              <a:ext uri="{FF2B5EF4-FFF2-40B4-BE49-F238E27FC236}">
                <a16:creationId xmlns:a16="http://schemas.microsoft.com/office/drawing/2014/main" id="{415760B9-D006-AE46-8F1A-59625CB8EA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8213" y="1600200"/>
            <a:ext cx="7648575" cy="4419600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>
            <a:extLst>
              <a:ext uri="{FF2B5EF4-FFF2-40B4-BE49-F238E27FC236}">
                <a16:creationId xmlns:a16="http://schemas.microsoft.com/office/drawing/2014/main" id="{D6416401-984B-B646-B67D-78AA67C53A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F6951007-24D2-E047-AA37-1378C72E9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8CA094C-E642-6C4B-A208-3F19D1C76FB9}" type="slidenum">
              <a:rPr lang="en-US" altLang="en-US" sz="14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0A864875-2D4B-EC48-AA64-39287E8A2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Figure 3.15 Gate-level Description of a Full Adder</a:t>
            </a:r>
          </a:p>
        </p:txBody>
      </p:sp>
      <p:pic>
        <p:nvPicPr>
          <p:cNvPr id="38917" name="Picture 4" descr="pat67509_0315">
            <a:extLst>
              <a:ext uri="{FF2B5EF4-FFF2-40B4-BE49-F238E27FC236}">
                <a16:creationId xmlns:a16="http://schemas.microsoft.com/office/drawing/2014/main" id="{FD10E471-FC24-AB4C-82B2-2F168B46AA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447800"/>
            <a:ext cx="4248150" cy="4419600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FF2BFB14-4043-A84D-8CCC-C0643D8BDB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48D60CA1-5CD1-7343-93FB-403B3E5E4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BDD321-2F3E-0346-8330-8B0710EAA23C}" type="slidenum">
              <a:rPr lang="en-US" altLang="en-US" sz="14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C46B7000-8C36-9749-919A-6997139CE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Figure 3.16 A Circuit for adding two 4-bit Binary Numbers</a:t>
            </a:r>
          </a:p>
        </p:txBody>
      </p:sp>
      <p:pic>
        <p:nvPicPr>
          <p:cNvPr id="39941" name="Picture 4" descr="pat67509_0316">
            <a:extLst>
              <a:ext uri="{FF2B5EF4-FFF2-40B4-BE49-F238E27FC236}">
                <a16:creationId xmlns:a16="http://schemas.microsoft.com/office/drawing/2014/main" id="{9B9AC68D-40F1-E64F-AB69-E3F9307C43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133600"/>
            <a:ext cx="8153400" cy="3238500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74A0B0F4-35CF-BE40-B1AE-CE2989CA29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C61B5C04-A9FB-D942-9864-05CBEA634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FA14F97-A64F-F84F-A7CD-A77521388757}" type="slidenum">
              <a:rPr lang="en-US" altLang="en-US" sz="14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A935A1D7-1675-6D4A-B2B8-0836DF32B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Programmable Logic Array (PLA)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7ACF25C5-F5FC-6643-BA41-DA3A4BB2B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component that consists of a customizable AND matrix followed by a customizable OR matrix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number of AND gates corresponds to the number of input combinations (Rows) in the truth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number of OR gates corresponds to the number of output columns in the truth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general,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 input logic functions requires 2</a:t>
            </a:r>
            <a:r>
              <a:rPr lang="en-US" altLang="en-US" i="1" baseline="30000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-input AND gates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Connect the output of an AND gate to the input of an OR gate if the corresponding row of the truth table produces an output of 1 for that output column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>
            <a:extLst>
              <a:ext uri="{FF2B5EF4-FFF2-40B4-BE49-F238E27FC236}">
                <a16:creationId xmlns:a16="http://schemas.microsoft.com/office/drawing/2014/main" id="{40CC648A-3550-B04E-8B16-7322C6EBC3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41987" name="Slide Number Placeholder 4">
            <a:extLst>
              <a:ext uri="{FF2B5EF4-FFF2-40B4-BE49-F238E27FC236}">
                <a16:creationId xmlns:a16="http://schemas.microsoft.com/office/drawing/2014/main" id="{AB067B48-9367-2B48-9492-63A1A36D5D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A985F64-799A-8C4F-9391-4608D3F18EC3}" type="slidenum">
              <a:rPr lang="en-US" altLang="en-US" sz="14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9BD7AC46-4D57-6948-86A1-8FB733E37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Figure 3.17 A Programmable Logic Array (PLA)</a:t>
            </a:r>
          </a:p>
        </p:txBody>
      </p:sp>
      <p:pic>
        <p:nvPicPr>
          <p:cNvPr id="41989" name="Picture 4" descr="pat67509_0317">
            <a:extLst>
              <a:ext uri="{FF2B5EF4-FFF2-40B4-BE49-F238E27FC236}">
                <a16:creationId xmlns:a16="http://schemas.microsoft.com/office/drawing/2014/main" id="{DB243A0B-057F-AD4D-B67D-CEF1EB375C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9425" y="1600200"/>
            <a:ext cx="6026150" cy="4419600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6BA59A23-231A-1845-8BB8-78110E1926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723AD6D8-288B-0F43-8580-2E5CEF2BD2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C371211-F725-9548-AA1C-0FFFB859C990}" type="slidenum">
              <a:rPr lang="en-US" altLang="en-US" sz="1400">
                <a:latin typeface="Arial" panose="020B0604020202020204" pitchFamily="34" charset="0"/>
              </a:rPr>
              <a:pPr eaLnBrk="1" hangingPunct="1"/>
              <a:t>29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DD927742-326E-034B-B5F1-439200F4E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Storage Elements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30B4E4FA-8586-464F-96AB-BEAD94A95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Allows logic structures to store information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R-S Latch</a:t>
            </a:r>
          </a:p>
          <a:p>
            <a:pPr eaLnBrk="1" hangingPunct="1"/>
            <a:r>
              <a:rPr lang="en-US" altLang="en-US"/>
              <a:t>The Gated D Latch</a:t>
            </a:r>
          </a:p>
          <a:p>
            <a:pPr eaLnBrk="1" hangingPunct="1"/>
            <a:r>
              <a:rPr lang="en-US" altLang="en-US"/>
              <a:t>A Register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4142F7D0-BC52-C44C-AAE2-055E2E0D66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6D08130F-9112-2C4E-8F4E-A6C22AF241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86AE0A-978C-FE49-B9AA-75084BCC93A9}" type="slidenum">
              <a:rPr lang="en-US" altLang="en-US" sz="14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9535B3C5-520A-E343-A084-9D6A79230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Transistor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7444DF00-6DCE-A44C-8024-5545FC4E7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(metal oxide semiconductor) transistors are used to make or break a closed circuit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N-type 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P-type </a:t>
            </a:r>
          </a:p>
          <a:p>
            <a:pPr lvl="1"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CMOS: complementary metal-oxide semiconductor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62949F56-45D3-DC4C-9821-DFD76EE191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DDE3ED1D-7632-6649-9834-535FCA2C0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E003D9-851F-844E-B58F-7242FA61DC5D}" type="slidenum">
              <a:rPr lang="en-US" altLang="en-US" sz="1400"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E522713F-5C2F-BF49-A2EE-A30951392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R-S Latch</a:t>
            </a:r>
          </a:p>
        </p:txBody>
      </p:sp>
      <p:sp>
        <p:nvSpPr>
          <p:cNvPr id="44037" name="Rectangle 6">
            <a:extLst>
              <a:ext uri="{FF2B5EF4-FFF2-40B4-BE49-F238E27FC236}">
                <a16:creationId xmlns:a16="http://schemas.microsoft.com/office/drawing/2014/main" id="{5BAA0A7B-D5D1-A140-85E5-F442974FA6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/>
              <a:t>Stores 1 bit of information</a:t>
            </a:r>
          </a:p>
          <a:p>
            <a:pPr marL="457200" indent="-457200" eaLnBrk="1" hangingPunct="1"/>
            <a:endParaRPr lang="en-US" altLang="en-US"/>
          </a:p>
          <a:p>
            <a:pPr marL="457200" indent="-457200" eaLnBrk="1" hangingPunct="1"/>
            <a:r>
              <a:rPr lang="en-US" altLang="en-US"/>
              <a:t>Start at </a:t>
            </a:r>
            <a:r>
              <a:rPr lang="en-US" altLang="en-US" i="1"/>
              <a:t>quiescent</a:t>
            </a:r>
            <a:r>
              <a:rPr lang="en-US" altLang="en-US"/>
              <a:t> state where both S and R inputs have a logic value of 1</a:t>
            </a:r>
          </a:p>
          <a:p>
            <a:pPr marL="914400" lvl="1" indent="-457200" eaLnBrk="1" hangingPunct="1"/>
            <a:r>
              <a:rPr lang="en-US" altLang="en-US">
                <a:ea typeface="ＭＳ Ｐゴシック" panose="020B0600070205080204" pitchFamily="34" charset="-128"/>
              </a:rPr>
              <a:t>Case 1:  output </a:t>
            </a:r>
            <a:r>
              <a:rPr lang="en-US" altLang="en-US" i="1">
                <a:ea typeface="ＭＳ Ｐゴシック" panose="020B0600070205080204" pitchFamily="34" charset="-128"/>
              </a:rPr>
              <a:t>a</a:t>
            </a:r>
            <a:r>
              <a:rPr lang="en-US" altLang="en-US">
                <a:ea typeface="ＭＳ Ｐゴシック" panose="020B0600070205080204" pitchFamily="34" charset="-128"/>
              </a:rPr>
              <a:t> = 1</a:t>
            </a:r>
          </a:p>
          <a:p>
            <a:pPr marL="1371600" lvl="2" indent="-4572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Latch stores a ‘1’</a:t>
            </a:r>
          </a:p>
          <a:p>
            <a:pPr marL="914400" lvl="1" indent="-457200" eaLnBrk="1" hangingPunct="1"/>
            <a:r>
              <a:rPr lang="en-US" altLang="en-US">
                <a:ea typeface="ＭＳ Ｐゴシック" panose="020B0600070205080204" pitchFamily="34" charset="-128"/>
              </a:rPr>
              <a:t>Case 2:  output </a:t>
            </a:r>
            <a:r>
              <a:rPr lang="en-US" altLang="en-US" i="1">
                <a:ea typeface="ＭＳ Ｐゴシック" panose="020B0600070205080204" pitchFamily="34" charset="-128"/>
              </a:rPr>
              <a:t>a</a:t>
            </a:r>
            <a:r>
              <a:rPr lang="en-US" altLang="en-US">
                <a:ea typeface="ＭＳ Ｐゴシック" panose="020B0600070205080204" pitchFamily="34" charset="-128"/>
              </a:rPr>
              <a:t> = 0</a:t>
            </a:r>
          </a:p>
          <a:p>
            <a:pPr marL="1371600" lvl="2" indent="-4572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Latch stores a ‘0’</a:t>
            </a:r>
          </a:p>
          <a:p>
            <a:pPr marL="457200" indent="-457200" eaLnBrk="1" hangingPunct="1"/>
            <a:r>
              <a:rPr lang="en-US" altLang="en-US"/>
              <a:t>To set the latch to 1, momentarily clear S</a:t>
            </a:r>
          </a:p>
          <a:p>
            <a:pPr marL="457200" indent="-457200" eaLnBrk="1" hangingPunct="1"/>
            <a:r>
              <a:rPr lang="en-US" altLang="en-US"/>
              <a:t>To set the latch to 0, momentarily clear 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>
            <a:extLst>
              <a:ext uri="{FF2B5EF4-FFF2-40B4-BE49-F238E27FC236}">
                <a16:creationId xmlns:a16="http://schemas.microsoft.com/office/drawing/2014/main" id="{62B7D0BF-336E-D24B-817C-0CE171C559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45059" name="Slide Number Placeholder 4">
            <a:extLst>
              <a:ext uri="{FF2B5EF4-FFF2-40B4-BE49-F238E27FC236}">
                <a16:creationId xmlns:a16="http://schemas.microsoft.com/office/drawing/2014/main" id="{8789AC9D-EAEC-9547-B572-095BF1BCC2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9676D2F-FBA7-944D-BDC4-0C8ED0594F1D}" type="slidenum">
              <a:rPr lang="en-US" altLang="en-US" sz="1400"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B97AA470-9620-8B48-9987-5C1F6049F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3.18 An R-S Latch</a:t>
            </a:r>
          </a:p>
        </p:txBody>
      </p:sp>
      <p:pic>
        <p:nvPicPr>
          <p:cNvPr id="45061" name="Picture 4" descr="pat67509_0318">
            <a:extLst>
              <a:ext uri="{FF2B5EF4-FFF2-40B4-BE49-F238E27FC236}">
                <a16:creationId xmlns:a16="http://schemas.microsoft.com/office/drawing/2014/main" id="{A3461F00-1564-8E47-A63C-03F3EC710C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9750" y="1600200"/>
            <a:ext cx="5903913" cy="4419600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CACE9F91-8025-334C-B551-75461F93CF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3B7CA8C7-4816-3F48-8F87-603A58A77B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103A234-C22D-F841-9A7A-14FBD6364B78}" type="slidenum">
              <a:rPr lang="en-US" altLang="en-US" sz="1400"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CD3C38CA-3DA1-9741-83E8-F0FD7EC6E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Gated D Latch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A6A9845B-CC26-AE43-8034-E5BC5B384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Allows control of the value stored in the latch</a:t>
            </a:r>
          </a:p>
          <a:p>
            <a:pPr eaLnBrk="1" hangingPunct="1"/>
            <a:r>
              <a:rPr lang="en-US" altLang="en-US"/>
              <a:t>Uses an R-S latch</a:t>
            </a:r>
          </a:p>
          <a:p>
            <a:pPr eaLnBrk="1" hangingPunct="1"/>
            <a:r>
              <a:rPr lang="en-US" altLang="en-US"/>
              <a:t>Uses a write enable (WE) input to control when the latch will be set to the value of the input (D)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>
            <a:extLst>
              <a:ext uri="{FF2B5EF4-FFF2-40B4-BE49-F238E27FC236}">
                <a16:creationId xmlns:a16="http://schemas.microsoft.com/office/drawing/2014/main" id="{6642EEFE-CF63-104E-86E1-49810E236D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5E02B2C2-73CE-DF46-9A58-9D15642AF2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7CF0E0-FBC6-5A44-ABC4-4F5E4086029C}" type="slidenum">
              <a:rPr lang="en-US" altLang="en-US" sz="1400">
                <a:latin typeface="Arial" panose="020B0604020202020204" pitchFamily="34" charset="0"/>
              </a:rPr>
              <a:pPr eaLnBrk="1" hangingPunct="1"/>
              <a:t>33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006C7DC4-189F-2648-91C7-FAF706D31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3.19 A Gated D Latch</a:t>
            </a:r>
          </a:p>
        </p:txBody>
      </p:sp>
      <p:pic>
        <p:nvPicPr>
          <p:cNvPr id="47109" name="Picture 4" descr="pat67509_0319">
            <a:extLst>
              <a:ext uri="{FF2B5EF4-FFF2-40B4-BE49-F238E27FC236}">
                <a16:creationId xmlns:a16="http://schemas.microsoft.com/office/drawing/2014/main" id="{141ADE16-E835-314B-A70B-E86D9C4AC0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314575"/>
            <a:ext cx="8153400" cy="2989263"/>
          </a:xfr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>
            <a:extLst>
              <a:ext uri="{FF2B5EF4-FFF2-40B4-BE49-F238E27FC236}">
                <a16:creationId xmlns:a16="http://schemas.microsoft.com/office/drawing/2014/main" id="{0934CD35-B1B1-514C-8C25-B65B73BB18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48131" name="Slide Number Placeholder 4">
            <a:extLst>
              <a:ext uri="{FF2B5EF4-FFF2-40B4-BE49-F238E27FC236}">
                <a16:creationId xmlns:a16="http://schemas.microsoft.com/office/drawing/2014/main" id="{2F7C12F6-5E32-0445-A7D8-296D36FF2D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ECF425A-83F0-994D-8944-3662D2859A9B}" type="slidenum">
              <a:rPr lang="en-US" altLang="en-US" sz="1400"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4517EB08-4B52-D944-A327-F984949EC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Register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9F4B4041-D2BB-3344-9066-C0902CF8B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structure that stores a number of bits, taken together as a unit</a:t>
            </a:r>
          </a:p>
          <a:p>
            <a:pPr eaLnBrk="1" hangingPunct="1"/>
            <a:r>
              <a:rPr lang="en-US" altLang="en-US"/>
              <a:t>LC-3 uses 16-bit and one-bit registers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16-bit regs: PC, IR, MAR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1-bit regs: N, Z, P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>
            <a:extLst>
              <a:ext uri="{FF2B5EF4-FFF2-40B4-BE49-F238E27FC236}">
                <a16:creationId xmlns:a16="http://schemas.microsoft.com/office/drawing/2014/main" id="{E0838A04-56A3-264A-8E05-C099F50415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F02E6971-DA00-334C-887B-FA5AEAD18D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7C7FAF-81AD-FD42-9FC9-A16FE982723C}" type="slidenum">
              <a:rPr lang="en-US" altLang="en-US" sz="1400">
                <a:latin typeface="Arial" panose="020B0604020202020204" pitchFamily="34" charset="0"/>
              </a:rPr>
              <a:pPr eaLnBrk="1" hangingPunct="1"/>
              <a:t>35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E1D45C72-BA63-E94C-BD29-473949F80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3.20 A Four-bit Register</a:t>
            </a:r>
          </a:p>
        </p:txBody>
      </p:sp>
      <p:pic>
        <p:nvPicPr>
          <p:cNvPr id="49157" name="Picture 4" descr="pat67509_0320">
            <a:extLst>
              <a:ext uri="{FF2B5EF4-FFF2-40B4-BE49-F238E27FC236}">
                <a16:creationId xmlns:a16="http://schemas.microsoft.com/office/drawing/2014/main" id="{E090718D-0474-444E-A065-5C1D451E72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79600"/>
            <a:ext cx="8153400" cy="3860800"/>
          </a:xfr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>
            <a:extLst>
              <a:ext uri="{FF2B5EF4-FFF2-40B4-BE49-F238E27FC236}">
                <a16:creationId xmlns:a16="http://schemas.microsoft.com/office/drawing/2014/main" id="{5CB359DF-DCF6-BC40-861B-1A6223A35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50179" name="Slide Number Placeholder 4">
            <a:extLst>
              <a:ext uri="{FF2B5EF4-FFF2-40B4-BE49-F238E27FC236}">
                <a16:creationId xmlns:a16="http://schemas.microsoft.com/office/drawing/2014/main" id="{B730C064-0525-5343-8E98-E3E1938955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FC8ED18-4818-4A4D-828A-1A073EB28851}" type="slidenum">
              <a:rPr lang="en-US" altLang="en-US" sz="1400">
                <a:latin typeface="Arial" panose="020B0604020202020204" pitchFamily="34" charset="0"/>
              </a:rPr>
              <a:pPr eaLnBrk="1" hangingPunct="1"/>
              <a:t>36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51E9005B-3E48-3840-A405-024FBFE09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4C1E6BA6-395B-4F46-AD4B-BF79BF5EB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Consists of a large number of locations, each uniquely identifiable and each having the ability to store a value</a:t>
            </a:r>
          </a:p>
          <a:p>
            <a:pPr eaLnBrk="1" hangingPunct="1"/>
            <a:r>
              <a:rPr lang="en-US" altLang="en-US"/>
              <a:t>Address: uniquely identifies a memory location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83432DF8-51A5-E043-A39C-FF74381083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376EF22B-FD1F-724E-B071-832AD535C8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E9281F7-C77F-7A4D-8E0B-D512537FAB31}" type="slidenum">
              <a:rPr lang="en-US" altLang="en-US" sz="1400">
                <a:latin typeface="Arial" panose="020B0604020202020204" pitchFamily="34" charset="0"/>
              </a:rPr>
              <a:pPr eaLnBrk="1" hangingPunct="1"/>
              <a:t>37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4FAB5D91-2FDC-8A4F-A8FC-DE31975E4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2438400" cy="1981200"/>
          </a:xfrm>
        </p:spPr>
        <p:txBody>
          <a:bodyPr/>
          <a:lstStyle/>
          <a:p>
            <a:pPr eaLnBrk="1" hangingPunct="1"/>
            <a:r>
              <a:rPr lang="en-US" altLang="en-US" sz="3200"/>
              <a:t>Figure 3.21 A 2</a:t>
            </a:r>
            <a:r>
              <a:rPr lang="en-US" altLang="en-US" sz="3200" baseline="30000"/>
              <a:t>2</a:t>
            </a:r>
            <a:r>
              <a:rPr lang="en-US" altLang="en-US" sz="3200"/>
              <a:t>-by-3-bit Memory</a:t>
            </a:r>
          </a:p>
        </p:txBody>
      </p:sp>
      <p:pic>
        <p:nvPicPr>
          <p:cNvPr id="51205" name="Picture 4" descr="pat67509_0321">
            <a:extLst>
              <a:ext uri="{FF2B5EF4-FFF2-40B4-BE49-F238E27FC236}">
                <a16:creationId xmlns:a16="http://schemas.microsoft.com/office/drawing/2014/main" id="{7D6BBB37-8840-5D4F-A3E8-79A4E1EE68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228600"/>
            <a:ext cx="5956300" cy="6096000"/>
          </a:xfr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>
            <a:extLst>
              <a:ext uri="{FF2B5EF4-FFF2-40B4-BE49-F238E27FC236}">
                <a16:creationId xmlns:a16="http://schemas.microsoft.com/office/drawing/2014/main" id="{385A23A9-0820-7044-943B-6ABF527D0E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E3588E91-E9E5-F24A-9B27-9E0B5D57CB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798CA3-D83D-6440-AA39-5FFFAD426276}" type="slidenum">
              <a:rPr lang="en-US" altLang="en-US" sz="1400">
                <a:latin typeface="Arial" panose="020B0604020202020204" pitchFamily="34" charset="0"/>
              </a:rPr>
              <a:pPr eaLnBrk="1" hangingPunct="1"/>
              <a:t>38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9802EE75-C369-2546-81CC-DCE6FE53E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2895600" cy="2286000"/>
          </a:xfrm>
        </p:spPr>
        <p:txBody>
          <a:bodyPr/>
          <a:lstStyle/>
          <a:p>
            <a:pPr eaLnBrk="1" hangingPunct="1"/>
            <a:r>
              <a:rPr lang="en-US" altLang="en-US" sz="3200"/>
              <a:t>Figure 3.22 Location 3 in the 2</a:t>
            </a:r>
            <a:r>
              <a:rPr lang="en-US" altLang="en-US" sz="3200" baseline="30000"/>
              <a:t>2</a:t>
            </a:r>
            <a:r>
              <a:rPr lang="en-US" altLang="en-US" sz="3200"/>
              <a:t>-by-3-bit Memory</a:t>
            </a:r>
          </a:p>
        </p:txBody>
      </p:sp>
      <p:pic>
        <p:nvPicPr>
          <p:cNvPr id="52229" name="Picture 4" descr="pat67509_0322">
            <a:extLst>
              <a:ext uri="{FF2B5EF4-FFF2-40B4-BE49-F238E27FC236}">
                <a16:creationId xmlns:a16="http://schemas.microsoft.com/office/drawing/2014/main" id="{3BE789D0-B831-1046-8BEE-543501D9E8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1850" y="304800"/>
            <a:ext cx="5295900" cy="5715000"/>
          </a:xfr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A837EE3D-58C8-3541-BD36-79E6A1D65F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69EE5CCD-34B5-AE40-8C98-4CE903FD1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6BF8AE4-89B2-8E4D-B67B-019D5780483D}" type="slidenum">
              <a:rPr lang="en-US" altLang="en-US" sz="1400">
                <a:latin typeface="Arial" panose="020B0604020202020204" pitchFamily="34" charset="0"/>
              </a:rPr>
              <a:pPr eaLnBrk="1" hangingPunct="1"/>
              <a:t>39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23CE3804-6A16-C14B-80C6-F6974C2DB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Logic Circuits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B53512B7-37F7-3A42-8CCE-BC5F81285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 structures that can both process information and store information</a:t>
            </a:r>
          </a:p>
          <a:p>
            <a:pPr eaLnBrk="1" hangingPunct="1"/>
            <a:r>
              <a:rPr lang="en-US" altLang="en-US"/>
              <a:t>Decisions are based on current AND previous inputs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77602897-9AAC-694F-BAE3-3482E581FB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FE78B7AF-5AFB-6347-A823-34B1D72026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9FBD5AC-44F0-0A46-951C-3AEB683AF6C9}" type="slidenum">
              <a:rPr lang="en-US" altLang="en-US" sz="1400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0F8A7299-1E69-1247-B361-FBC1A0B9A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3.1 A Simple Electric Switch</a:t>
            </a:r>
          </a:p>
        </p:txBody>
      </p:sp>
      <p:pic>
        <p:nvPicPr>
          <p:cNvPr id="19461" name="Picture 4" descr="3_01">
            <a:extLst>
              <a:ext uri="{FF2B5EF4-FFF2-40B4-BE49-F238E27FC236}">
                <a16:creationId xmlns:a16="http://schemas.microsoft.com/office/drawing/2014/main" id="{24B19179-61AA-B346-8FA5-A57B319A37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688" y="1600200"/>
            <a:ext cx="7667625" cy="4419600"/>
          </a:xfr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60FBAEFB-DA02-CC49-B26C-ECA6051E89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E8597C5A-8C4F-C147-8918-797B516B94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A113C0-21DE-EE4A-B2D9-5C0A498AA6B4}" type="slidenum">
              <a:rPr lang="en-US" altLang="en-US" sz="1400">
                <a:latin typeface="Arial" panose="020B0604020202020204" pitchFamily="34" charset="0"/>
              </a:rPr>
              <a:pPr eaLnBrk="1" hangingPunct="1"/>
              <a:t>40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7012C1C1-223C-3C40-9F40-853362C48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Figure 3.23 Sequential Logic Circuit Block Diagram</a:t>
            </a:r>
          </a:p>
        </p:txBody>
      </p:sp>
      <p:pic>
        <p:nvPicPr>
          <p:cNvPr id="54277" name="Picture 4" descr="pat67509_0323">
            <a:extLst>
              <a:ext uri="{FF2B5EF4-FFF2-40B4-BE49-F238E27FC236}">
                <a16:creationId xmlns:a16="http://schemas.microsoft.com/office/drawing/2014/main" id="{4F5D9CC8-9773-2149-A9F6-A4C835089E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44675"/>
            <a:ext cx="8153400" cy="3929063"/>
          </a:xfr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EF91-6E9F-284D-85B2-DB50CB42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Sequential Circuit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8746EB-7771-FB4E-84CB-065651E41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167" y="2209800"/>
            <a:ext cx="7671062" cy="2667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DD9D7-0C93-474C-AE0F-B9D201AB40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COSC221: Computer Organization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7110F-14E0-0C41-B198-CE4DB7F401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BE3E75-EF5B-DE45-AA1F-3419DF2D7D5D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751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DE7E-BE25-4D45-9FD3-FCDC874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Full Adder Sequential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755A5-DCE7-C94B-AB60-06604B0BC4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COSC221: Computer Organization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1E46D-F5B8-0B40-AD15-49321BE2FF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BE3E75-EF5B-DE45-AA1F-3419DF2D7D5D}" type="slidenum">
              <a:rPr lang="en-US" altLang="en-US" smtClean="0"/>
              <a:pPr/>
              <a:t>42</a:t>
            </a:fld>
            <a:endParaRPr lang="en-US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F23F404-1B19-F24D-BE37-969E9430E3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136762"/>
              </p:ext>
            </p:extLst>
          </p:nvPr>
        </p:nvGraphicFramePr>
        <p:xfrm>
          <a:off x="807364" y="1600200"/>
          <a:ext cx="7910272" cy="434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4" imgW="5943600" imgH="3263900" progId="Word.Document.12">
                  <p:embed/>
                </p:oleObj>
              </mc:Choice>
              <mc:Fallback>
                <p:oleObj name="Document" r:id="rId4" imgW="5943600" imgH="3263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7364" y="1600200"/>
                        <a:ext cx="7910272" cy="434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9525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2656EFF4-3F2C-9849-BDC2-EDDDA6795F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F0A69302-E676-8F46-ABB9-C102C95ADE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76E598-75F5-724D-A2BD-EA31E64FD079}" type="slidenum">
              <a:rPr lang="en-US" altLang="en-US" sz="1400">
                <a:latin typeface="Arial" panose="020B0604020202020204" pitchFamily="34" charset="0"/>
              </a:rPr>
              <a:pPr eaLnBrk="1" hangingPunct="1"/>
              <a:t>43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F5942901-2E65-E044-9BA7-DD0F47D5F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LC-3 Data Path</a:t>
            </a:r>
          </a:p>
        </p:txBody>
      </p:sp>
      <p:pic>
        <p:nvPicPr>
          <p:cNvPr id="55301" name="Picture 4" descr="pat67509_0518">
            <a:extLst>
              <a:ext uri="{FF2B5EF4-FFF2-40B4-BE49-F238E27FC236}">
                <a16:creationId xmlns:a16="http://schemas.microsoft.com/office/drawing/2014/main" id="{EC6CB3D8-4349-814E-AD4A-FA6AF2DC64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9213" y="0"/>
            <a:ext cx="5360987" cy="6858000"/>
          </a:xfr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>
            <a:extLst>
              <a:ext uri="{FF2B5EF4-FFF2-40B4-BE49-F238E27FC236}">
                <a16:creationId xmlns:a16="http://schemas.microsoft.com/office/drawing/2014/main" id="{FE555691-FF69-A846-BC1F-5325522B3E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56323" name="Slide Number Placeholder 4">
            <a:extLst>
              <a:ext uri="{FF2B5EF4-FFF2-40B4-BE49-F238E27FC236}">
                <a16:creationId xmlns:a16="http://schemas.microsoft.com/office/drawing/2014/main" id="{DB211CF6-FC67-184D-A735-354E861AB2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DA967EA-4ACD-5841-8CD0-A707C925781D}" type="slidenum">
              <a:rPr lang="en-US" altLang="en-US" sz="1400">
                <a:latin typeface="Arial" panose="020B0604020202020204" pitchFamily="34" charset="0"/>
              </a:rPr>
              <a:pPr eaLnBrk="1" hangingPunct="1"/>
              <a:t>44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1CC8610F-BFD4-7647-AEB3-8E96A0658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Assignment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0B24468D-D346-D249-B166-786DE95C5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4 The von Neumann Model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B6BCB609-D853-AC40-B570-DBD4E7452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DF7672F6-596A-FA4D-A0AE-BFD1C77090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16FBA72-0882-E04C-87C1-86B1AD6EAB6E}" type="slidenum">
              <a:rPr lang="en-US" altLang="en-US" sz="14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F02F9F4E-6ABE-6B44-8729-63346D666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3.2 the n-type MOS Transistor</a:t>
            </a:r>
          </a:p>
        </p:txBody>
      </p:sp>
      <p:pic>
        <p:nvPicPr>
          <p:cNvPr id="20485" name="Picture 4" descr="3_02">
            <a:extLst>
              <a:ext uri="{FF2B5EF4-FFF2-40B4-BE49-F238E27FC236}">
                <a16:creationId xmlns:a16="http://schemas.microsoft.com/office/drawing/2014/main" id="{5E9D08CE-2A57-FD44-B43B-1277B96FC6D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057400"/>
            <a:ext cx="8229600" cy="2916238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005AF743-2270-1548-8DE1-1E99CA16E3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81894FD8-A81B-6F4C-9FE4-2E431B0C09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9B547C3-1A66-464A-A9F0-DC52E7AE500C}" type="slidenum">
              <a:rPr lang="en-US" altLang="en-US" sz="14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1055E408-9C47-FC4C-88C4-7A8401CD0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3.3 A p-type MOS Transistor</a:t>
            </a:r>
          </a:p>
        </p:txBody>
      </p:sp>
      <p:pic>
        <p:nvPicPr>
          <p:cNvPr id="21509" name="Picture 4" descr="3_03">
            <a:extLst>
              <a:ext uri="{FF2B5EF4-FFF2-40B4-BE49-F238E27FC236}">
                <a16:creationId xmlns:a16="http://schemas.microsoft.com/office/drawing/2014/main" id="{3DF7F795-6CD0-0940-A375-9E93714FEE0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1295400"/>
            <a:ext cx="3065463" cy="4419600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59617C0E-CC5B-BD48-A14F-03E56AC1F0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00B87A70-2245-2948-89D8-D2D6A703F7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1E686D-F98A-4D49-A5DE-5BA25CBFD43C}" type="slidenum">
              <a:rPr lang="en-US" altLang="en-US" sz="14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31961DEA-FDDA-AF4B-BBA9-1778BF605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 Gates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3AC6F31D-EC05-3C4B-912C-4061B35C8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 (Inverter)</a:t>
            </a:r>
          </a:p>
          <a:p>
            <a:pPr eaLnBrk="1" hangingPunct="1"/>
            <a:r>
              <a:rPr lang="en-US" altLang="en-US"/>
              <a:t>OR and NOR </a:t>
            </a:r>
          </a:p>
          <a:p>
            <a:pPr eaLnBrk="1" hangingPunct="1"/>
            <a:r>
              <a:rPr lang="en-US" altLang="en-US"/>
              <a:t>AND and NAND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854B90E8-60B2-E44D-AB90-2FF3BDCDEF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08FAA8A6-66EA-A844-A526-9B0C265C0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7770CC3-EFAC-CB4D-A4D1-41679E550EA6}" type="slidenum">
              <a:rPr lang="en-US" altLang="en-US" sz="14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13B474A8-0339-E847-AA3D-444214173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2514600" cy="2514600"/>
          </a:xfrm>
        </p:spPr>
        <p:txBody>
          <a:bodyPr/>
          <a:lstStyle/>
          <a:p>
            <a:pPr eaLnBrk="1" hangingPunct="1"/>
            <a:r>
              <a:rPr lang="en-US" altLang="en-US"/>
              <a:t>Figure 3.4 A CMOS Inverter</a:t>
            </a:r>
          </a:p>
        </p:txBody>
      </p:sp>
      <p:pic>
        <p:nvPicPr>
          <p:cNvPr id="23557" name="Picture 4" descr="3_04">
            <a:extLst>
              <a:ext uri="{FF2B5EF4-FFF2-40B4-BE49-F238E27FC236}">
                <a16:creationId xmlns:a16="http://schemas.microsoft.com/office/drawing/2014/main" id="{F73F58FA-7683-E242-B532-43C71595F3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73450" y="381000"/>
            <a:ext cx="5191125" cy="5867400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A8044F39-1EB7-0D45-8156-E222B3D4FB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COSC221: Computer Organization I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6FC9D7D5-C58E-1F42-B14E-B23D5E6F08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A9A3694-A201-9D48-9DBF-FEECAA5ED738}" type="slidenum">
              <a:rPr lang="en-US" altLang="en-US" sz="14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641DE3D6-636B-C04E-87BB-8BBF088CC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2057400" cy="1524000"/>
          </a:xfrm>
        </p:spPr>
        <p:txBody>
          <a:bodyPr/>
          <a:lstStyle/>
          <a:p>
            <a:pPr eaLnBrk="1" hangingPunct="1"/>
            <a:r>
              <a:rPr lang="en-US" altLang="en-US" sz="3200"/>
              <a:t>Figure 3.5 The NOR Gate</a:t>
            </a:r>
          </a:p>
        </p:txBody>
      </p:sp>
      <p:pic>
        <p:nvPicPr>
          <p:cNvPr id="24581" name="Picture 7" descr="pat67509_0305">
            <a:extLst>
              <a:ext uri="{FF2B5EF4-FFF2-40B4-BE49-F238E27FC236}">
                <a16:creationId xmlns:a16="http://schemas.microsoft.com/office/drawing/2014/main" id="{31113BAD-921A-1E49-81D8-1E7DD957E7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685800"/>
            <a:ext cx="6096000" cy="5275263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Designs\Dad`s Tie.pot</Template>
  <TotalTime>2733</TotalTime>
  <Words>1113</Words>
  <Application>Microsoft Macintosh PowerPoint</Application>
  <PresentationFormat>On-screen Show (4:3)</PresentationFormat>
  <Paragraphs>209</Paragraphs>
  <Slides>44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ＭＳ Ｐゴシック</vt:lpstr>
      <vt:lpstr>Arial</vt:lpstr>
      <vt:lpstr>Tahoma</vt:lpstr>
      <vt:lpstr>Times New Roman</vt:lpstr>
      <vt:lpstr>Wingdings</vt:lpstr>
      <vt:lpstr>Dad`s Tie</vt:lpstr>
      <vt:lpstr>Microsoft Word Document</vt:lpstr>
      <vt:lpstr>Chapter 3: Digital Logic Structures</vt:lpstr>
      <vt:lpstr>Topics for Discussion</vt:lpstr>
      <vt:lpstr>The Transistor</vt:lpstr>
      <vt:lpstr>Figure 3.1 A Simple Electric Switch</vt:lpstr>
      <vt:lpstr>Figure 3.2 the n-type MOS Transistor</vt:lpstr>
      <vt:lpstr>Figure 3.3 A p-type MOS Transistor</vt:lpstr>
      <vt:lpstr>Logic Gates</vt:lpstr>
      <vt:lpstr>Figure 3.4 A CMOS Inverter</vt:lpstr>
      <vt:lpstr>Figure 3.5 The NOR Gate</vt:lpstr>
      <vt:lpstr>Figure 3.6 The OR Gate</vt:lpstr>
      <vt:lpstr>Figure 3.7 The AND Gate</vt:lpstr>
      <vt:lpstr>Figure 3.8 Basic Logic Gates</vt:lpstr>
      <vt:lpstr>Figure 3.9 DeMorgan’s Law</vt:lpstr>
      <vt:lpstr>Figure 3.10 A Three-Input AND Gate</vt:lpstr>
      <vt:lpstr>Combinational Logic Circuits</vt:lpstr>
      <vt:lpstr>Representations of Logic Functions</vt:lpstr>
      <vt:lpstr>Implementation of Logic Functions </vt:lpstr>
      <vt:lpstr>Decoders</vt:lpstr>
      <vt:lpstr>Figure 3.11 A Two-Input Decoder</vt:lpstr>
      <vt:lpstr>Multiplexers</vt:lpstr>
      <vt:lpstr>Figure 3.12 A 2-1 MUX</vt:lpstr>
      <vt:lpstr>Figure 3.13 A 4-Input MUX</vt:lpstr>
      <vt:lpstr>Full Adder</vt:lpstr>
      <vt:lpstr>Figure 3.14 Truth Table for a Binary Adder</vt:lpstr>
      <vt:lpstr>Figure 3.15 Gate-level Description of a Full Adder</vt:lpstr>
      <vt:lpstr>Figure 3.16 A Circuit for adding two 4-bit Binary Numbers</vt:lpstr>
      <vt:lpstr>Programmable Logic Array (PLA)</vt:lpstr>
      <vt:lpstr>Figure 3.17 A Programmable Logic Array (PLA)</vt:lpstr>
      <vt:lpstr>Basic Storage Elements</vt:lpstr>
      <vt:lpstr>The R-S Latch</vt:lpstr>
      <vt:lpstr>Figure 3.18 An R-S Latch</vt:lpstr>
      <vt:lpstr>The Gated D Latch</vt:lpstr>
      <vt:lpstr>Figure 3.19 A Gated D Latch</vt:lpstr>
      <vt:lpstr>A Register</vt:lpstr>
      <vt:lpstr>Figure 3.20 A Four-bit Register</vt:lpstr>
      <vt:lpstr>Memory</vt:lpstr>
      <vt:lpstr>Figure 3.21 A 22-by-3-bit Memory</vt:lpstr>
      <vt:lpstr>Figure 3.22 Location 3 in the 22-by-3-bit Memory</vt:lpstr>
      <vt:lpstr>Sequential Logic Circuits</vt:lpstr>
      <vt:lpstr>Figure 3.23 Sequential Logic Circuit Block Diagram</vt:lpstr>
      <vt:lpstr>Example Sequential Circuit</vt:lpstr>
      <vt:lpstr>Truth Table Full Adder Sequential Circuit</vt:lpstr>
      <vt:lpstr>LC-3 Data Path</vt:lpstr>
      <vt:lpstr>Reading Assignment</vt:lpstr>
    </vt:vector>
  </TitlesOfParts>
  <Company>Eastern Michigan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Digital Logic Structures</dc:title>
  <dc:creator>Elsa Valeroso Poh</dc:creator>
  <cp:lastModifiedBy>Microsoft Office User</cp:lastModifiedBy>
  <cp:revision>141</cp:revision>
  <cp:lastPrinted>1999-08-24T14:44:27Z</cp:lastPrinted>
  <dcterms:created xsi:type="dcterms:W3CDTF">2011-09-26T12:44:46Z</dcterms:created>
  <dcterms:modified xsi:type="dcterms:W3CDTF">2021-10-04T13:33:43Z</dcterms:modified>
</cp:coreProperties>
</file>