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303" r:id="rId3"/>
    <p:sldId id="297" r:id="rId4"/>
    <p:sldId id="280" r:id="rId5"/>
    <p:sldId id="302" r:id="rId6"/>
    <p:sldId id="299" r:id="rId7"/>
    <p:sldId id="298" r:id="rId8"/>
    <p:sldId id="301" r:id="rId9"/>
    <p:sldId id="300" r:id="rId10"/>
    <p:sldId id="261" r:id="rId11"/>
    <p:sldId id="259" r:id="rId12"/>
    <p:sldId id="281" r:id="rId13"/>
    <p:sldId id="282" r:id="rId14"/>
    <p:sldId id="283" r:id="rId15"/>
    <p:sldId id="284" r:id="rId16"/>
    <p:sldId id="285" r:id="rId17"/>
    <p:sldId id="294" r:id="rId18"/>
    <p:sldId id="295" r:id="rId19"/>
    <p:sldId id="268" r:id="rId20"/>
    <p:sldId id="277" r:id="rId21"/>
    <p:sldId id="278" r:id="rId22"/>
    <p:sldId id="279" r:id="rId23"/>
    <p:sldId id="269" r:id="rId24"/>
    <p:sldId id="304" r:id="rId25"/>
    <p:sldId id="270" r:id="rId26"/>
    <p:sldId id="273" r:id="rId27"/>
    <p:sldId id="274" r:id="rId28"/>
    <p:sldId id="275" r:id="rId29"/>
    <p:sldId id="296" r:id="rId30"/>
    <p:sldId id="287" r:id="rId31"/>
    <p:sldId id="291" r:id="rId32"/>
    <p:sldId id="288" r:id="rId33"/>
    <p:sldId id="289" r:id="rId34"/>
    <p:sldId id="290" r:id="rId35"/>
    <p:sldId id="293" r:id="rId36"/>
    <p:sldId id="292" r:id="rId37"/>
    <p:sldId id="286" r:id="rId38"/>
    <p:sldId id="27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 Fahmy" initials="AF" lastIdx="1" clrIdx="0">
    <p:extLst>
      <p:ext uri="{19B8F6BF-5375-455C-9EA6-DF929625EA0E}">
        <p15:presenceInfo xmlns:p15="http://schemas.microsoft.com/office/powerpoint/2012/main" userId="20a16e69d7caf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 Fahmy" userId="20a16e69d7cafd99" providerId="LiveId" clId="{14C896F9-5450-4A0A-BF75-715F18FA735E}"/>
    <pc:docChg chg="undo redo custSel modSld">
      <pc:chgData name="AJ Fahmy" userId="20a16e69d7cafd99" providerId="LiveId" clId="{14C896F9-5450-4A0A-BF75-715F18FA735E}" dt="2019-09-09T20:34:03.582" v="137" actId="14100"/>
      <pc:docMkLst>
        <pc:docMk/>
      </pc:docMkLst>
      <pc:sldChg chg="modSp">
        <pc:chgData name="AJ Fahmy" userId="20a16e69d7cafd99" providerId="LiveId" clId="{14C896F9-5450-4A0A-BF75-715F18FA735E}" dt="2019-09-09T19:59:14.460" v="4" actId="108"/>
        <pc:sldMkLst>
          <pc:docMk/>
          <pc:sldMk cId="2406799213" sldId="281"/>
        </pc:sldMkLst>
        <pc:spChg chg="mod">
          <ac:chgData name="AJ Fahmy" userId="20a16e69d7cafd99" providerId="LiveId" clId="{14C896F9-5450-4A0A-BF75-715F18FA735E}" dt="2019-09-09T19:59:14.460" v="4" actId="108"/>
          <ac:spMkLst>
            <pc:docMk/>
            <pc:sldMk cId="2406799213" sldId="281"/>
            <ac:spMk id="2" creationId="{00000000-0000-0000-0000-000000000000}"/>
          </ac:spMkLst>
        </pc:spChg>
      </pc:sldChg>
      <pc:sldChg chg="addSp delSp modSp addCm">
        <pc:chgData name="AJ Fahmy" userId="20a16e69d7cafd99" providerId="LiveId" clId="{14C896F9-5450-4A0A-BF75-715F18FA735E}" dt="2019-09-09T20:34:03.582" v="137" actId="14100"/>
        <pc:sldMkLst>
          <pc:docMk/>
          <pc:sldMk cId="1999276467" sldId="285"/>
        </pc:sldMkLst>
        <pc:spChg chg="add mod">
          <ac:chgData name="AJ Fahmy" userId="20a16e69d7cafd99" providerId="LiveId" clId="{14C896F9-5450-4A0A-BF75-715F18FA735E}" dt="2019-09-09T20:33:54.513" v="135" actId="207"/>
          <ac:spMkLst>
            <pc:docMk/>
            <pc:sldMk cId="1999276467" sldId="285"/>
            <ac:spMk id="12" creationId="{95C80ABB-41A0-4F91-B1BA-FBD48FD7EBBE}"/>
          </ac:spMkLst>
        </pc:spChg>
        <pc:cxnChg chg="add del mod">
          <ac:chgData name="AJ Fahmy" userId="20a16e69d7cafd99" providerId="LiveId" clId="{14C896F9-5450-4A0A-BF75-715F18FA735E}" dt="2019-09-09T20:32:09.582" v="38" actId="478"/>
          <ac:cxnSpMkLst>
            <pc:docMk/>
            <pc:sldMk cId="1999276467" sldId="285"/>
            <ac:cxnSpMk id="6" creationId="{82A0456A-46F6-43D0-9236-2A227DD14F6E}"/>
          </ac:cxnSpMkLst>
        </pc:cxnChg>
        <pc:cxnChg chg="add mod">
          <ac:chgData name="AJ Fahmy" userId="20a16e69d7cafd99" providerId="LiveId" clId="{14C896F9-5450-4A0A-BF75-715F18FA735E}" dt="2019-09-09T20:34:03.582" v="137" actId="14100"/>
          <ac:cxnSpMkLst>
            <pc:docMk/>
            <pc:sldMk cId="1999276467" sldId="285"/>
            <ac:cxnSpMk id="11" creationId="{DA7D584B-358F-48A2-AF66-7FEB75C12D7C}"/>
          </ac:cxnSpMkLst>
        </pc:cxnChg>
      </pc:sldChg>
      <pc:sldChg chg="modSp">
        <pc:chgData name="AJ Fahmy" userId="20a16e69d7cafd99" providerId="LiveId" clId="{14C896F9-5450-4A0A-BF75-715F18FA735E}" dt="2019-09-09T20:26:01.836" v="34" actId="1076"/>
        <pc:sldMkLst>
          <pc:docMk/>
          <pc:sldMk cId="3064241520" sldId="298"/>
        </pc:sldMkLst>
        <pc:spChg chg="mod">
          <ac:chgData name="AJ Fahmy" userId="20a16e69d7cafd99" providerId="LiveId" clId="{14C896F9-5450-4A0A-BF75-715F18FA735E}" dt="2019-09-09T20:25:52.616" v="33" actId="1076"/>
          <ac:spMkLst>
            <pc:docMk/>
            <pc:sldMk cId="3064241520" sldId="298"/>
            <ac:spMk id="5" creationId="{00000000-0000-0000-0000-000000000000}"/>
          </ac:spMkLst>
        </pc:spChg>
        <pc:graphicFrameChg chg="mod">
          <ac:chgData name="AJ Fahmy" userId="20a16e69d7cafd99" providerId="LiveId" clId="{14C896F9-5450-4A0A-BF75-715F18FA735E}" dt="2019-09-09T20:26:01.836" v="34" actId="1076"/>
          <ac:graphicFrameMkLst>
            <pc:docMk/>
            <pc:sldMk cId="3064241520" sldId="298"/>
            <ac:graphicFrameMk id="4" creationId="{00000000-0000-0000-0000-000000000000}"/>
          </ac:graphicFrameMkLst>
        </pc:graphicFrameChg>
      </pc:sldChg>
      <pc:sldChg chg="modSp">
        <pc:chgData name="AJ Fahmy" userId="20a16e69d7cafd99" providerId="LiveId" clId="{14C896F9-5450-4A0A-BF75-715F18FA735E}" dt="2019-09-09T20:24:20.995" v="14" actId="14100"/>
        <pc:sldMkLst>
          <pc:docMk/>
          <pc:sldMk cId="4266791222" sldId="299"/>
        </pc:sldMkLst>
        <pc:spChg chg="mod">
          <ac:chgData name="AJ Fahmy" userId="20a16e69d7cafd99" providerId="LiveId" clId="{14C896F9-5450-4A0A-BF75-715F18FA735E}" dt="2019-09-09T20:24:06.654" v="12" actId="108"/>
          <ac:spMkLst>
            <pc:docMk/>
            <pc:sldMk cId="4266791222" sldId="299"/>
            <ac:spMk id="5" creationId="{00000000-0000-0000-0000-000000000000}"/>
          </ac:spMkLst>
        </pc:spChg>
        <pc:graphicFrameChg chg="mod modGraphic">
          <ac:chgData name="AJ Fahmy" userId="20a16e69d7cafd99" providerId="LiveId" clId="{14C896F9-5450-4A0A-BF75-715F18FA735E}" dt="2019-09-09T20:24:20.995" v="14" actId="14100"/>
          <ac:graphicFrameMkLst>
            <pc:docMk/>
            <pc:sldMk cId="4266791222" sldId="299"/>
            <ac:graphicFrameMk id="4" creationId="{00000000-0000-0000-0000-000000000000}"/>
          </ac:graphicFrameMkLst>
        </pc:graphicFrameChg>
      </pc:sldChg>
      <pc:sldChg chg="modSp">
        <pc:chgData name="AJ Fahmy" userId="20a16e69d7cafd99" providerId="LiveId" clId="{14C896F9-5450-4A0A-BF75-715F18FA735E}" dt="2019-09-09T19:54:05.155" v="3" actId="403"/>
        <pc:sldMkLst>
          <pc:docMk/>
          <pc:sldMk cId="3892865498" sldId="302"/>
        </pc:sldMkLst>
        <pc:graphicFrameChg chg="modGraphic">
          <ac:chgData name="AJ Fahmy" userId="20a16e69d7cafd99" providerId="LiveId" clId="{14C896F9-5450-4A0A-BF75-715F18FA735E}" dt="2019-09-09T19:54:05.155" v="3" actId="403"/>
          <ac:graphicFrameMkLst>
            <pc:docMk/>
            <pc:sldMk cId="3892865498" sldId="302"/>
            <ac:graphicFrameMk id="4" creationId="{00000000-0000-0000-0000-000000000000}"/>
          </ac:graphicFrameMkLst>
        </pc:graphicFrameChg>
      </pc:sldChg>
    </pc:docChg>
  </pc:docChgLst>
  <pc:docChgLst>
    <pc:chgData name="AJ Fahmy" userId="20a16e69d7cafd99" providerId="LiveId" clId="{EB930DF4-2190-4F76-8B61-512419193CEF}"/>
    <pc:docChg chg="undo modSld">
      <pc:chgData name="AJ Fahmy" userId="20a16e69d7cafd99" providerId="LiveId" clId="{EB930DF4-2190-4F76-8B61-512419193CEF}" dt="2019-02-04T19:24:59.995" v="139" actId="255"/>
      <pc:docMkLst>
        <pc:docMk/>
      </pc:docMkLst>
      <pc:sldChg chg="modSp modAnim">
        <pc:chgData name="AJ Fahmy" userId="20a16e69d7cafd99" providerId="LiveId" clId="{EB930DF4-2190-4F76-8B61-512419193CEF}" dt="2019-02-04T19:14:20.859" v="129" actId="20577"/>
        <pc:sldMkLst>
          <pc:docMk/>
          <pc:sldMk cId="1714400610" sldId="261"/>
        </pc:sldMkLst>
        <pc:spChg chg="mod">
          <ac:chgData name="AJ Fahmy" userId="20a16e69d7cafd99" providerId="LiveId" clId="{EB930DF4-2190-4F76-8B61-512419193CEF}" dt="2019-02-04T19:14:20.859" v="129" actId="20577"/>
          <ac:spMkLst>
            <pc:docMk/>
            <pc:sldMk cId="1714400610" sldId="261"/>
            <ac:spMk id="3" creationId="{00000000-0000-0000-0000-000000000000}"/>
          </ac:spMkLst>
        </pc:spChg>
      </pc:sldChg>
      <pc:sldChg chg="modSp">
        <pc:chgData name="AJ Fahmy" userId="20a16e69d7cafd99" providerId="LiveId" clId="{EB930DF4-2190-4F76-8B61-512419193CEF}" dt="2019-02-04T19:09:35.934" v="52" actId="20577"/>
        <pc:sldMkLst>
          <pc:docMk/>
          <pc:sldMk cId="638179129" sldId="280"/>
        </pc:sldMkLst>
        <pc:spChg chg="mod">
          <ac:chgData name="AJ Fahmy" userId="20a16e69d7cafd99" providerId="LiveId" clId="{EB930DF4-2190-4F76-8B61-512419193CEF}" dt="2019-02-04T19:09:02.613" v="46" actId="14100"/>
          <ac:spMkLst>
            <pc:docMk/>
            <pc:sldMk cId="638179129" sldId="280"/>
            <ac:spMk id="13" creationId="{00000000-0000-0000-0000-000000000000}"/>
          </ac:spMkLst>
        </pc:spChg>
        <pc:spChg chg="mod">
          <ac:chgData name="AJ Fahmy" userId="20a16e69d7cafd99" providerId="LiveId" clId="{EB930DF4-2190-4F76-8B61-512419193CEF}" dt="2019-02-04T19:08:57.253" v="44" actId="14100"/>
          <ac:spMkLst>
            <pc:docMk/>
            <pc:sldMk cId="638179129" sldId="280"/>
            <ac:spMk id="14" creationId="{00000000-0000-0000-0000-000000000000}"/>
          </ac:spMkLst>
        </pc:spChg>
        <pc:spChg chg="mod">
          <ac:chgData name="AJ Fahmy" userId="20a16e69d7cafd99" providerId="LiveId" clId="{EB930DF4-2190-4F76-8B61-512419193CEF}" dt="2019-02-04T19:08:24.991" v="39" actId="1076"/>
          <ac:spMkLst>
            <pc:docMk/>
            <pc:sldMk cId="638179129" sldId="280"/>
            <ac:spMk id="15" creationId="{00000000-0000-0000-0000-000000000000}"/>
          </ac:spMkLst>
        </pc:spChg>
        <pc:spChg chg="mod">
          <ac:chgData name="AJ Fahmy" userId="20a16e69d7cafd99" providerId="LiveId" clId="{EB930DF4-2190-4F76-8B61-512419193CEF}" dt="2019-02-04T19:07:53.469" v="35" actId="14100"/>
          <ac:spMkLst>
            <pc:docMk/>
            <pc:sldMk cId="638179129" sldId="280"/>
            <ac:spMk id="17" creationId="{00000000-0000-0000-0000-000000000000}"/>
          </ac:spMkLst>
        </pc:spChg>
        <pc:spChg chg="mod">
          <ac:chgData name="AJ Fahmy" userId="20a16e69d7cafd99" providerId="LiveId" clId="{EB930DF4-2190-4F76-8B61-512419193CEF}" dt="2019-02-04T19:08:35.906" v="40" actId="1076"/>
          <ac:spMkLst>
            <pc:docMk/>
            <pc:sldMk cId="638179129" sldId="280"/>
            <ac:spMk id="18" creationId="{00000000-0000-0000-0000-000000000000}"/>
          </ac:spMkLst>
        </pc:spChg>
        <pc:spChg chg="mod">
          <ac:chgData name="AJ Fahmy" userId="20a16e69d7cafd99" providerId="LiveId" clId="{EB930DF4-2190-4F76-8B61-512419193CEF}" dt="2019-02-04T19:09:35.934" v="52" actId="20577"/>
          <ac:spMkLst>
            <pc:docMk/>
            <pc:sldMk cId="638179129" sldId="280"/>
            <ac:spMk id="19" creationId="{00000000-0000-0000-0000-000000000000}"/>
          </ac:spMkLst>
        </pc:spChg>
        <pc:spChg chg="mod">
          <ac:chgData name="AJ Fahmy" userId="20a16e69d7cafd99" providerId="LiveId" clId="{EB930DF4-2190-4F76-8B61-512419193CEF}" dt="2019-02-04T19:09:14.438" v="47" actId="14100"/>
          <ac:spMkLst>
            <pc:docMk/>
            <pc:sldMk cId="638179129" sldId="280"/>
            <ac:spMk id="20" creationId="{00000000-0000-0000-0000-000000000000}"/>
          </ac:spMkLst>
        </pc:spChg>
        <pc:spChg chg="mod">
          <ac:chgData name="AJ Fahmy" userId="20a16e69d7cafd99" providerId="LiveId" clId="{EB930DF4-2190-4F76-8B61-512419193CEF}" dt="2019-02-04T19:09:22.752" v="48" actId="20577"/>
          <ac:spMkLst>
            <pc:docMk/>
            <pc:sldMk cId="638179129" sldId="280"/>
            <ac:spMk id="21" creationId="{00000000-0000-0000-0000-000000000000}"/>
          </ac:spMkLst>
        </pc:spChg>
        <pc:spChg chg="mod">
          <ac:chgData name="AJ Fahmy" userId="20a16e69d7cafd99" providerId="LiveId" clId="{EB930DF4-2190-4F76-8B61-512419193CEF}" dt="2019-02-04T19:07:27.416" v="30" actId="14100"/>
          <ac:spMkLst>
            <pc:docMk/>
            <pc:sldMk cId="638179129" sldId="280"/>
            <ac:spMk id="22" creationId="{00000000-0000-0000-0000-000000000000}"/>
          </ac:spMkLst>
        </pc:spChg>
        <pc:spChg chg="mod">
          <ac:chgData name="AJ Fahmy" userId="20a16e69d7cafd99" providerId="LiveId" clId="{EB930DF4-2190-4F76-8B61-512419193CEF}" dt="2019-02-04T19:09:32.176" v="51" actId="20577"/>
          <ac:spMkLst>
            <pc:docMk/>
            <pc:sldMk cId="638179129" sldId="280"/>
            <ac:spMk id="25" creationId="{00000000-0000-0000-0000-000000000000}"/>
          </ac:spMkLst>
        </pc:spChg>
        <pc:spChg chg="mod">
          <ac:chgData name="AJ Fahmy" userId="20a16e69d7cafd99" providerId="LiveId" clId="{EB930DF4-2190-4F76-8B61-512419193CEF}" dt="2019-02-04T19:09:28.951" v="50" actId="20577"/>
          <ac:spMkLst>
            <pc:docMk/>
            <pc:sldMk cId="638179129" sldId="280"/>
            <ac:spMk id="71687" creationId="{00000000-0000-0000-0000-000000000000}"/>
          </ac:spMkLst>
        </pc:spChg>
        <pc:spChg chg="mod">
          <ac:chgData name="AJ Fahmy" userId="20a16e69d7cafd99" providerId="LiveId" clId="{EB930DF4-2190-4F76-8B61-512419193CEF}" dt="2019-02-04T19:09:26.117" v="49" actId="20577"/>
          <ac:spMkLst>
            <pc:docMk/>
            <pc:sldMk cId="638179129" sldId="280"/>
            <ac:spMk id="71688" creationId="{00000000-0000-0000-0000-000000000000}"/>
          </ac:spMkLst>
        </pc:spChg>
        <pc:spChg chg="mod">
          <ac:chgData name="AJ Fahmy" userId="20a16e69d7cafd99" providerId="LiveId" clId="{EB930DF4-2190-4F76-8B61-512419193CEF}" dt="2019-02-04T19:07:49.469" v="34" actId="14100"/>
          <ac:spMkLst>
            <pc:docMk/>
            <pc:sldMk cId="638179129" sldId="280"/>
            <ac:spMk id="71689" creationId="{00000000-0000-0000-0000-000000000000}"/>
          </ac:spMkLst>
        </pc:spChg>
        <pc:spChg chg="mod">
          <ac:chgData name="AJ Fahmy" userId="20a16e69d7cafd99" providerId="LiveId" clId="{EB930DF4-2190-4F76-8B61-512419193CEF}" dt="2019-02-04T19:07:42.662" v="33" actId="14100"/>
          <ac:spMkLst>
            <pc:docMk/>
            <pc:sldMk cId="638179129" sldId="280"/>
            <ac:spMk id="71690" creationId="{00000000-0000-0000-0000-000000000000}"/>
          </ac:spMkLst>
        </pc:spChg>
        <pc:spChg chg="mod">
          <ac:chgData name="AJ Fahmy" userId="20a16e69d7cafd99" providerId="LiveId" clId="{EB930DF4-2190-4F76-8B61-512419193CEF}" dt="2019-02-04T19:07:37.816" v="32" actId="14100"/>
          <ac:spMkLst>
            <pc:docMk/>
            <pc:sldMk cId="638179129" sldId="280"/>
            <ac:spMk id="71691" creationId="{00000000-0000-0000-0000-000000000000}"/>
          </ac:spMkLst>
        </pc:spChg>
      </pc:sldChg>
      <pc:sldChg chg="modSp">
        <pc:chgData name="AJ Fahmy" userId="20a16e69d7cafd99" providerId="LiveId" clId="{EB930DF4-2190-4F76-8B61-512419193CEF}" dt="2019-02-04T19:24:59.995" v="139" actId="255"/>
        <pc:sldMkLst>
          <pc:docMk/>
          <pc:sldMk cId="2115282376" sldId="303"/>
        </pc:sldMkLst>
        <pc:spChg chg="mod">
          <ac:chgData name="AJ Fahmy" userId="20a16e69d7cafd99" providerId="LiveId" clId="{EB930DF4-2190-4F76-8B61-512419193CEF}" dt="2019-02-04T19:24:59.995" v="139" actId="255"/>
          <ac:spMkLst>
            <pc:docMk/>
            <pc:sldMk cId="2115282376" sldId="303"/>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9-09T16:32:35.773"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A25A4-3067-4B87-A04C-4B8CAE82F16A}" type="datetimeFigureOut">
              <a:rPr lang="en-US" smtClean="0"/>
              <a:t>9/9/2019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ACECF-B6F4-42F2-B346-ED5574448577}" type="slidenum">
              <a:rPr lang="en-US" smtClean="0"/>
              <a:t>‹#›</a:t>
            </a:fld>
            <a:endParaRPr lang="en-US"/>
          </a:p>
        </p:txBody>
      </p:sp>
    </p:spTree>
    <p:extLst>
      <p:ext uri="{BB962C8B-B14F-4D97-AF65-F5344CB8AC3E}">
        <p14:creationId xmlns:p14="http://schemas.microsoft.com/office/powerpoint/2010/main" val="254548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033838" y="87313"/>
            <a:ext cx="3268662"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3984171" cy="360589"/>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4</a:t>
            </a:fld>
            <a:endParaRPr lang="en-US" dirty="0"/>
          </a:p>
        </p:txBody>
      </p:sp>
    </p:spTree>
    <p:extLst>
      <p:ext uri="{BB962C8B-B14F-4D97-AF65-F5344CB8AC3E}">
        <p14:creationId xmlns:p14="http://schemas.microsoft.com/office/powerpoint/2010/main" val="46891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37</a:t>
            </a:fld>
            <a:endParaRPr lang="en-US" dirty="0"/>
          </a:p>
        </p:txBody>
      </p:sp>
    </p:spTree>
    <p:extLst>
      <p:ext uri="{BB962C8B-B14F-4D97-AF65-F5344CB8AC3E}">
        <p14:creationId xmlns:p14="http://schemas.microsoft.com/office/powerpoint/2010/main" val="172424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i="0" dirty="0"/>
          </a:p>
        </p:txBody>
      </p:sp>
      <p:sp>
        <p:nvSpPr>
          <p:cNvPr id="4" name="Header Placeholder 3"/>
          <p:cNvSpPr>
            <a:spLocks noGrp="1"/>
          </p:cNvSpPr>
          <p:nvPr>
            <p:ph type="hdr" sz="quarter" idx="10"/>
          </p:nvPr>
        </p:nvSpPr>
        <p:spPr>
          <a:xfrm>
            <a:off x="0" y="238125"/>
            <a:ext cx="36576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437193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3232140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427612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4: Writing SELECT Queries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15</a:t>
            </a:fld>
            <a:endParaRPr lang="en-US" dirty="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a:p>
        </p:txBody>
      </p:sp>
    </p:spTree>
    <p:extLst>
      <p:ext uri="{BB962C8B-B14F-4D97-AF65-F5344CB8AC3E}">
        <p14:creationId xmlns:p14="http://schemas.microsoft.com/office/powerpoint/2010/main" val="256702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1861082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224104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3714066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73655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a:t>{Sample Code Location e.g., Codeshow.codeplex.com} </a:t>
            </a:r>
          </a:p>
          <a:p>
            <a:r>
              <a:rPr lang="en-US" dirty="0"/>
              <a:t>(</a:t>
            </a:r>
            <a:r>
              <a:rPr lang="en-US" dirty="0" err="1"/>
              <a:t>dEMO</a:t>
            </a:r>
            <a:r>
              <a:rPr lang="en-US" dirty="0"/>
              <a:t> NAME)</a:t>
            </a:r>
          </a:p>
        </p:txBody>
      </p:sp>
      <p:sp>
        <p:nvSpPr>
          <p:cNvPr id="10" name="Text Placeholder 9"/>
          <p:cNvSpPr>
            <a:spLocks noGrp="1"/>
          </p:cNvSpPr>
          <p:nvPr>
            <p:ph type="body" sz="quarter" idx="10" hasCustomPrompt="1"/>
          </p:nvPr>
        </p:nvSpPr>
        <p:spPr>
          <a:xfrm>
            <a:off x="415745" y="3117273"/>
            <a:ext cx="10723468"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a:t>demo</a:t>
            </a:r>
          </a:p>
        </p:txBody>
      </p:sp>
    </p:spTree>
    <p:extLst>
      <p:ext uri="{BB962C8B-B14F-4D97-AF65-F5344CB8AC3E}">
        <p14:creationId xmlns:p14="http://schemas.microsoft.com/office/powerpoint/2010/main" val="21669795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52479"/>
            <a:ext cx="7766936" cy="1646302"/>
          </a:xfrm>
        </p:spPr>
        <p:txBody>
          <a:bodyPr/>
          <a:lstStyle/>
          <a:p>
            <a:pPr algn="ctr"/>
            <a:r>
              <a:rPr lang="en-US" b="1" dirty="0"/>
              <a:t>Chapter 1</a:t>
            </a:r>
            <a:endParaRPr lang="en-US" dirty="0"/>
          </a:p>
        </p:txBody>
      </p:sp>
      <p:sp>
        <p:nvSpPr>
          <p:cNvPr id="3" name="Subtitle 2"/>
          <p:cNvSpPr>
            <a:spLocks noGrp="1"/>
          </p:cNvSpPr>
          <p:nvPr>
            <p:ph type="subTitle" idx="1"/>
          </p:nvPr>
        </p:nvSpPr>
        <p:spPr>
          <a:xfrm>
            <a:off x="1507067" y="3198778"/>
            <a:ext cx="7766936" cy="1785191"/>
          </a:xfrm>
        </p:spPr>
        <p:txBody>
          <a:bodyPr/>
          <a:lstStyle/>
          <a:p>
            <a:pPr algn="ctr"/>
            <a:r>
              <a:rPr lang="en-US" sz="3200" b="1" dirty="0">
                <a:latin typeface="Arial" panose="020B0604020202020204" pitchFamily="34" charset="0"/>
                <a:cs typeface="Arial" panose="020B0604020202020204" pitchFamily="34" charset="0"/>
              </a:rPr>
              <a:t>An introduction</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to relational databases and SQL</a:t>
            </a:r>
          </a:p>
          <a:p>
            <a:pPr algn="ctr"/>
            <a:r>
              <a:rPr lang="en-US" sz="3200" b="1" dirty="0">
                <a:latin typeface="Arial" panose="020B0604020202020204" pitchFamily="34" charset="0"/>
                <a:cs typeface="Arial" panose="020B0604020202020204" pitchFamily="34" charset="0"/>
              </a:rPr>
              <a:t>and Continue…</a:t>
            </a:r>
          </a:p>
          <a:p>
            <a:endParaRPr lang="en-US" dirty="0"/>
          </a:p>
        </p:txBody>
      </p:sp>
    </p:spTree>
    <p:extLst>
      <p:ext uri="{BB962C8B-B14F-4D97-AF65-F5344CB8AC3E}">
        <p14:creationId xmlns:p14="http://schemas.microsoft.com/office/powerpoint/2010/main" val="3761693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Differences between Delete, Drop, and Truncate: </a:t>
            </a:r>
            <a:br>
              <a:rPr lang="en-US" dirty="0"/>
            </a:br>
            <a:endParaRPr lang="en-US" dirty="0"/>
          </a:p>
        </p:txBody>
      </p:sp>
      <p:sp>
        <p:nvSpPr>
          <p:cNvPr id="3" name="Content Placeholder 2"/>
          <p:cNvSpPr>
            <a:spLocks noGrp="1"/>
          </p:cNvSpPr>
          <p:nvPr>
            <p:ph idx="1"/>
          </p:nvPr>
        </p:nvSpPr>
        <p:spPr/>
        <p:txBody>
          <a:bodyPr/>
          <a:lstStyle/>
          <a:p>
            <a:endParaRPr lang="en-US" dirty="0"/>
          </a:p>
          <a:p>
            <a:pPr lvl="1"/>
            <a:r>
              <a:rPr lang="en-US" sz="2000" u="sng" dirty="0">
                <a:latin typeface="Arial" panose="020B0604020202020204" pitchFamily="34" charset="0"/>
                <a:cs typeface="Arial" panose="020B0604020202020204" pitchFamily="34" charset="0"/>
              </a:rPr>
              <a:t>Delete</a:t>
            </a:r>
            <a:r>
              <a:rPr lang="en-US" sz="2000" dirty="0">
                <a:latin typeface="Arial" panose="020B0604020202020204" pitchFamily="34" charset="0"/>
                <a:cs typeface="Arial" panose="020B0604020202020204" pitchFamily="34" charset="0"/>
              </a:rPr>
              <a:t>: delete rows out of the table – (Can be undo)</a:t>
            </a:r>
          </a:p>
          <a:p>
            <a:pPr lvl="1"/>
            <a:r>
              <a:rPr lang="en-US" sz="2000" u="sng" dirty="0">
                <a:latin typeface="Arial" panose="020B0604020202020204" pitchFamily="34" charset="0"/>
                <a:cs typeface="Arial" panose="020B0604020202020204" pitchFamily="34" charset="0"/>
              </a:rPr>
              <a:t>Truncate</a:t>
            </a:r>
            <a:r>
              <a:rPr lang="en-US" sz="2000" dirty="0">
                <a:latin typeface="Arial" panose="020B0604020202020204" pitchFamily="34" charset="0"/>
                <a:cs typeface="Arial" panose="020B0604020202020204" pitchFamily="34" charset="0"/>
              </a:rPr>
              <a:t>: remove all data from the table and leave or keep the table structure – (Can not undo)</a:t>
            </a:r>
          </a:p>
          <a:p>
            <a:pPr lvl="1">
              <a:buClr>
                <a:srgbClr val="4F81BD"/>
              </a:buClr>
            </a:pPr>
            <a:r>
              <a:rPr lang="en-US" sz="2000" u="sng" dirty="0">
                <a:solidFill>
                  <a:prstClr val="black">
                    <a:lumMod val="75000"/>
                    <a:lumOff val="25000"/>
                  </a:prstClr>
                </a:solidFill>
                <a:latin typeface="Arial" panose="020B0604020202020204" pitchFamily="34" charset="0"/>
                <a:cs typeface="Arial" panose="020B0604020202020204" pitchFamily="34" charset="0"/>
              </a:rPr>
              <a:t>Drop</a:t>
            </a:r>
            <a:r>
              <a:rPr lang="en-US" sz="2000" dirty="0">
                <a:solidFill>
                  <a:prstClr val="black">
                    <a:lumMod val="75000"/>
                    <a:lumOff val="25000"/>
                  </a:prstClr>
                </a:solidFill>
                <a:latin typeface="Arial" panose="020B0604020202020204" pitchFamily="34" charset="0"/>
                <a:cs typeface="Arial" panose="020B0604020202020204" pitchFamily="34" charset="0"/>
              </a:rPr>
              <a:t>: remove the table from the database – (Can not Undo)</a:t>
            </a:r>
          </a:p>
          <a:p>
            <a:pPr lvl="1"/>
            <a:endParaRPr lang="en-US" dirty="0"/>
          </a:p>
        </p:txBody>
      </p:sp>
    </p:spTree>
    <p:extLst>
      <p:ext uri="{BB962C8B-B14F-4D97-AF65-F5344CB8AC3E}">
        <p14:creationId xmlns:p14="http://schemas.microsoft.com/office/powerpoint/2010/main" val="171440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execution:</a:t>
            </a:r>
          </a:p>
        </p:txBody>
      </p:sp>
      <p:sp>
        <p:nvSpPr>
          <p:cNvPr id="3" name="Content Placeholder 2"/>
          <p:cNvSpPr>
            <a:spLocks noGrp="1"/>
          </p:cNvSpPr>
          <p:nvPr>
            <p:ph idx="1"/>
          </p:nvPr>
        </p:nvSpPr>
        <p:spPr>
          <a:xfrm>
            <a:off x="677334" y="1790701"/>
            <a:ext cx="8596668" cy="4250662"/>
          </a:xfrm>
        </p:spPr>
        <p:txBody>
          <a:bodyPr>
            <a:normAutofit/>
          </a:bodyPr>
          <a:lstStyle/>
          <a:p>
            <a:pPr marL="0" indent="0">
              <a:lnSpc>
                <a:spcPct val="107000"/>
              </a:lnSpc>
              <a:spcBef>
                <a:spcPts val="0"/>
              </a:spcBef>
              <a:buNone/>
            </a:pPr>
            <a:r>
              <a:rPr lang="en-US" dirty="0"/>
              <a:t>The order in which a query is written is not the order in which it is evaluated by SQL Server.</a:t>
            </a:r>
          </a:p>
          <a:p>
            <a:pPr marL="0" indent="0">
              <a:lnSpc>
                <a:spcPct val="107000"/>
              </a:lnSpc>
              <a:spcBef>
                <a:spcPts val="0"/>
              </a:spcBef>
              <a:buNone/>
            </a:pPr>
            <a:r>
              <a:rPr lang="en-US" dirty="0">
                <a:latin typeface="Consolas" panose="020B0609020204030204" pitchFamily="49" charset="0"/>
                <a:ea typeface="Calibri" panose="020F0502020204030204" pitchFamily="34"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a:t>
            </a:r>
            <a:r>
              <a:rPr lang="en-US" dirty="0">
                <a:solidFill>
                  <a:srgbClr val="FF0000"/>
                </a:solidFill>
                <a:latin typeface="Consolas" panose="020B0609020204030204" pitchFamily="49" charset="0"/>
                <a:ea typeface="Calibri" panose="020F0502020204030204" pitchFamily="34" charset="0"/>
                <a:cs typeface="Arial" panose="020B0604020202020204" pitchFamily="34" charset="0"/>
              </a:rPr>
              <a:t>5</a:t>
            </a: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SELECT </a:t>
            </a:r>
            <a:r>
              <a:rPr lang="en-US" dirty="0">
                <a:solidFill>
                  <a:schemeClr val="tx1"/>
                </a:solidFill>
                <a:latin typeface="Consolas" panose="020B0609020204030204" pitchFamily="49" charset="0"/>
                <a:ea typeface="Calibri" panose="020F0502020204030204" pitchFamily="34" charset="0"/>
                <a:cs typeface="Arial" panose="020B0604020202020204" pitchFamily="34" charset="0"/>
              </a:rPr>
              <a:t>Column1, Column2, Aggregate function</a:t>
            </a:r>
            <a:endParaRPr lang="en-US" sz="24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a:t>
            </a:r>
            <a:r>
              <a:rPr lang="en-US" dirty="0">
                <a:solidFill>
                  <a:srgbClr val="FF0000"/>
                </a:solidFill>
                <a:latin typeface="Consolas" panose="020B0609020204030204" pitchFamily="49" charset="0"/>
                <a:ea typeface="Calibri" panose="020F0502020204030204" pitchFamily="34" charset="0"/>
                <a:cs typeface="Arial" panose="020B0604020202020204" pitchFamily="34" charset="0"/>
              </a:rPr>
              <a:t>1</a:t>
            </a: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FROM </a:t>
            </a:r>
            <a:r>
              <a:rPr lang="en-US" dirty="0">
                <a:solidFill>
                  <a:schemeClr val="tx1"/>
                </a:solidFill>
                <a:latin typeface="Consolas" panose="020B0609020204030204" pitchFamily="49" charset="0"/>
                <a:ea typeface="Calibri" panose="020F0502020204030204" pitchFamily="34" charset="0"/>
                <a:cs typeface="Arial" panose="020B0604020202020204" pitchFamily="34" charset="0"/>
              </a:rPr>
              <a:t>Table_Name</a:t>
            </a:r>
            <a:endParaRPr lang="en-US" sz="24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a:t>
            </a:r>
            <a:r>
              <a:rPr lang="en-US" dirty="0">
                <a:solidFill>
                  <a:srgbClr val="FF0000"/>
                </a:solidFill>
                <a:latin typeface="Consolas" panose="020B0609020204030204" pitchFamily="49" charset="0"/>
                <a:ea typeface="Calibri" panose="020F0502020204030204" pitchFamily="34" charset="0"/>
                <a:cs typeface="Arial" panose="020B0604020202020204" pitchFamily="34" charset="0"/>
              </a:rPr>
              <a:t>2</a:t>
            </a: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WHERE </a:t>
            </a:r>
            <a:r>
              <a:rPr lang="en-US" dirty="0">
                <a:solidFill>
                  <a:schemeClr val="tx1"/>
                </a:solidFill>
                <a:latin typeface="Consolas" panose="020B0609020204030204" pitchFamily="49" charset="0"/>
                <a:ea typeface="Calibri" panose="020F0502020204030204" pitchFamily="34" charset="0"/>
                <a:cs typeface="Arial" panose="020B0604020202020204" pitchFamily="34" charset="0"/>
              </a:rPr>
              <a:t>predicates or search condition</a:t>
            </a:r>
            <a:endParaRPr lang="en-US" sz="24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a:t>
            </a:r>
            <a:r>
              <a:rPr lang="en-US" dirty="0">
                <a:solidFill>
                  <a:srgbClr val="FF0000"/>
                </a:solidFill>
                <a:latin typeface="Consolas" panose="020B0609020204030204" pitchFamily="49" charset="0"/>
                <a:ea typeface="Calibri" panose="020F0502020204030204" pitchFamily="34" charset="0"/>
                <a:cs typeface="Arial" panose="020B0604020202020204" pitchFamily="34" charset="0"/>
              </a:rPr>
              <a:t>3</a:t>
            </a: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GROUP BY </a:t>
            </a:r>
            <a:r>
              <a:rPr lang="en-US" dirty="0">
                <a:solidFill>
                  <a:schemeClr val="tx1"/>
                </a:solidFill>
                <a:latin typeface="Consolas" panose="020B0609020204030204" pitchFamily="49" charset="0"/>
                <a:ea typeface="Calibri" panose="020F0502020204030204" pitchFamily="34" charset="0"/>
                <a:cs typeface="Arial" panose="020B0604020202020204" pitchFamily="34" charset="0"/>
              </a:rPr>
              <a:t>Column1, Column2</a:t>
            </a:r>
            <a:endParaRPr lang="en-US" sz="24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a:t>
            </a:r>
            <a:r>
              <a:rPr lang="en-US" dirty="0">
                <a:solidFill>
                  <a:srgbClr val="FF0000"/>
                </a:solidFill>
                <a:latin typeface="Consolas" panose="020B0609020204030204" pitchFamily="49" charset="0"/>
                <a:ea typeface="Calibri" panose="020F0502020204030204" pitchFamily="34" charset="0"/>
                <a:cs typeface="Arial" panose="020B0604020202020204" pitchFamily="34" charset="0"/>
              </a:rPr>
              <a:t>4</a:t>
            </a: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HAVING </a:t>
            </a:r>
            <a:r>
              <a:rPr lang="en-US" dirty="0">
                <a:solidFill>
                  <a:schemeClr val="tx1"/>
                </a:solidFill>
                <a:latin typeface="Consolas" panose="020B0609020204030204" pitchFamily="49" charset="0"/>
                <a:ea typeface="Calibri" panose="020F0502020204030204" pitchFamily="34" charset="0"/>
                <a:cs typeface="Arial" panose="020B0604020202020204" pitchFamily="34" charset="0"/>
              </a:rPr>
              <a:t>Aggregate function Condition</a:t>
            </a:r>
            <a:endParaRPr lang="en-US" sz="24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a:t>
            </a:r>
            <a:r>
              <a:rPr lang="en-US" dirty="0">
                <a:solidFill>
                  <a:srgbClr val="FF0000"/>
                </a:solidFill>
                <a:latin typeface="Consolas" panose="020B0609020204030204" pitchFamily="49" charset="0"/>
                <a:ea typeface="Calibri" panose="020F0502020204030204" pitchFamily="34" charset="0"/>
                <a:cs typeface="Arial" panose="020B0604020202020204" pitchFamily="34" charset="0"/>
              </a:rPr>
              <a:t>6</a:t>
            </a:r>
            <a:r>
              <a:rPr lang="en-US" dirty="0">
                <a:solidFill>
                  <a:srgbClr val="008000"/>
                </a:solidFill>
                <a:latin typeface="Consolas" panose="020B0609020204030204" pitchFamily="49" charset="0"/>
                <a:ea typeface="Calibri" panose="020F0502020204030204" pitchFamily="34" charset="0"/>
                <a:cs typeface="Arial" panose="020B0604020202020204" pitchFamily="34" charset="0"/>
              </a:rPr>
              <a:t>: ORDER BY </a:t>
            </a:r>
            <a:r>
              <a:rPr lang="en-US" dirty="0">
                <a:solidFill>
                  <a:schemeClr val="tx1"/>
                </a:solidFill>
                <a:latin typeface="Consolas" panose="020B0609020204030204" pitchFamily="49" charset="0"/>
                <a:ea typeface="Calibri" panose="020F0502020204030204" pitchFamily="34" charset="0"/>
                <a:cs typeface="Arial" panose="020B0604020202020204" pitchFamily="34" charset="0"/>
              </a:rPr>
              <a:t>Column ASC / DESC </a:t>
            </a:r>
            <a:endParaRPr lang="en-US" sz="24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2010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rrowheads="1"/>
          </p:cNvSpPr>
          <p:nvPr/>
        </p:nvSpPr>
        <p:spPr bwMode="auto">
          <a:xfrm>
            <a:off x="374650" y="2146388"/>
            <a:ext cx="9550400" cy="278124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endParaRPr lang="en-US" sz="2400" dirty="0">
              <a:solidFill>
                <a:srgbClr val="808080"/>
              </a:solidFill>
              <a:latin typeface="Lucida Sans Typewriter" pitchFamily="49" charset="0"/>
            </a:endParaRPr>
          </a:p>
          <a:p>
            <a:r>
              <a:rPr lang="en-US" sz="2400" dirty="0">
                <a:solidFill>
                  <a:srgbClr val="0000FF"/>
                </a:solidFill>
                <a:latin typeface="Lucida Sans Typewriter" pitchFamily="49" charset="0"/>
              </a:rPr>
              <a:t>SELECT</a:t>
            </a:r>
            <a:r>
              <a:rPr lang="en-US" sz="2400" dirty="0">
                <a:solidFill>
                  <a:prstClr val="black"/>
                </a:solidFill>
                <a:latin typeface="Lucida Sans Typewriter" pitchFamily="49" charset="0"/>
              </a:rPr>
              <a:t> </a:t>
            </a:r>
            <a:r>
              <a:rPr lang="en-US" sz="2400" dirty="0" err="1">
                <a:solidFill>
                  <a:prstClr val="black"/>
                </a:solidFill>
                <a:latin typeface="Lucida Sans Typewriter" pitchFamily="49" charset="0"/>
              </a:rPr>
              <a:t>SalesPersonID</a:t>
            </a:r>
            <a:r>
              <a:rPr lang="en-US" sz="2400" dirty="0">
                <a:solidFill>
                  <a:srgbClr val="808080"/>
                </a:solidFill>
                <a:latin typeface="Lucida Sans Typewriter" pitchFamily="49" charset="0"/>
              </a:rPr>
              <a:t>,</a:t>
            </a:r>
            <a:r>
              <a:rPr lang="en-US" sz="2400" dirty="0">
                <a:solidFill>
                  <a:prstClr val="black"/>
                </a:solidFill>
                <a:latin typeface="Lucida Sans Typewriter" pitchFamily="49" charset="0"/>
              </a:rPr>
              <a:t> </a:t>
            </a:r>
            <a:r>
              <a:rPr lang="en-US" sz="2400" dirty="0">
                <a:solidFill>
                  <a:srgbClr val="FF00FF"/>
                </a:solidFill>
                <a:latin typeface="Lucida Sans Typewriter" pitchFamily="49" charset="0"/>
              </a:rPr>
              <a:t>YEAR</a:t>
            </a:r>
            <a:r>
              <a:rPr lang="en-US" sz="2400" dirty="0">
                <a:solidFill>
                  <a:srgbClr val="808080"/>
                </a:solidFill>
                <a:latin typeface="Lucida Sans Typewriter" pitchFamily="49" charset="0"/>
              </a:rPr>
              <a:t>(</a:t>
            </a:r>
            <a:r>
              <a:rPr lang="en-US" sz="2400" dirty="0" err="1">
                <a:solidFill>
                  <a:prstClr val="black"/>
                </a:solidFill>
                <a:latin typeface="Lucida Sans Typewriter" pitchFamily="49" charset="0"/>
              </a:rPr>
              <a:t>OrderDate</a:t>
            </a:r>
            <a:r>
              <a:rPr lang="en-US" sz="2400" dirty="0">
                <a:solidFill>
                  <a:srgbClr val="808080"/>
                </a:solidFill>
                <a:latin typeface="Lucida Sans Typewriter" pitchFamily="49" charset="0"/>
              </a:rPr>
              <a:t>)</a:t>
            </a:r>
            <a:r>
              <a:rPr lang="en-US" sz="2400" dirty="0">
                <a:solidFill>
                  <a:prstClr val="black"/>
                </a:solidFill>
                <a:latin typeface="Lucida Sans Typewriter" pitchFamily="49" charset="0"/>
              </a:rPr>
              <a:t> </a:t>
            </a:r>
            <a:r>
              <a:rPr lang="en-US" sz="2400" dirty="0">
                <a:solidFill>
                  <a:srgbClr val="0000FF"/>
                </a:solidFill>
                <a:latin typeface="Lucida Sans Typewriter" pitchFamily="49" charset="0"/>
              </a:rPr>
              <a:t>AS</a:t>
            </a:r>
            <a:r>
              <a:rPr lang="en-US" sz="2400" dirty="0">
                <a:solidFill>
                  <a:prstClr val="black"/>
                </a:solidFill>
                <a:latin typeface="Lucida Sans Typewriter" pitchFamily="49" charset="0"/>
              </a:rPr>
              <a:t> </a:t>
            </a:r>
            <a:r>
              <a:rPr lang="en-US" sz="2400" dirty="0" err="1">
                <a:solidFill>
                  <a:prstClr val="black"/>
                </a:solidFill>
                <a:latin typeface="Lucida Sans Typewriter" pitchFamily="49" charset="0"/>
              </a:rPr>
              <a:t>OrderYear</a:t>
            </a:r>
            <a:endParaRPr lang="en-US" sz="2400" dirty="0">
              <a:solidFill>
                <a:prstClr val="black"/>
              </a:solidFill>
              <a:latin typeface="Lucida Sans Typewriter" pitchFamily="49" charset="0"/>
            </a:endParaRPr>
          </a:p>
          <a:p>
            <a:r>
              <a:rPr lang="en-US" sz="2400" dirty="0">
                <a:solidFill>
                  <a:srgbClr val="0000FF"/>
                </a:solidFill>
                <a:latin typeface="Lucida Sans Typewriter" pitchFamily="49" charset="0"/>
              </a:rPr>
              <a:t>FROM</a:t>
            </a:r>
            <a:r>
              <a:rPr lang="en-US" sz="2400" dirty="0">
                <a:solidFill>
                  <a:prstClr val="black"/>
                </a:solidFill>
                <a:latin typeface="Lucida Sans Typewriter" pitchFamily="49" charset="0"/>
              </a:rPr>
              <a:t> </a:t>
            </a:r>
            <a:r>
              <a:rPr lang="en-US" sz="2400" dirty="0" err="1">
                <a:solidFill>
                  <a:prstClr val="black"/>
                </a:solidFill>
                <a:latin typeface="Lucida Sans Typewriter" pitchFamily="49" charset="0"/>
              </a:rPr>
              <a:t>Sales</a:t>
            </a:r>
            <a:r>
              <a:rPr lang="en-US" sz="2400" dirty="0" err="1">
                <a:latin typeface="Lucida Sans Typewriter" pitchFamily="49" charset="0"/>
              </a:rPr>
              <a:t>.Sales</a:t>
            </a:r>
            <a:r>
              <a:rPr lang="en-US" sz="2400" dirty="0" err="1">
                <a:solidFill>
                  <a:prstClr val="black"/>
                </a:solidFill>
                <a:latin typeface="Lucida Sans Typewriter" pitchFamily="49" charset="0"/>
              </a:rPr>
              <a:t>OrderHeader</a:t>
            </a:r>
            <a:endParaRPr lang="en-US" sz="2400" dirty="0">
              <a:solidFill>
                <a:prstClr val="black"/>
              </a:solidFill>
              <a:latin typeface="Lucida Sans Typewriter" pitchFamily="49" charset="0"/>
            </a:endParaRPr>
          </a:p>
          <a:p>
            <a:r>
              <a:rPr lang="en-US" sz="2400" dirty="0">
                <a:solidFill>
                  <a:srgbClr val="0000FF"/>
                </a:solidFill>
                <a:latin typeface="Lucida Sans Typewriter" pitchFamily="49" charset="0"/>
              </a:rPr>
              <a:t>WHERE</a:t>
            </a:r>
            <a:r>
              <a:rPr lang="en-US" sz="2400" dirty="0">
                <a:solidFill>
                  <a:prstClr val="black"/>
                </a:solidFill>
                <a:latin typeface="Lucida Sans Typewriter" pitchFamily="49" charset="0"/>
              </a:rPr>
              <a:t> </a:t>
            </a:r>
            <a:r>
              <a:rPr lang="en-US" sz="2400" dirty="0" err="1">
                <a:solidFill>
                  <a:prstClr val="black"/>
                </a:solidFill>
                <a:latin typeface="Lucida Sans Typewriter" pitchFamily="49" charset="0"/>
              </a:rPr>
              <a:t>CustomerID</a:t>
            </a:r>
            <a:r>
              <a:rPr lang="en-US" sz="2400" dirty="0">
                <a:solidFill>
                  <a:prstClr val="black"/>
                </a:solidFill>
                <a:latin typeface="Lucida Sans Typewriter" pitchFamily="49" charset="0"/>
              </a:rPr>
              <a:t> </a:t>
            </a:r>
            <a:r>
              <a:rPr lang="en-US" sz="2400" dirty="0">
                <a:solidFill>
                  <a:srgbClr val="808080"/>
                </a:solidFill>
                <a:latin typeface="Lucida Sans Typewriter" pitchFamily="49" charset="0"/>
              </a:rPr>
              <a:t>=</a:t>
            </a:r>
            <a:r>
              <a:rPr lang="en-US" sz="2400" dirty="0">
                <a:solidFill>
                  <a:prstClr val="black"/>
                </a:solidFill>
                <a:latin typeface="Lucida Sans Typewriter" pitchFamily="49" charset="0"/>
              </a:rPr>
              <a:t> 29974</a:t>
            </a:r>
          </a:p>
          <a:p>
            <a:r>
              <a:rPr lang="en-US" sz="2400" dirty="0">
                <a:solidFill>
                  <a:srgbClr val="0000FF"/>
                </a:solidFill>
                <a:latin typeface="Lucida Sans Typewriter" pitchFamily="49" charset="0"/>
              </a:rPr>
              <a:t>GROUP</a:t>
            </a:r>
            <a:r>
              <a:rPr lang="en-US" sz="2400" dirty="0">
                <a:solidFill>
                  <a:prstClr val="black"/>
                </a:solidFill>
                <a:latin typeface="Lucida Sans Typewriter" pitchFamily="49" charset="0"/>
              </a:rPr>
              <a:t> </a:t>
            </a:r>
            <a:r>
              <a:rPr lang="en-US" sz="2400" dirty="0">
                <a:solidFill>
                  <a:srgbClr val="0000FF"/>
                </a:solidFill>
                <a:latin typeface="Lucida Sans Typewriter" pitchFamily="49" charset="0"/>
              </a:rPr>
              <a:t>BY</a:t>
            </a:r>
            <a:r>
              <a:rPr lang="en-US" sz="2400" dirty="0">
                <a:solidFill>
                  <a:prstClr val="black"/>
                </a:solidFill>
                <a:latin typeface="Lucida Sans Typewriter" pitchFamily="49" charset="0"/>
              </a:rPr>
              <a:t> </a:t>
            </a:r>
            <a:r>
              <a:rPr lang="en-US" sz="2400" dirty="0" err="1">
                <a:solidFill>
                  <a:prstClr val="black"/>
                </a:solidFill>
                <a:latin typeface="Lucida Sans Typewriter" pitchFamily="49" charset="0"/>
              </a:rPr>
              <a:t>SalesPersonID</a:t>
            </a:r>
            <a:r>
              <a:rPr lang="en-US" sz="2400" dirty="0">
                <a:solidFill>
                  <a:srgbClr val="808080"/>
                </a:solidFill>
                <a:latin typeface="Lucida Sans Typewriter" pitchFamily="49" charset="0"/>
              </a:rPr>
              <a:t>,</a:t>
            </a:r>
            <a:r>
              <a:rPr lang="en-US" sz="2400" dirty="0">
                <a:solidFill>
                  <a:prstClr val="black"/>
                </a:solidFill>
                <a:latin typeface="Lucida Sans Typewriter" pitchFamily="49" charset="0"/>
              </a:rPr>
              <a:t> </a:t>
            </a:r>
            <a:r>
              <a:rPr lang="en-US" sz="2400" dirty="0">
                <a:solidFill>
                  <a:srgbClr val="FF00FF"/>
                </a:solidFill>
                <a:latin typeface="Lucida Sans Typewriter" pitchFamily="49" charset="0"/>
              </a:rPr>
              <a:t>YEAR</a:t>
            </a:r>
            <a:r>
              <a:rPr lang="en-US" sz="2400" dirty="0">
                <a:solidFill>
                  <a:srgbClr val="808080"/>
                </a:solidFill>
                <a:latin typeface="Lucida Sans Typewriter" pitchFamily="49" charset="0"/>
              </a:rPr>
              <a:t>(</a:t>
            </a:r>
            <a:r>
              <a:rPr lang="en-US" sz="2400" dirty="0" err="1">
                <a:solidFill>
                  <a:prstClr val="black"/>
                </a:solidFill>
                <a:latin typeface="Lucida Sans Typewriter" pitchFamily="49" charset="0"/>
              </a:rPr>
              <a:t>OrderDate</a:t>
            </a:r>
            <a:r>
              <a:rPr lang="en-US" sz="2400" dirty="0">
                <a:solidFill>
                  <a:srgbClr val="808080"/>
                </a:solidFill>
                <a:latin typeface="Lucida Sans Typewriter" pitchFamily="49" charset="0"/>
              </a:rPr>
              <a:t>)</a:t>
            </a:r>
          </a:p>
          <a:p>
            <a:r>
              <a:rPr lang="en-US" sz="2400" dirty="0">
                <a:solidFill>
                  <a:srgbClr val="0000FF"/>
                </a:solidFill>
                <a:latin typeface="Lucida Sans Typewriter" pitchFamily="49" charset="0"/>
              </a:rPr>
              <a:t>HAVING</a:t>
            </a:r>
            <a:r>
              <a:rPr lang="en-US" sz="2400" dirty="0">
                <a:solidFill>
                  <a:prstClr val="black"/>
                </a:solidFill>
                <a:latin typeface="Lucida Sans Typewriter" pitchFamily="49" charset="0"/>
              </a:rPr>
              <a:t> </a:t>
            </a:r>
            <a:r>
              <a:rPr lang="en-US" sz="2400" dirty="0">
                <a:solidFill>
                  <a:srgbClr val="FF00FF"/>
                </a:solidFill>
                <a:latin typeface="Lucida Sans Typewriter" pitchFamily="49" charset="0"/>
              </a:rPr>
              <a:t>COUNT</a:t>
            </a:r>
            <a:r>
              <a:rPr lang="en-US" sz="2400" dirty="0">
                <a:solidFill>
                  <a:srgbClr val="808080"/>
                </a:solidFill>
                <a:latin typeface="Lucida Sans Typewriter" pitchFamily="49" charset="0"/>
              </a:rPr>
              <a:t>(*)</a:t>
            </a:r>
            <a:r>
              <a:rPr lang="en-US" sz="2400" dirty="0">
                <a:solidFill>
                  <a:prstClr val="black"/>
                </a:solidFill>
                <a:latin typeface="Lucida Sans Typewriter" pitchFamily="49" charset="0"/>
              </a:rPr>
              <a:t> </a:t>
            </a:r>
            <a:r>
              <a:rPr lang="en-US" sz="2400" dirty="0">
                <a:solidFill>
                  <a:srgbClr val="808080"/>
                </a:solidFill>
                <a:latin typeface="Lucida Sans Typewriter" pitchFamily="49" charset="0"/>
              </a:rPr>
              <a:t>&gt;</a:t>
            </a:r>
            <a:r>
              <a:rPr lang="en-US" sz="2400" dirty="0">
                <a:solidFill>
                  <a:prstClr val="black"/>
                </a:solidFill>
                <a:latin typeface="Lucida Sans Typewriter" pitchFamily="49" charset="0"/>
              </a:rPr>
              <a:t> 1</a:t>
            </a:r>
          </a:p>
          <a:p>
            <a:r>
              <a:rPr lang="en-US" sz="2400" dirty="0">
                <a:solidFill>
                  <a:srgbClr val="0000FF"/>
                </a:solidFill>
                <a:latin typeface="Lucida Sans Typewriter" pitchFamily="49" charset="0"/>
              </a:rPr>
              <a:t>ORDER</a:t>
            </a:r>
            <a:r>
              <a:rPr lang="en-US" sz="2400" dirty="0">
                <a:solidFill>
                  <a:prstClr val="black"/>
                </a:solidFill>
                <a:latin typeface="Lucida Sans Typewriter" pitchFamily="49" charset="0"/>
              </a:rPr>
              <a:t> </a:t>
            </a:r>
            <a:r>
              <a:rPr lang="en-US" sz="2400" dirty="0">
                <a:solidFill>
                  <a:srgbClr val="0000FF"/>
                </a:solidFill>
                <a:latin typeface="Lucida Sans Typewriter" pitchFamily="49" charset="0"/>
              </a:rPr>
              <a:t>BY</a:t>
            </a:r>
            <a:r>
              <a:rPr lang="en-US" sz="2400" dirty="0">
                <a:solidFill>
                  <a:prstClr val="black"/>
                </a:solidFill>
                <a:latin typeface="Lucida Sans Typewriter" pitchFamily="49" charset="0"/>
              </a:rPr>
              <a:t> </a:t>
            </a:r>
            <a:r>
              <a:rPr lang="en-US" sz="2400" dirty="0" err="1">
                <a:solidFill>
                  <a:prstClr val="black"/>
                </a:solidFill>
                <a:latin typeface="Lucida Sans Typewriter" pitchFamily="49" charset="0"/>
              </a:rPr>
              <a:t>SalesPersonID</a:t>
            </a:r>
            <a:r>
              <a:rPr lang="en-US" sz="2400" dirty="0">
                <a:solidFill>
                  <a:srgbClr val="808080"/>
                </a:solidFill>
                <a:latin typeface="Lucida Sans Typewriter" pitchFamily="49" charset="0"/>
              </a:rPr>
              <a:t>,</a:t>
            </a:r>
            <a:r>
              <a:rPr lang="en-US" sz="2400" dirty="0">
                <a:solidFill>
                  <a:prstClr val="black"/>
                </a:solidFill>
                <a:latin typeface="Lucida Sans Typewriter" pitchFamily="49" charset="0"/>
              </a:rPr>
              <a:t> </a:t>
            </a:r>
            <a:r>
              <a:rPr lang="en-US" sz="2400" dirty="0" err="1">
                <a:solidFill>
                  <a:prstClr val="black"/>
                </a:solidFill>
                <a:latin typeface="Lucida Sans Typewriter" pitchFamily="49" charset="0"/>
              </a:rPr>
              <a:t>OrderYear</a:t>
            </a:r>
            <a:r>
              <a:rPr lang="en-US" sz="2400" dirty="0">
                <a:solidFill>
                  <a:srgbClr val="808080"/>
                </a:solidFill>
                <a:latin typeface="Lucida Sans Typewriter" pitchFamily="49" charset="0"/>
              </a:rPr>
              <a:t>;</a:t>
            </a:r>
          </a:p>
        </p:txBody>
      </p:sp>
      <p:sp>
        <p:nvSpPr>
          <p:cNvPr id="2" name="Title 1"/>
          <p:cNvSpPr>
            <a:spLocks noGrp="1"/>
          </p:cNvSpPr>
          <p:nvPr>
            <p:ph type="title"/>
          </p:nvPr>
        </p:nvSpPr>
        <p:spPr>
          <a:xfrm>
            <a:off x="374650" y="247650"/>
            <a:ext cx="8769349" cy="1123950"/>
          </a:xfrm>
        </p:spPr>
        <p:txBody>
          <a:bodyPr>
            <a:normAutofit/>
          </a:bodyPr>
          <a:lstStyle/>
          <a:p>
            <a:pPr defTabSz="914400" fontAlgn="base">
              <a:lnSpc>
                <a:spcPct val="85000"/>
              </a:lnSpc>
              <a:spcAft>
                <a:spcPct val="0"/>
              </a:spcAft>
              <a:buClr>
                <a:srgbClr val="DC0081"/>
              </a:buClr>
              <a:defRPr/>
            </a:pPr>
            <a:r>
              <a:rPr lang="en-US" dirty="0"/>
              <a:t>Applying the logical order of operations to writing SELECT statements</a:t>
            </a:r>
          </a:p>
        </p:txBody>
      </p:sp>
    </p:spTree>
    <p:extLst>
      <p:ext uri="{BB962C8B-B14F-4D97-AF65-F5344CB8AC3E}">
        <p14:creationId xmlns:p14="http://schemas.microsoft.com/office/powerpoint/2010/main" val="240679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725929" y="2960473"/>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6000" dirty="0">
                <a:solidFill>
                  <a:schemeClr val="bg1">
                    <a:alpha val="98824"/>
                  </a:schemeClr>
                </a:solidFill>
              </a:rPr>
              <a:t>Basic SELECT Statements</a:t>
            </a:r>
          </a:p>
        </p:txBody>
      </p:sp>
    </p:spTree>
    <p:extLst>
      <p:ext uri="{BB962C8B-B14F-4D97-AF65-F5344CB8AC3E}">
        <p14:creationId xmlns:p14="http://schemas.microsoft.com/office/powerpoint/2010/main" val="22040952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the SELECT statement</a:t>
            </a:r>
          </a:p>
        </p:txBody>
      </p:sp>
      <p:graphicFrame>
        <p:nvGraphicFramePr>
          <p:cNvPr id="3" name="Group 65"/>
          <p:cNvGraphicFramePr>
            <a:graphicFrameLocks noGrp="1"/>
          </p:cNvGraphicFramePr>
          <p:nvPr>
            <p:extLst>
              <p:ext uri="{D42A27DB-BD31-4B8C-83A1-F6EECF244321}">
                <p14:modId xmlns:p14="http://schemas.microsoft.com/office/powerpoint/2010/main" val="3686340239"/>
              </p:ext>
            </p:extLst>
          </p:nvPr>
        </p:nvGraphicFramePr>
        <p:xfrm>
          <a:off x="920296" y="1611312"/>
          <a:ext cx="7518854" cy="4446587"/>
        </p:xfrm>
        <a:graphic>
          <a:graphicData uri="http://schemas.openxmlformats.org/drawingml/2006/table">
            <a:tbl>
              <a:tblPr>
                <a:tableStyleId>{284E427A-3D55-4303-BF80-6455036E1DE7}</a:tableStyleId>
              </a:tblPr>
              <a:tblGrid>
                <a:gridCol w="2611626">
                  <a:extLst>
                    <a:ext uri="{9D8B030D-6E8A-4147-A177-3AD203B41FA5}">
                      <a16:colId xmlns:a16="http://schemas.microsoft.com/office/drawing/2014/main" val="20000"/>
                    </a:ext>
                  </a:extLst>
                </a:gridCol>
                <a:gridCol w="4907228">
                  <a:extLst>
                    <a:ext uri="{9D8B030D-6E8A-4147-A177-3AD203B41FA5}">
                      <a16:colId xmlns:a16="http://schemas.microsoft.com/office/drawing/2014/main" val="20001"/>
                    </a:ext>
                  </a:extLst>
                </a:gridCol>
              </a:tblGrid>
              <a:tr h="908018">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bg1"/>
                          </a:solidFill>
                          <a:effectLst/>
                        </a:rPr>
                        <a:t>Clause</a:t>
                      </a:r>
                      <a:endParaRPr kumimoji="0" lang="en-US" sz="2000" b="0" i="0" u="none" strike="noStrike" cap="none" normalizeH="0" baseline="0" dirty="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3">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a:ln>
                            <a:noFill/>
                          </a:ln>
                          <a:solidFill>
                            <a:schemeClr val="bg1"/>
                          </a:solidFill>
                          <a:effectLst/>
                        </a:rPr>
                        <a:t>Expression</a:t>
                      </a:r>
                      <a:endParaRPr kumimoji="0" lang="en-US" sz="2000" b="0" i="0" u="none" strike="noStrike" cap="none" normalizeH="0" baseline="0" dirty="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3">
                        <a:lumMod val="75000"/>
                      </a:schemeClr>
                    </a:solidFill>
                  </a:tcPr>
                </a:tc>
                <a:extLst>
                  <a:ext uri="{0D108BD9-81ED-4DB2-BD59-A6C34878D82A}">
                    <a16:rowId xmlns:a16="http://schemas.microsoft.com/office/drawing/2014/main" val="10000"/>
                  </a:ext>
                </a:extLst>
              </a:tr>
              <a:tr h="830544">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a:ln>
                            <a:noFill/>
                          </a:ln>
                          <a:effectLst/>
                        </a:rPr>
                        <a:t>SELECT</a:t>
                      </a:r>
                      <a:endParaRPr kumimoji="0" lang="en-US" sz="1800" b="1" i="1" u="none" strike="noStrike" cap="none" normalizeH="0" baseline="0" dirty="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3">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a:ln>
                            <a:noFill/>
                          </a:ln>
                          <a:effectLst/>
                        </a:rPr>
                        <a:t>&lt;select list&gt;</a:t>
                      </a:r>
                      <a:endParaRPr kumimoji="0" lang="en-US" sz="1800" b="1" i="0" u="none" strike="noStrike" cap="none" normalizeH="0" baseline="0" dirty="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3">
                        <a:lumMod val="20000"/>
                        <a:lumOff val="80000"/>
                      </a:schemeClr>
                    </a:solidFill>
                  </a:tcPr>
                </a:tc>
                <a:extLst>
                  <a:ext uri="{0D108BD9-81ED-4DB2-BD59-A6C34878D82A}">
                    <a16:rowId xmlns:a16="http://schemas.microsoft.com/office/drawing/2014/main" val="10001"/>
                  </a:ext>
                </a:extLst>
              </a:tr>
              <a:tr h="655981">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a:ln>
                            <a:noFill/>
                          </a:ln>
                          <a:effectLst/>
                        </a:rPr>
                        <a:t>FROM</a:t>
                      </a:r>
                      <a:endParaRPr kumimoji="0" lang="en-US" sz="1800" b="1" i="1" u="none" strike="noStrike" cap="none" normalizeH="0" baseline="0" dirty="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3">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a:ln>
                            <a:noFill/>
                          </a:ln>
                          <a:effectLst/>
                        </a:rPr>
                        <a:t>&lt;table source&gt;</a:t>
                      </a:r>
                      <a:endParaRPr kumimoji="0" lang="en-US" sz="1800" b="1" i="0" u="none" strike="noStrike" cap="none" normalizeH="0" baseline="0" dirty="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3">
                        <a:lumMod val="20000"/>
                        <a:lumOff val="80000"/>
                      </a:schemeClr>
                    </a:solidFill>
                  </a:tcPr>
                </a:tc>
                <a:extLst>
                  <a:ext uri="{0D108BD9-81ED-4DB2-BD59-A6C34878D82A}">
                    <a16:rowId xmlns:a16="http://schemas.microsoft.com/office/drawing/2014/main" val="10002"/>
                  </a:ext>
                </a:extLst>
              </a:tr>
              <a:tr h="689622">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WHERE</a:t>
                      </a:r>
                      <a:endParaRPr kumimoji="0" lang="en-US" sz="1800" b="0" i="1"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T="91440" marB="91440" anchor="ctr" horzOverflow="overflow">
                    <a:solidFill>
                      <a:schemeClr val="accent3">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a:ln>
                            <a:noFill/>
                          </a:ln>
                          <a:effectLst/>
                        </a:rPr>
                        <a:t>&lt;search condition&gt;</a:t>
                      </a:r>
                      <a:endParaRPr kumimoji="0" lang="en-US" sz="1800" b="0" i="0" u="none" strike="noStrike" cap="none" normalizeH="0" baseline="0" dirty="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3">
                        <a:lumMod val="20000"/>
                        <a:lumOff val="80000"/>
                      </a:schemeClr>
                    </a:solidFill>
                  </a:tcPr>
                </a:tc>
                <a:extLst>
                  <a:ext uri="{0D108BD9-81ED-4DB2-BD59-A6C34878D82A}">
                    <a16:rowId xmlns:a16="http://schemas.microsoft.com/office/drawing/2014/main" val="10003"/>
                  </a:ext>
                </a:extLst>
              </a:tr>
              <a:tr h="723261">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112" charset="0"/>
                          <a:ea typeface="ＭＳ Ｐゴシック" pitchFamily="-112" charset="-128"/>
                        </a:rPr>
                        <a:t>GROUP BY</a:t>
                      </a:r>
                    </a:p>
                  </a:txBody>
                  <a:tcPr marT="91440" marB="91440" anchor="ctr" horzOverflow="overflow">
                    <a:solidFill>
                      <a:schemeClr val="accent3">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Verdana" pitchFamily="-112" charset="0"/>
                          <a:ea typeface="ＭＳ Ｐゴシック" pitchFamily="-112" charset="-128"/>
                        </a:rPr>
                        <a:t>&lt;group by list&gt;</a:t>
                      </a:r>
                    </a:p>
                  </a:txBody>
                  <a:tcPr marT="91440" marB="91440" anchor="ctr" horzOverflow="overflow">
                    <a:solidFill>
                      <a:schemeClr val="accent3">
                        <a:lumMod val="20000"/>
                        <a:lumOff val="80000"/>
                      </a:schemeClr>
                    </a:solidFill>
                  </a:tcPr>
                </a:tc>
                <a:extLst>
                  <a:ext uri="{0D108BD9-81ED-4DB2-BD59-A6C34878D82A}">
                    <a16:rowId xmlns:a16="http://schemas.microsoft.com/office/drawing/2014/main" val="10004"/>
                  </a:ext>
                </a:extLst>
              </a:tr>
              <a:tr h="639161">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112" charset="0"/>
                          <a:ea typeface="ＭＳ Ｐゴシック" pitchFamily="-112" charset="-128"/>
                        </a:rPr>
                        <a:t>ORDER BY</a:t>
                      </a:r>
                    </a:p>
                  </a:txBody>
                  <a:tcPr marT="91440" marB="91440" anchor="ctr" horzOverflow="overflow">
                    <a:solidFill>
                      <a:schemeClr val="accent3">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Verdana" pitchFamily="-112" charset="0"/>
                          <a:ea typeface="ＭＳ Ｐゴシック" pitchFamily="-112" charset="-128"/>
                        </a:rPr>
                        <a:t>&lt;order by list&gt;</a:t>
                      </a:r>
                    </a:p>
                  </a:txBody>
                  <a:tcPr marT="91440" marB="91440" anchor="ctr" horzOverflow="overflow">
                    <a:solidFill>
                      <a:schemeClr val="accent3">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053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3484" y="323850"/>
            <a:ext cx="8596668" cy="857250"/>
          </a:xfrm>
        </p:spPr>
        <p:txBody>
          <a:bodyPr/>
          <a:lstStyle/>
          <a:p>
            <a:r>
              <a:rPr lang="en-US" dirty="0"/>
              <a:t>Retrieving columns from a table or view</a:t>
            </a:r>
          </a:p>
        </p:txBody>
      </p:sp>
      <p:sp>
        <p:nvSpPr>
          <p:cNvPr id="7171" name="Rectangle 3"/>
          <p:cNvSpPr>
            <a:spLocks noGrp="1" noChangeArrowheads="1"/>
          </p:cNvSpPr>
          <p:nvPr>
            <p:ph idx="1"/>
          </p:nvPr>
        </p:nvSpPr>
        <p:spPr>
          <a:xfrm>
            <a:off x="353484" y="1181100"/>
            <a:ext cx="8596668" cy="3880773"/>
          </a:xfrm>
        </p:spPr>
        <p:txBody>
          <a:bodyPr/>
          <a:lstStyle/>
          <a:p>
            <a:r>
              <a:rPr lang="en-US" sz="2000" dirty="0"/>
              <a:t>Use SELECT with column list to display columns</a:t>
            </a:r>
          </a:p>
          <a:p>
            <a:r>
              <a:rPr lang="en-US" sz="2000" dirty="0"/>
              <a:t>Use FROM to specify a source table or view</a:t>
            </a:r>
          </a:p>
          <a:p>
            <a:pPr lvl="1"/>
            <a:r>
              <a:rPr lang="en-US" sz="2000" dirty="0"/>
              <a:t>Specify both schema and table names</a:t>
            </a:r>
          </a:p>
          <a:p>
            <a:r>
              <a:rPr lang="en-US" sz="2000" dirty="0"/>
              <a:t>End all statements with a semicolon – Optional</a:t>
            </a:r>
          </a:p>
          <a:p>
            <a:endParaRPr lang="en-US" dirty="0"/>
          </a:p>
        </p:txBody>
      </p:sp>
      <p:sp>
        <p:nvSpPr>
          <p:cNvPr id="6" name="AutoShape 3"/>
          <p:cNvSpPr txBox="1">
            <a:spLocks noChangeArrowheads="1"/>
          </p:cNvSpPr>
          <p:nvPr/>
        </p:nvSpPr>
        <p:spPr bwMode="auto">
          <a:xfrm>
            <a:off x="1360488" y="5416972"/>
            <a:ext cx="7751762" cy="799207"/>
          </a:xfrm>
          <a:prstGeom prst="roundRect">
            <a:avLst>
              <a:gd name="adj" fmla="val 7093"/>
            </a:avLst>
          </a:prstGeom>
          <a:solidFill>
            <a:schemeClr val="accent3">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1" dirty="0">
                <a:solidFill>
                  <a:srgbClr val="0000FF"/>
                </a:solidFill>
                <a:latin typeface="Lucida Sans Typewriter" pitchFamily="49" charset="0"/>
              </a:rPr>
              <a:t> SELECT</a:t>
            </a:r>
            <a:r>
              <a:rPr lang="en-US" b="1" dirty="0">
                <a:solidFill>
                  <a:prstClr val="black"/>
                </a:solidFill>
                <a:latin typeface="Lucida Sans Typewriter" pitchFamily="49" charset="0"/>
              </a:rPr>
              <a:t> </a:t>
            </a:r>
            <a:r>
              <a:rPr lang="en-US" b="1" dirty="0" err="1">
                <a:solidFill>
                  <a:prstClr val="black"/>
                </a:solidFill>
                <a:latin typeface="Lucida Sans Typewriter" pitchFamily="49" charset="0"/>
              </a:rPr>
              <a:t>CustomerID</a:t>
            </a:r>
            <a:r>
              <a:rPr lang="en-US" b="1" dirty="0">
                <a:solidFill>
                  <a:srgbClr val="808080"/>
                </a:solidFill>
                <a:latin typeface="Lucida Sans Typewriter" pitchFamily="49" charset="0"/>
              </a:rPr>
              <a:t>,</a:t>
            </a:r>
            <a:r>
              <a:rPr lang="en-US" b="1" dirty="0">
                <a:solidFill>
                  <a:prstClr val="black"/>
                </a:solidFill>
                <a:latin typeface="Lucida Sans Typewriter" pitchFamily="49" charset="0"/>
              </a:rPr>
              <a:t> </a:t>
            </a:r>
            <a:r>
              <a:rPr lang="en-US" b="1" dirty="0" err="1">
                <a:solidFill>
                  <a:prstClr val="black"/>
                </a:solidFill>
                <a:latin typeface="Lucida Sans Typewriter" pitchFamily="49" charset="0"/>
              </a:rPr>
              <a:t>StoreID</a:t>
            </a:r>
            <a:endParaRPr lang="en-US" b="1" dirty="0">
              <a:solidFill>
                <a:prstClr val="black"/>
              </a:solidFill>
              <a:latin typeface="Lucida Sans Typewriter" pitchFamily="49" charset="0"/>
            </a:endParaRPr>
          </a:p>
          <a:p>
            <a:pPr marL="0" indent="0">
              <a:buNone/>
            </a:pPr>
            <a:r>
              <a:rPr lang="en-US" b="1" dirty="0">
                <a:solidFill>
                  <a:srgbClr val="0000FF"/>
                </a:solidFill>
                <a:latin typeface="Lucida Sans Typewriter" pitchFamily="49" charset="0"/>
              </a:rPr>
              <a:t> FROM</a:t>
            </a:r>
            <a:r>
              <a:rPr lang="en-US" b="1" dirty="0">
                <a:solidFill>
                  <a:prstClr val="black"/>
                </a:solidFill>
                <a:latin typeface="Lucida Sans Typewriter" pitchFamily="49" charset="0"/>
              </a:rPr>
              <a:t> </a:t>
            </a:r>
            <a:r>
              <a:rPr lang="en-US" b="1" dirty="0" err="1">
                <a:solidFill>
                  <a:prstClr val="black"/>
                </a:solidFill>
                <a:latin typeface="Lucida Sans Typewriter" pitchFamily="49" charset="0"/>
              </a:rPr>
              <a:t>Sales</a:t>
            </a:r>
            <a:r>
              <a:rPr lang="en-US" b="1" dirty="0" err="1">
                <a:solidFill>
                  <a:srgbClr val="808080"/>
                </a:solidFill>
                <a:latin typeface="Lucida Sans Typewriter" pitchFamily="49" charset="0"/>
              </a:rPr>
              <a:t>.</a:t>
            </a:r>
            <a:r>
              <a:rPr lang="en-US" b="1" dirty="0" err="1">
                <a:solidFill>
                  <a:prstClr val="black"/>
                </a:solidFill>
                <a:latin typeface="Lucida Sans Typewriter" pitchFamily="49" charset="0"/>
              </a:rPr>
              <a:t>Customer</a:t>
            </a:r>
            <a:r>
              <a:rPr lang="en-US" b="1" dirty="0">
                <a:solidFill>
                  <a:srgbClr val="808080"/>
                </a:solidFill>
                <a:latin typeface="Lucida Sans Typewriter" pitchFamily="49" charset="0"/>
              </a:rPr>
              <a:t>;</a:t>
            </a:r>
          </a:p>
        </p:txBody>
      </p:sp>
      <p:graphicFrame>
        <p:nvGraphicFramePr>
          <p:cNvPr id="7" name="Group 65"/>
          <p:cNvGraphicFramePr>
            <a:graphicFrameLocks noGrp="1"/>
          </p:cNvGraphicFramePr>
          <p:nvPr>
            <p:extLst>
              <p:ext uri="{D42A27DB-BD31-4B8C-83A1-F6EECF244321}">
                <p14:modId xmlns:p14="http://schemas.microsoft.com/office/powerpoint/2010/main" val="2412321902"/>
              </p:ext>
            </p:extLst>
          </p:nvPr>
        </p:nvGraphicFramePr>
        <p:xfrm>
          <a:off x="1655649" y="3392199"/>
          <a:ext cx="6424840" cy="1669674"/>
        </p:xfrm>
        <a:graphic>
          <a:graphicData uri="http://schemas.openxmlformats.org/drawingml/2006/table">
            <a:tbl>
              <a:tblPr>
                <a:tableStyleId>{284E427A-3D55-4303-BF80-6455036E1DE7}</a:tableStyleId>
              </a:tblPr>
              <a:tblGrid>
                <a:gridCol w="2231627">
                  <a:extLst>
                    <a:ext uri="{9D8B030D-6E8A-4147-A177-3AD203B41FA5}">
                      <a16:colId xmlns:a16="http://schemas.microsoft.com/office/drawing/2014/main" val="20000"/>
                    </a:ext>
                  </a:extLst>
                </a:gridCol>
                <a:gridCol w="4193213">
                  <a:extLst>
                    <a:ext uri="{9D8B030D-6E8A-4147-A177-3AD203B41FA5}">
                      <a16:colId xmlns:a16="http://schemas.microsoft.com/office/drawing/2014/main" val="20001"/>
                    </a:ext>
                  </a:extLst>
                </a:gridCol>
              </a:tblGrid>
              <a:tr h="536802">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bg1"/>
                          </a:solidFill>
                          <a:effectLst/>
                        </a:rPr>
                        <a:t>Keyword</a:t>
                      </a:r>
                      <a:endParaRPr kumimoji="0" lang="en-US" sz="2000" b="0" i="0" u="none" strike="noStrike" cap="none" normalizeH="0" baseline="0" dirty="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3">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a:ln>
                            <a:noFill/>
                          </a:ln>
                          <a:solidFill>
                            <a:schemeClr val="bg1"/>
                          </a:solidFill>
                          <a:effectLst/>
                        </a:rPr>
                        <a:t>Expression</a:t>
                      </a:r>
                      <a:endParaRPr kumimoji="0" lang="en-US" sz="2000" b="0" i="0" u="none" strike="noStrike" cap="none" normalizeH="0" baseline="0" dirty="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3">
                        <a:lumMod val="75000"/>
                      </a:schemeClr>
                    </a:solidFill>
                  </a:tcPr>
                </a:tc>
                <a:extLst>
                  <a:ext uri="{0D108BD9-81ED-4DB2-BD59-A6C34878D82A}">
                    <a16:rowId xmlns:a16="http://schemas.microsoft.com/office/drawing/2014/main" val="10000"/>
                  </a:ext>
                </a:extLst>
              </a:tr>
              <a:tr h="566815">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a:ln>
                            <a:noFill/>
                          </a:ln>
                          <a:effectLst/>
                        </a:rPr>
                        <a:t>SELECT</a:t>
                      </a:r>
                      <a:endParaRPr kumimoji="0" lang="en-US" sz="1800" b="1" i="1" u="none" strike="noStrike" cap="none" normalizeH="0" baseline="0" dirty="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3">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a:ln>
                            <a:noFill/>
                          </a:ln>
                          <a:effectLst/>
                        </a:rPr>
                        <a:t>&lt;select list&gt;</a:t>
                      </a:r>
                      <a:endParaRPr kumimoji="0" lang="en-US" sz="1800" b="1" i="0" u="none" strike="noStrike" cap="none" normalizeH="0" baseline="0" dirty="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3">
                        <a:lumMod val="20000"/>
                        <a:lumOff val="80000"/>
                      </a:schemeClr>
                    </a:solidFill>
                  </a:tcPr>
                </a:tc>
                <a:extLst>
                  <a:ext uri="{0D108BD9-81ED-4DB2-BD59-A6C34878D82A}">
                    <a16:rowId xmlns:a16="http://schemas.microsoft.com/office/drawing/2014/main" val="10001"/>
                  </a:ext>
                </a:extLst>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a:ln>
                            <a:noFill/>
                          </a:ln>
                          <a:effectLst/>
                        </a:rPr>
                        <a:t>FROM</a:t>
                      </a:r>
                      <a:endParaRPr kumimoji="0" lang="en-US" sz="1800" b="1" i="1" u="none" strike="noStrike" cap="none" normalizeH="0" baseline="0" dirty="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3">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a:ln>
                            <a:noFill/>
                          </a:ln>
                          <a:effectLst/>
                        </a:rPr>
                        <a:t>&lt;table source&gt;</a:t>
                      </a:r>
                      <a:endParaRPr kumimoji="0" lang="en-US" sz="1800" b="1" i="0" u="none" strike="noStrike" cap="none" normalizeH="0" baseline="0" dirty="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451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61" y="221416"/>
            <a:ext cx="7773988" cy="741363"/>
          </a:xfrm>
        </p:spPr>
        <p:txBody>
          <a:bodyPr>
            <a:normAutofit fontScale="90000"/>
          </a:bodyPr>
          <a:lstStyle/>
          <a:p>
            <a:r>
              <a:rPr lang="en-US" dirty="0"/>
              <a:t>Using calculations</a:t>
            </a:r>
            <a:r>
              <a:rPr lang="en-US" baseline="0" dirty="0"/>
              <a:t> in the SELECT clause</a:t>
            </a:r>
            <a:endParaRPr lang="en-US" dirty="0"/>
          </a:p>
        </p:txBody>
      </p:sp>
      <p:sp>
        <p:nvSpPr>
          <p:cNvPr id="3" name="Content Placeholder 2"/>
          <p:cNvSpPr>
            <a:spLocks noGrp="1"/>
          </p:cNvSpPr>
          <p:nvPr>
            <p:ph idx="1"/>
          </p:nvPr>
        </p:nvSpPr>
        <p:spPr>
          <a:xfrm>
            <a:off x="288811" y="1021033"/>
            <a:ext cx="7751762" cy="4386262"/>
          </a:xfrm>
        </p:spPr>
        <p:txBody>
          <a:bodyPr>
            <a:noAutofit/>
          </a:bodyPr>
          <a:lstStyle/>
          <a:p>
            <a:r>
              <a:rPr lang="en-US" dirty="0"/>
              <a:t>Calculations are scalar, returning one value per row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Using scalar expressions in the SELECT clause</a:t>
            </a:r>
          </a:p>
        </p:txBody>
      </p:sp>
      <p:sp>
        <p:nvSpPr>
          <p:cNvPr id="7" name="AutoShape 3"/>
          <p:cNvSpPr txBox="1">
            <a:spLocks noChangeArrowheads="1"/>
          </p:cNvSpPr>
          <p:nvPr/>
        </p:nvSpPr>
        <p:spPr bwMode="auto">
          <a:xfrm>
            <a:off x="786494" y="5620643"/>
            <a:ext cx="8127999" cy="799207"/>
          </a:xfrm>
          <a:prstGeom prst="roundRect">
            <a:avLst>
              <a:gd name="adj" fmla="val 7093"/>
            </a:avLst>
          </a:prstGeom>
          <a:solidFill>
            <a:schemeClr val="accent3">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1" dirty="0">
                <a:solidFill>
                  <a:srgbClr val="0000FF"/>
                </a:solidFill>
                <a:latin typeface="Lucida Sans Typewriter" pitchFamily="49" charset="0"/>
              </a:rPr>
              <a:t> SELECT</a:t>
            </a:r>
            <a:r>
              <a:rPr lang="en-US" b="1" dirty="0">
                <a:solidFill>
                  <a:prstClr val="black"/>
                </a:solidFill>
                <a:latin typeface="Lucida Sans Typewriter" pitchFamily="49" charset="0"/>
              </a:rPr>
              <a:t> unitprice</a:t>
            </a:r>
            <a:r>
              <a:rPr lang="en-US" b="1" dirty="0">
                <a:solidFill>
                  <a:srgbClr val="808080"/>
                </a:solidFill>
                <a:latin typeface="Lucida Sans Typewriter" pitchFamily="49" charset="0"/>
              </a:rPr>
              <a:t>,</a:t>
            </a:r>
            <a:r>
              <a:rPr lang="en-US" b="1" dirty="0">
                <a:solidFill>
                  <a:prstClr val="black"/>
                </a:solidFill>
                <a:latin typeface="Lucida Sans Typewriter" pitchFamily="49" charset="0"/>
              </a:rPr>
              <a:t> </a:t>
            </a:r>
            <a:r>
              <a:rPr lang="en-US" b="1" dirty="0" err="1">
                <a:solidFill>
                  <a:prstClr val="black"/>
                </a:solidFill>
                <a:latin typeface="Lucida Sans Typewriter" pitchFamily="49" charset="0"/>
              </a:rPr>
              <a:t>OrderQty</a:t>
            </a:r>
            <a:r>
              <a:rPr lang="en-US" b="1" dirty="0">
                <a:solidFill>
                  <a:srgbClr val="808080"/>
                </a:solidFill>
                <a:latin typeface="Lucida Sans Typewriter" pitchFamily="49" charset="0"/>
              </a:rPr>
              <a:t>,</a:t>
            </a:r>
            <a:r>
              <a:rPr lang="en-US" b="1" dirty="0">
                <a:solidFill>
                  <a:srgbClr val="0000FF"/>
                </a:solidFill>
                <a:latin typeface="Lucida Sans Typewriter" pitchFamily="49" charset="0"/>
              </a:rPr>
              <a:t> </a:t>
            </a:r>
            <a:r>
              <a:rPr lang="en-US" b="1" dirty="0">
                <a:solidFill>
                  <a:srgbClr val="808080"/>
                </a:solidFill>
                <a:latin typeface="Lucida Sans Typewriter" pitchFamily="49" charset="0"/>
              </a:rPr>
              <a:t>(</a:t>
            </a:r>
            <a:r>
              <a:rPr lang="en-US" b="1" dirty="0">
                <a:solidFill>
                  <a:prstClr val="black"/>
                </a:solidFill>
                <a:latin typeface="Lucida Sans Typewriter" pitchFamily="49" charset="0"/>
              </a:rPr>
              <a:t>unitprice </a:t>
            </a:r>
            <a:r>
              <a:rPr lang="en-US" b="1" dirty="0">
                <a:solidFill>
                  <a:srgbClr val="808080"/>
                </a:solidFill>
                <a:latin typeface="Lucida Sans Typewriter" pitchFamily="49" charset="0"/>
              </a:rPr>
              <a:t>*</a:t>
            </a:r>
            <a:r>
              <a:rPr lang="en-US" b="1" dirty="0">
                <a:solidFill>
                  <a:prstClr val="black"/>
                </a:solidFill>
                <a:latin typeface="Lucida Sans Typewriter" pitchFamily="49" charset="0"/>
              </a:rPr>
              <a:t> </a:t>
            </a:r>
            <a:r>
              <a:rPr lang="en-US" b="1" dirty="0" err="1">
                <a:solidFill>
                  <a:prstClr val="black"/>
                </a:solidFill>
                <a:latin typeface="Lucida Sans Typewriter" pitchFamily="49" charset="0"/>
              </a:rPr>
              <a:t>OrderQty</a:t>
            </a:r>
            <a:r>
              <a:rPr lang="en-US" b="1" dirty="0">
                <a:solidFill>
                  <a:srgbClr val="808080"/>
                </a:solidFill>
                <a:latin typeface="Lucida Sans Typewriter" pitchFamily="49" charset="0"/>
              </a:rPr>
              <a:t>)</a:t>
            </a:r>
          </a:p>
          <a:p>
            <a:pPr marL="0" indent="0">
              <a:buNone/>
            </a:pPr>
            <a:r>
              <a:rPr lang="en-US" b="1" dirty="0">
                <a:solidFill>
                  <a:srgbClr val="0000FF"/>
                </a:solidFill>
                <a:latin typeface="Lucida Sans Typewriter" pitchFamily="49" charset="0"/>
              </a:rPr>
              <a:t> FROM</a:t>
            </a:r>
            <a:r>
              <a:rPr lang="en-US" b="1" dirty="0">
                <a:solidFill>
                  <a:prstClr val="black"/>
                </a:solidFill>
                <a:latin typeface="Lucida Sans Typewriter" pitchFamily="49" charset="0"/>
              </a:rPr>
              <a:t> </a:t>
            </a:r>
            <a:r>
              <a:rPr lang="en-US" b="1" dirty="0" err="1">
                <a:solidFill>
                  <a:prstClr val="black"/>
                </a:solidFill>
                <a:latin typeface="Lucida Sans Typewriter" pitchFamily="49" charset="0"/>
              </a:rPr>
              <a:t>sales</a:t>
            </a:r>
            <a:r>
              <a:rPr lang="en-US" b="1" dirty="0" err="1">
                <a:solidFill>
                  <a:srgbClr val="808080"/>
                </a:solidFill>
                <a:latin typeface="Lucida Sans Typewriter" pitchFamily="49" charset="0"/>
              </a:rPr>
              <a:t>.</a:t>
            </a:r>
            <a:r>
              <a:rPr lang="en-US" b="1" dirty="0" err="1">
                <a:latin typeface="Lucida Sans Typewriter" pitchFamily="49" charset="0"/>
              </a:rPr>
              <a:t>sales</a:t>
            </a:r>
            <a:r>
              <a:rPr lang="en-US" b="1" dirty="0" err="1">
                <a:solidFill>
                  <a:prstClr val="black"/>
                </a:solidFill>
                <a:latin typeface="Lucida Sans Typewriter" pitchFamily="49" charset="0"/>
              </a:rPr>
              <a:t>orderdetail</a:t>
            </a:r>
            <a:r>
              <a:rPr lang="en-US" b="1" dirty="0">
                <a:solidFill>
                  <a:srgbClr val="808080"/>
                </a:solidFill>
                <a:latin typeface="Lucida Sans Typewriter" pitchFamily="49"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2616052159"/>
              </p:ext>
            </p:extLst>
          </p:nvPr>
        </p:nvGraphicFramePr>
        <p:xfrm>
          <a:off x="1238249" y="1523651"/>
          <a:ext cx="7209064" cy="3067398"/>
        </p:xfrm>
        <a:graphic>
          <a:graphicData uri="http://schemas.openxmlformats.org/drawingml/2006/table">
            <a:tbl>
              <a:tblPr firstRow="1" bandRow="1">
                <a:tableStyleId>{69C7853C-536D-4A76-A0AE-DD22124D55A5}</a:tableStyleId>
              </a:tblPr>
              <a:tblGrid>
                <a:gridCol w="3604532">
                  <a:extLst>
                    <a:ext uri="{9D8B030D-6E8A-4147-A177-3AD203B41FA5}">
                      <a16:colId xmlns:a16="http://schemas.microsoft.com/office/drawing/2014/main" val="20000"/>
                    </a:ext>
                  </a:extLst>
                </a:gridCol>
                <a:gridCol w="3604532">
                  <a:extLst>
                    <a:ext uri="{9D8B030D-6E8A-4147-A177-3AD203B41FA5}">
                      <a16:colId xmlns:a16="http://schemas.microsoft.com/office/drawing/2014/main" val="20001"/>
                    </a:ext>
                  </a:extLst>
                </a:gridCol>
              </a:tblGrid>
              <a:tr h="511233">
                <a:tc>
                  <a:txBody>
                    <a:bodyPr/>
                    <a:lstStyle/>
                    <a:p>
                      <a:r>
                        <a:rPr lang="en-US" dirty="0"/>
                        <a:t>Operator</a:t>
                      </a:r>
                    </a:p>
                  </a:txBody>
                  <a:tcPr/>
                </a:tc>
                <a:tc>
                  <a:txBody>
                    <a:bodyPr/>
                    <a:lstStyle/>
                    <a:p>
                      <a:r>
                        <a:rPr lang="en-US" dirty="0"/>
                        <a:t>Description</a:t>
                      </a:r>
                    </a:p>
                  </a:txBody>
                  <a:tcPr/>
                </a:tc>
                <a:extLst>
                  <a:ext uri="{0D108BD9-81ED-4DB2-BD59-A6C34878D82A}">
                    <a16:rowId xmlns:a16="http://schemas.microsoft.com/office/drawing/2014/main" val="10000"/>
                  </a:ext>
                </a:extLst>
              </a:tr>
              <a:tr h="511233">
                <a:tc>
                  <a:txBody>
                    <a:bodyPr/>
                    <a:lstStyle/>
                    <a:p>
                      <a:r>
                        <a:rPr lang="en-US" dirty="0"/>
                        <a:t>+</a:t>
                      </a:r>
                    </a:p>
                  </a:txBody>
                  <a:tcPr/>
                </a:tc>
                <a:tc>
                  <a:txBody>
                    <a:bodyPr/>
                    <a:lstStyle/>
                    <a:p>
                      <a:r>
                        <a:rPr lang="en-US" dirty="0"/>
                        <a:t>Add or concatenate</a:t>
                      </a:r>
                    </a:p>
                  </a:txBody>
                  <a:tcPr/>
                </a:tc>
                <a:extLst>
                  <a:ext uri="{0D108BD9-81ED-4DB2-BD59-A6C34878D82A}">
                    <a16:rowId xmlns:a16="http://schemas.microsoft.com/office/drawing/2014/main" val="10001"/>
                  </a:ext>
                </a:extLst>
              </a:tr>
              <a:tr h="511233">
                <a:tc>
                  <a:txBody>
                    <a:bodyPr/>
                    <a:lstStyle/>
                    <a:p>
                      <a:r>
                        <a:rPr lang="en-US" dirty="0"/>
                        <a:t>-</a:t>
                      </a:r>
                    </a:p>
                  </a:txBody>
                  <a:tcPr/>
                </a:tc>
                <a:tc>
                  <a:txBody>
                    <a:bodyPr/>
                    <a:lstStyle/>
                    <a:p>
                      <a:r>
                        <a:rPr lang="en-US" dirty="0"/>
                        <a:t>Subtract</a:t>
                      </a:r>
                    </a:p>
                  </a:txBody>
                  <a:tcPr/>
                </a:tc>
                <a:extLst>
                  <a:ext uri="{0D108BD9-81ED-4DB2-BD59-A6C34878D82A}">
                    <a16:rowId xmlns:a16="http://schemas.microsoft.com/office/drawing/2014/main" val="10002"/>
                  </a:ext>
                </a:extLst>
              </a:tr>
              <a:tr h="511233">
                <a:tc>
                  <a:txBody>
                    <a:bodyPr/>
                    <a:lstStyle/>
                    <a:p>
                      <a:r>
                        <a:rPr lang="en-US" dirty="0"/>
                        <a:t>*</a:t>
                      </a:r>
                    </a:p>
                  </a:txBody>
                  <a:tcPr/>
                </a:tc>
                <a:tc>
                  <a:txBody>
                    <a:bodyPr/>
                    <a:lstStyle/>
                    <a:p>
                      <a:r>
                        <a:rPr lang="en-US" dirty="0"/>
                        <a:t>Multiply</a:t>
                      </a:r>
                    </a:p>
                  </a:txBody>
                  <a:tcPr/>
                </a:tc>
                <a:extLst>
                  <a:ext uri="{0D108BD9-81ED-4DB2-BD59-A6C34878D82A}">
                    <a16:rowId xmlns:a16="http://schemas.microsoft.com/office/drawing/2014/main" val="10003"/>
                  </a:ext>
                </a:extLst>
              </a:tr>
              <a:tr h="511233">
                <a:tc>
                  <a:txBody>
                    <a:bodyPr/>
                    <a:lstStyle/>
                    <a:p>
                      <a:r>
                        <a:rPr lang="en-US" dirty="0"/>
                        <a:t>/</a:t>
                      </a:r>
                    </a:p>
                  </a:txBody>
                  <a:tcPr/>
                </a:tc>
                <a:tc>
                  <a:txBody>
                    <a:bodyPr/>
                    <a:lstStyle/>
                    <a:p>
                      <a:r>
                        <a:rPr lang="en-US" dirty="0"/>
                        <a:t>Divide</a:t>
                      </a:r>
                    </a:p>
                  </a:txBody>
                  <a:tcPr/>
                </a:tc>
                <a:extLst>
                  <a:ext uri="{0D108BD9-81ED-4DB2-BD59-A6C34878D82A}">
                    <a16:rowId xmlns:a16="http://schemas.microsoft.com/office/drawing/2014/main" val="10004"/>
                  </a:ext>
                </a:extLst>
              </a:tr>
              <a:tr h="511233">
                <a:tc>
                  <a:txBody>
                    <a:bodyPr/>
                    <a:lstStyle/>
                    <a:p>
                      <a:r>
                        <a:rPr lang="en-US" dirty="0"/>
                        <a:t>%</a:t>
                      </a:r>
                    </a:p>
                  </a:txBody>
                  <a:tcPr/>
                </a:tc>
                <a:tc>
                  <a:txBody>
                    <a:bodyPr/>
                    <a:lstStyle/>
                    <a:p>
                      <a:r>
                        <a:rPr lang="en-US" dirty="0"/>
                        <a:t>Modulo</a:t>
                      </a:r>
                    </a:p>
                  </a:txBody>
                  <a:tcPr/>
                </a:tc>
                <a:extLst>
                  <a:ext uri="{0D108BD9-81ED-4DB2-BD59-A6C34878D82A}">
                    <a16:rowId xmlns:a16="http://schemas.microsoft.com/office/drawing/2014/main" val="10005"/>
                  </a:ext>
                </a:extLst>
              </a:tr>
            </a:tbl>
          </a:graphicData>
        </a:graphic>
      </p:graphicFrame>
      <p:cxnSp>
        <p:nvCxnSpPr>
          <p:cNvPr id="11" name="Straight Arrow Connector 10">
            <a:extLst>
              <a:ext uri="{FF2B5EF4-FFF2-40B4-BE49-F238E27FC236}">
                <a16:creationId xmlns:a16="http://schemas.microsoft.com/office/drawing/2014/main" id="{DA7D584B-358F-48A2-AF66-7FEB75C12D7C}"/>
              </a:ext>
            </a:extLst>
          </p:cNvPr>
          <p:cNvCxnSpPr>
            <a:cxnSpLocks/>
          </p:cNvCxnSpPr>
          <p:nvPr/>
        </p:nvCxnSpPr>
        <p:spPr>
          <a:xfrm flipV="1">
            <a:off x="8718136" y="5407295"/>
            <a:ext cx="755048" cy="2133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95C80ABB-41A0-4F91-B1BA-FBD48FD7EBBE}"/>
              </a:ext>
            </a:extLst>
          </p:cNvPr>
          <p:cNvSpPr txBox="1"/>
          <p:nvPr/>
        </p:nvSpPr>
        <p:spPr>
          <a:xfrm>
            <a:off x="9592056" y="5102352"/>
            <a:ext cx="1773936" cy="1323439"/>
          </a:xfrm>
          <a:prstGeom prst="rect">
            <a:avLst/>
          </a:prstGeom>
          <a:noFill/>
        </p:spPr>
        <p:txBody>
          <a:bodyPr wrap="square" rtlCol="0">
            <a:spAutoFit/>
          </a:bodyPr>
          <a:lstStyle/>
          <a:p>
            <a:r>
              <a:rPr lang="en-US" sz="2000" b="1" dirty="0">
                <a:solidFill>
                  <a:srgbClr val="002060"/>
                </a:solidFill>
              </a:rPr>
              <a:t>What’s this new column header name will be?</a:t>
            </a:r>
          </a:p>
        </p:txBody>
      </p:sp>
    </p:spTree>
    <p:extLst>
      <p:ext uri="{BB962C8B-B14F-4D97-AF65-F5344CB8AC3E}">
        <p14:creationId xmlns:p14="http://schemas.microsoft.com/office/powerpoint/2010/main" val="1999276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51965"/>
          </a:xfrm>
        </p:spPr>
        <p:txBody>
          <a:bodyPr>
            <a:normAutofit fontScale="90000"/>
          </a:bodyPr>
          <a:lstStyle/>
          <a:p>
            <a:r>
              <a:rPr lang="en-US" b="1" dirty="0"/>
              <a:t>A SELECT statement that retrieves and sorts selected columns and rows:</a:t>
            </a:r>
            <a:br>
              <a:rPr lang="en-US" b="1" dirty="0"/>
            </a:br>
            <a:endParaRPr lang="en-US" dirty="0"/>
          </a:p>
        </p:txBody>
      </p:sp>
      <p:sp>
        <p:nvSpPr>
          <p:cNvPr id="3" name="Content Placeholder 2"/>
          <p:cNvSpPr>
            <a:spLocks noGrp="1"/>
          </p:cNvSpPr>
          <p:nvPr>
            <p:ph idx="1"/>
          </p:nvPr>
        </p:nvSpPr>
        <p:spPr>
          <a:xfrm>
            <a:off x="677334" y="1869141"/>
            <a:ext cx="8596668" cy="4172221"/>
          </a:xfrm>
        </p:spPr>
        <p:txBody>
          <a:bodyPr/>
          <a:lstStyle/>
          <a:p>
            <a:r>
              <a:rPr lang="en-US" dirty="0">
                <a:solidFill>
                  <a:schemeClr val="accent4"/>
                </a:solidFill>
              </a:rPr>
              <a:t>SELECT</a:t>
            </a:r>
            <a:r>
              <a:rPr lang="en-US" dirty="0"/>
              <a:t> </a:t>
            </a:r>
            <a:r>
              <a:rPr lang="en-US" dirty="0" err="1"/>
              <a:t>InvoiceNumber</a:t>
            </a:r>
            <a:r>
              <a:rPr lang="en-US" dirty="0"/>
              <a:t>, </a:t>
            </a:r>
            <a:r>
              <a:rPr lang="en-US" dirty="0" err="1"/>
              <a:t>InvoiceDate</a:t>
            </a:r>
            <a:r>
              <a:rPr lang="en-US" dirty="0"/>
              <a:t>, </a:t>
            </a:r>
            <a:r>
              <a:rPr lang="en-US" dirty="0" err="1"/>
              <a:t>InvoiceTotal</a:t>
            </a:r>
            <a:r>
              <a:rPr lang="en-US" dirty="0"/>
              <a:t>, </a:t>
            </a:r>
            <a:r>
              <a:rPr lang="en-US" sz="1800" dirty="0" err="1"/>
              <a:t>PaymentTotal</a:t>
            </a:r>
            <a:r>
              <a:rPr lang="en-US" sz="1800" dirty="0"/>
              <a:t>, </a:t>
            </a:r>
            <a:r>
              <a:rPr lang="en-US" sz="1800" dirty="0" err="1"/>
              <a:t>CreditTotal</a:t>
            </a:r>
            <a:r>
              <a:rPr lang="en-US" sz="1800" dirty="0"/>
              <a:t>,</a:t>
            </a:r>
          </a:p>
          <a:p>
            <a:pPr marL="400050" lvl="1" indent="0">
              <a:buNone/>
            </a:pPr>
            <a:r>
              <a:rPr lang="en-US" sz="1800" dirty="0"/>
              <a:t>    </a:t>
            </a:r>
            <a:r>
              <a:rPr lang="en-US" sz="1800" dirty="0" err="1"/>
              <a:t>InvoiceTotal</a:t>
            </a:r>
            <a:r>
              <a:rPr lang="en-US" sz="1800" dirty="0"/>
              <a:t> – </a:t>
            </a:r>
            <a:r>
              <a:rPr lang="en-US" sz="1800" dirty="0" err="1"/>
              <a:t>PaymentTotal</a:t>
            </a:r>
            <a:r>
              <a:rPr lang="en-US" sz="1800" dirty="0"/>
              <a:t> – </a:t>
            </a:r>
            <a:r>
              <a:rPr lang="en-US" sz="1800" dirty="0" err="1"/>
              <a:t>CreditTotal</a:t>
            </a:r>
            <a:r>
              <a:rPr lang="en-US" sz="1800" dirty="0"/>
              <a:t>   AS </a:t>
            </a:r>
            <a:r>
              <a:rPr lang="en-US" sz="1800" dirty="0" err="1"/>
              <a:t>BalanceDue</a:t>
            </a:r>
            <a:endParaRPr lang="en-US" sz="1800" dirty="0"/>
          </a:p>
          <a:p>
            <a:pPr marL="400050" lvl="1" indent="0">
              <a:buNone/>
            </a:pPr>
            <a:r>
              <a:rPr lang="en-US" sz="1800" dirty="0">
                <a:solidFill>
                  <a:schemeClr val="accent4"/>
                </a:solidFill>
              </a:rPr>
              <a:t>FROM</a:t>
            </a:r>
            <a:r>
              <a:rPr lang="en-US" sz="1800" dirty="0"/>
              <a:t> Invoices </a:t>
            </a:r>
          </a:p>
          <a:p>
            <a:pPr marL="400050" lvl="1" indent="0">
              <a:buNone/>
            </a:pPr>
            <a:r>
              <a:rPr lang="en-US" sz="1800" dirty="0">
                <a:solidFill>
                  <a:schemeClr val="accent4"/>
                </a:solidFill>
              </a:rPr>
              <a:t>WHERE</a:t>
            </a:r>
            <a:r>
              <a:rPr lang="en-US" sz="1800" dirty="0"/>
              <a:t> </a:t>
            </a:r>
            <a:r>
              <a:rPr lang="en-US" sz="1800" dirty="0" err="1"/>
              <a:t>InvoiceTotal</a:t>
            </a:r>
            <a:r>
              <a:rPr lang="en-US" sz="1800" dirty="0"/>
              <a:t> – </a:t>
            </a:r>
            <a:r>
              <a:rPr lang="en-US" sz="1800" dirty="0" err="1"/>
              <a:t>PaymentTotal</a:t>
            </a:r>
            <a:r>
              <a:rPr lang="en-US" sz="1800" dirty="0"/>
              <a:t> – </a:t>
            </a:r>
            <a:r>
              <a:rPr lang="en-US" sz="1800" dirty="0" err="1"/>
              <a:t>CreditTotal</a:t>
            </a:r>
            <a:r>
              <a:rPr lang="en-US" sz="1800" dirty="0"/>
              <a:t> &gt; 0</a:t>
            </a:r>
          </a:p>
          <a:p>
            <a:pPr marL="400050" lvl="1" indent="0">
              <a:buNone/>
            </a:pPr>
            <a:r>
              <a:rPr lang="en-US" sz="1800" dirty="0">
                <a:solidFill>
                  <a:schemeClr val="accent4"/>
                </a:solidFill>
              </a:rPr>
              <a:t>ORDER BY </a:t>
            </a:r>
            <a:r>
              <a:rPr lang="en-US" sz="1800" dirty="0" err="1"/>
              <a:t>InvoiceDate</a:t>
            </a:r>
            <a:r>
              <a:rPr lang="en-US" sz="1800" dirty="0"/>
              <a:t>;</a:t>
            </a:r>
          </a:p>
          <a:p>
            <a:r>
              <a:rPr lang="en-US" dirty="0"/>
              <a:t>The output result set:</a:t>
            </a:r>
          </a:p>
          <a:p>
            <a:pPr marL="0" indent="0">
              <a:buNone/>
            </a:pPr>
            <a:endParaRPr lang="en-US" dirty="0"/>
          </a:p>
        </p:txBody>
      </p:sp>
      <p:pic>
        <p:nvPicPr>
          <p:cNvPr id="4" name="Picture 3" descr="Figure 1-12b.png"/>
          <p:cNvPicPr/>
          <p:nvPr/>
        </p:nvPicPr>
        <p:blipFill>
          <a:blip r:embed="rId2"/>
          <a:srcRect/>
          <a:stretch>
            <a:fillRect/>
          </a:stretch>
        </p:blipFill>
        <p:spPr bwMode="auto">
          <a:xfrm>
            <a:off x="1129552" y="4325472"/>
            <a:ext cx="7166668" cy="1595239"/>
          </a:xfrm>
          <a:prstGeom prst="rect">
            <a:avLst/>
          </a:prstGeom>
          <a:noFill/>
          <a:ln w="9525">
            <a:noFill/>
            <a:miter lim="800000"/>
            <a:headEnd/>
            <a:tailEnd/>
          </a:ln>
        </p:spPr>
      </p:pic>
    </p:spTree>
    <p:extLst>
      <p:ext uri="{BB962C8B-B14F-4D97-AF65-F5344CB8AC3E}">
        <p14:creationId xmlns:p14="http://schemas.microsoft.com/office/powerpoint/2010/main" val="3466993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725929" y="2960473"/>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6000" dirty="0">
                <a:solidFill>
                  <a:schemeClr val="bg1">
                    <a:alpha val="98824"/>
                  </a:schemeClr>
                </a:solidFill>
              </a:rPr>
              <a:t>Basic </a:t>
            </a:r>
            <a:r>
              <a:rPr lang="en-US" sz="6000" dirty="0">
                <a:solidFill>
                  <a:schemeClr val="bg1">
                    <a:alpha val="98824"/>
                  </a:schemeClr>
                </a:solidFill>
              </a:rPr>
              <a:t>DDL Syntax</a:t>
            </a:r>
            <a:endParaRPr lang="en-GB" sz="6000" dirty="0">
              <a:solidFill>
                <a:schemeClr val="bg1">
                  <a:alpha val="98824"/>
                </a:schemeClr>
              </a:solidFill>
            </a:endParaRPr>
          </a:p>
        </p:txBody>
      </p:sp>
    </p:spTree>
    <p:extLst>
      <p:ext uri="{BB962C8B-B14F-4D97-AF65-F5344CB8AC3E}">
        <p14:creationId xmlns:p14="http://schemas.microsoft.com/office/powerpoint/2010/main" val="38063345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DDL Syntax example</a:t>
            </a:r>
          </a:p>
        </p:txBody>
      </p:sp>
      <p:sp>
        <p:nvSpPr>
          <p:cNvPr id="3" name="Content Placeholder 2"/>
          <p:cNvSpPr>
            <a:spLocks noGrp="1"/>
          </p:cNvSpPr>
          <p:nvPr>
            <p:ph idx="1"/>
          </p:nvPr>
        </p:nvSpPr>
        <p:spPr>
          <a:xfrm>
            <a:off x="677334" y="1344707"/>
            <a:ext cx="8596668" cy="4696656"/>
          </a:xfrm>
        </p:spPr>
        <p:txBody>
          <a:bodyPr>
            <a:normAutofit fontScale="77500" lnSpcReduction="20000"/>
          </a:bodyPr>
          <a:lstStyle/>
          <a:p>
            <a:pPr marL="0" marR="0">
              <a:spcBef>
                <a:spcPts val="1200"/>
              </a:spcBef>
              <a:spcAft>
                <a:spcPts val="600"/>
              </a:spcAft>
              <a:tabLst>
                <a:tab pos="1371600" algn="l"/>
              </a:tabLst>
            </a:pPr>
            <a:r>
              <a:rPr lang="en-US" sz="28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Create table Syntax:</a:t>
            </a:r>
          </a:p>
          <a:p>
            <a:pPr marL="0" marR="0" indent="0">
              <a:spcBef>
                <a:spcPts val="1200"/>
              </a:spcBef>
              <a:spcAft>
                <a:spcPts val="600"/>
              </a:spcAft>
              <a:buNone/>
              <a:tabLst>
                <a:tab pos="1371600" algn="l"/>
              </a:tabLst>
            </a:pPr>
            <a:r>
              <a:rPr lang="en-US" sz="2800" dirty="0"/>
              <a:t>CREATE TABLE </a:t>
            </a:r>
            <a:r>
              <a:rPr lang="en-US" sz="2800" i="1" dirty="0" err="1"/>
              <a:t>table_name</a:t>
            </a:r>
            <a:br>
              <a:rPr lang="en-US" sz="2800" dirty="0"/>
            </a:br>
            <a:r>
              <a:rPr lang="en-US" sz="2800" dirty="0"/>
              <a:t>(</a:t>
            </a:r>
            <a:br>
              <a:rPr lang="en-US" sz="2800" dirty="0"/>
            </a:br>
            <a:r>
              <a:rPr lang="en-US" sz="2800" i="1" dirty="0"/>
              <a:t>column_name1 </a:t>
            </a:r>
            <a:r>
              <a:rPr lang="en-US" sz="2800" i="1" dirty="0" err="1"/>
              <a:t>data_type</a:t>
            </a:r>
            <a:r>
              <a:rPr lang="en-US" sz="2800" dirty="0"/>
              <a:t>(</a:t>
            </a:r>
            <a:r>
              <a:rPr lang="en-US" sz="2800" i="1" dirty="0"/>
              <a:t>size</a:t>
            </a:r>
            <a:r>
              <a:rPr lang="en-US" sz="2800" dirty="0"/>
              <a:t>),</a:t>
            </a:r>
            <a:br>
              <a:rPr lang="en-US" sz="2800" dirty="0"/>
            </a:br>
            <a:r>
              <a:rPr lang="en-US" sz="2800" i="1" dirty="0"/>
              <a:t>column_name2 </a:t>
            </a:r>
            <a:r>
              <a:rPr lang="en-US" sz="2800" i="1" dirty="0" err="1"/>
              <a:t>data_type</a:t>
            </a:r>
            <a:r>
              <a:rPr lang="en-US" sz="2800" dirty="0"/>
              <a:t>(</a:t>
            </a:r>
            <a:r>
              <a:rPr lang="en-US" sz="2800" i="1" dirty="0"/>
              <a:t>size</a:t>
            </a:r>
            <a:r>
              <a:rPr lang="en-US" sz="2800" dirty="0"/>
              <a:t>),</a:t>
            </a:r>
            <a:br>
              <a:rPr lang="en-US" sz="2800" dirty="0"/>
            </a:br>
            <a:r>
              <a:rPr lang="en-US" sz="2800" i="1" dirty="0"/>
              <a:t>column_name3 </a:t>
            </a:r>
            <a:r>
              <a:rPr lang="en-US" sz="2800" i="1" dirty="0" err="1"/>
              <a:t>data_type</a:t>
            </a:r>
            <a:r>
              <a:rPr lang="en-US" sz="2800" dirty="0"/>
              <a:t>(</a:t>
            </a:r>
            <a:r>
              <a:rPr lang="en-US" sz="2800" i="1" dirty="0"/>
              <a:t>size</a:t>
            </a:r>
            <a:r>
              <a:rPr lang="en-US" sz="2800" dirty="0"/>
              <a:t>),</a:t>
            </a:r>
            <a:br>
              <a:rPr lang="en-US" sz="2800" dirty="0"/>
            </a:br>
            <a:r>
              <a:rPr lang="en-US" sz="2800" dirty="0"/>
              <a:t>....</a:t>
            </a:r>
            <a:br>
              <a:rPr lang="en-US" sz="2800" dirty="0"/>
            </a:br>
            <a:r>
              <a:rPr lang="en-US" sz="2800" dirty="0"/>
              <a:t>);</a:t>
            </a:r>
          </a:p>
          <a:p>
            <a:pPr marL="0" marR="0">
              <a:spcBef>
                <a:spcPts val="0"/>
              </a:spcBef>
              <a:spcAft>
                <a:spcPts val="600"/>
              </a:spcAft>
              <a:tabLst>
                <a:tab pos="1371600" algn="l"/>
              </a:tabLst>
            </a:pPr>
            <a:r>
              <a:rPr lang="en-US" sz="28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Creates a new database Syntax:</a:t>
            </a:r>
          </a:p>
          <a:p>
            <a:pPr marL="4445" marR="0" indent="0">
              <a:spcBef>
                <a:spcPts val="0"/>
              </a:spcBef>
              <a:spcAft>
                <a:spcPts val="600"/>
              </a:spcAft>
              <a:buNone/>
              <a:tabLst>
                <a:tab pos="1371600" algn="l"/>
              </a:tabLst>
            </a:pPr>
            <a:r>
              <a:rPr lang="en-US" sz="2400" b="1" dirty="0">
                <a:latin typeface="Courier New" panose="02070309020205020404" pitchFamily="49" charset="0"/>
                <a:cs typeface="Times New Roman" panose="02020603050405020304" pitchFamily="18" charset="0"/>
              </a:rPr>
              <a:t> </a:t>
            </a:r>
            <a:r>
              <a:rPr lang="en-US" sz="2800" dirty="0"/>
              <a:t>CREATE DATABASE AP;</a:t>
            </a:r>
          </a:p>
          <a:p>
            <a:pPr marL="0" marR="0" indent="0">
              <a:spcBef>
                <a:spcPts val="1200"/>
              </a:spcBef>
              <a:spcAft>
                <a:spcPts val="600"/>
              </a:spcAft>
              <a:buNone/>
              <a:tabLst>
                <a:tab pos="1371600" algn="l"/>
              </a:tabLst>
            </a:pPr>
            <a:r>
              <a:rPr lang="en-US" sz="28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Create Index Syntax:</a:t>
            </a:r>
          </a:p>
          <a:p>
            <a:pPr marL="0" marR="0" indent="0">
              <a:spcBef>
                <a:spcPts val="1200"/>
              </a:spcBef>
              <a:spcAft>
                <a:spcPts val="600"/>
              </a:spcAft>
              <a:buNone/>
              <a:tabLst>
                <a:tab pos="1371600" algn="l"/>
              </a:tabLst>
            </a:pPr>
            <a:r>
              <a:rPr lang="en-US" sz="2800" i="1" dirty="0"/>
              <a:t>CREATE INDEX </a:t>
            </a:r>
            <a:r>
              <a:rPr lang="en-US" sz="2800" i="1" dirty="0" err="1"/>
              <a:t>index_name</a:t>
            </a:r>
            <a:br>
              <a:rPr lang="en-US" sz="2800" i="1" dirty="0"/>
            </a:br>
            <a:r>
              <a:rPr lang="en-US" sz="2800" i="1" dirty="0"/>
              <a:t>ON </a:t>
            </a:r>
            <a:r>
              <a:rPr lang="en-US" sz="2800" i="1" dirty="0" err="1"/>
              <a:t>table_name</a:t>
            </a:r>
            <a:r>
              <a:rPr lang="en-US" sz="2800" i="1" dirty="0"/>
              <a:t> (</a:t>
            </a:r>
            <a:r>
              <a:rPr lang="en-US" sz="2800" i="1" dirty="0" err="1"/>
              <a:t>column_name</a:t>
            </a:r>
            <a:r>
              <a:rPr lang="en-US" sz="2800" i="1" dirty="0"/>
              <a:t>)</a:t>
            </a:r>
          </a:p>
        </p:txBody>
      </p:sp>
    </p:spTree>
    <p:extLst>
      <p:ext uri="{BB962C8B-B14F-4D97-AF65-F5344CB8AC3E}">
        <p14:creationId xmlns:p14="http://schemas.microsoft.com/office/powerpoint/2010/main" val="3631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is…</a:t>
            </a:r>
          </a:p>
        </p:txBody>
      </p:sp>
      <p:sp>
        <p:nvSpPr>
          <p:cNvPr id="3" name="Content Placeholder 2"/>
          <p:cNvSpPr>
            <a:spLocks noGrp="1"/>
          </p:cNvSpPr>
          <p:nvPr>
            <p:ph idx="1"/>
          </p:nvPr>
        </p:nvSpPr>
        <p:spPr>
          <a:xfrm>
            <a:off x="677334" y="1616149"/>
            <a:ext cx="9731940" cy="4720856"/>
          </a:xfrm>
        </p:spPr>
        <p:txBody>
          <a:bodyPr>
            <a:normAutofit/>
          </a:bodyPr>
          <a:lstStyle/>
          <a:p>
            <a:r>
              <a:rPr lang="en-US" dirty="0"/>
              <a:t>Structured Query Language</a:t>
            </a:r>
          </a:p>
          <a:p>
            <a:pPr lvl="1"/>
            <a:r>
              <a:rPr lang="en-US" sz="1800" dirty="0"/>
              <a:t>Acronym: SQL, and pronounced as “Sequel” OR “S-Q-L”</a:t>
            </a:r>
          </a:p>
          <a:p>
            <a:pPr lvl="1"/>
            <a:r>
              <a:rPr lang="en-US" sz="1800" dirty="0"/>
              <a:t>Originally developed by IBM in 1970s</a:t>
            </a:r>
          </a:p>
          <a:p>
            <a:pPr lvl="1"/>
            <a:r>
              <a:rPr lang="en-US" sz="1800" dirty="0"/>
              <a:t>Designed to support E.F </a:t>
            </a:r>
            <a:r>
              <a:rPr lang="en-US" sz="1800" dirty="0" err="1"/>
              <a:t>Codd's</a:t>
            </a:r>
            <a:r>
              <a:rPr lang="en-US" sz="1800" dirty="0"/>
              <a:t> Relational model</a:t>
            </a:r>
          </a:p>
          <a:p>
            <a:pPr lvl="1"/>
            <a:r>
              <a:rPr lang="en-US" sz="1800" dirty="0"/>
              <a:t>The term SQL. The S, for Structured, and the L, for Language, Q, stands for "Query," which--if taken literally--would restrict you to asking the database questions. </a:t>
            </a:r>
          </a:p>
          <a:p>
            <a:pPr lvl="1"/>
            <a:r>
              <a:rPr lang="en-US" sz="1800" dirty="0"/>
              <a:t>But SQL does much more than ask questions. With SQL you can also create tables, add data, delete data, splice data together, trigger actions based on changes to the database, and store your queries within your program or database.</a:t>
            </a:r>
          </a:p>
          <a:p>
            <a:pPr lvl="1"/>
            <a:r>
              <a:rPr lang="en-US" sz="1800" dirty="0"/>
              <a:t>Today almost all RDBMS(</a:t>
            </a:r>
            <a:r>
              <a:rPr lang="en-US" sz="1800" dirty="0" err="1"/>
              <a:t>MySql</a:t>
            </a:r>
            <a:r>
              <a:rPr lang="en-US" sz="1800" dirty="0"/>
              <a:t>, Oracle, </a:t>
            </a:r>
            <a:r>
              <a:rPr lang="en-US" sz="1800" dirty="0" err="1"/>
              <a:t>Infomix</a:t>
            </a:r>
            <a:r>
              <a:rPr lang="en-US" sz="1800" dirty="0"/>
              <a:t>, Sybase, MS Access) uses SQL as the standard database language. </a:t>
            </a:r>
          </a:p>
          <a:p>
            <a:pPr lvl="1"/>
            <a:r>
              <a:rPr lang="en-US" sz="1800" dirty="0"/>
              <a:t>SQL is used to perform all type of data operations in RDBMS</a:t>
            </a:r>
          </a:p>
        </p:txBody>
      </p:sp>
    </p:spTree>
    <p:extLst>
      <p:ext uri="{BB962C8B-B14F-4D97-AF65-F5344CB8AC3E}">
        <p14:creationId xmlns:p14="http://schemas.microsoft.com/office/powerpoint/2010/main" val="211528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32013"/>
            <a:ext cx="8596668" cy="5409350"/>
          </a:xfrm>
        </p:spPr>
        <p:txBody>
          <a:bodyPr/>
          <a:lstStyle/>
          <a:p>
            <a:r>
              <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CREATE VIEW Syntax</a:t>
            </a:r>
          </a:p>
          <a:p>
            <a:pPr marL="0" indent="0">
              <a:buNone/>
            </a:pPr>
            <a:r>
              <a:rPr lang="en-US" sz="2200" dirty="0"/>
              <a:t> CREATE VIEW </a:t>
            </a:r>
            <a:r>
              <a:rPr lang="en-US" sz="2200" dirty="0" err="1"/>
              <a:t>view_name</a:t>
            </a:r>
            <a:r>
              <a:rPr lang="en-US" sz="2200" dirty="0"/>
              <a:t> AS</a:t>
            </a:r>
            <a:br>
              <a:rPr lang="en-US" sz="2200" dirty="0"/>
            </a:br>
            <a:r>
              <a:rPr lang="en-US" sz="2200" dirty="0"/>
              <a:t>SELECT </a:t>
            </a:r>
            <a:r>
              <a:rPr lang="en-US" sz="2200" dirty="0" err="1"/>
              <a:t>column_name</a:t>
            </a:r>
            <a:r>
              <a:rPr lang="en-US" sz="2200" dirty="0"/>
              <a:t>(s)</a:t>
            </a:r>
            <a:br>
              <a:rPr lang="en-US" sz="2200" dirty="0"/>
            </a:br>
            <a:r>
              <a:rPr lang="en-US" sz="2200" dirty="0"/>
              <a:t>FROM </a:t>
            </a:r>
            <a:r>
              <a:rPr lang="en-US" sz="2200" dirty="0" err="1"/>
              <a:t>table_name</a:t>
            </a:r>
            <a:br>
              <a:rPr lang="en-US" sz="2200" dirty="0"/>
            </a:br>
            <a:r>
              <a:rPr lang="en-US" sz="2200" dirty="0"/>
              <a:t>WHERE condition</a:t>
            </a:r>
          </a:p>
          <a:p>
            <a:pPr marL="0" indent="0">
              <a:buNone/>
            </a:pPr>
            <a:r>
              <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Example:</a:t>
            </a:r>
          </a:p>
          <a:p>
            <a:pPr marL="0" indent="0">
              <a:buNone/>
            </a:pPr>
            <a:r>
              <a:rPr lang="en-US" sz="2200" dirty="0"/>
              <a:t>CREATE VIEW [Products Above Average Price] AS</a:t>
            </a:r>
            <a:br>
              <a:rPr lang="en-US" sz="2200" dirty="0"/>
            </a:br>
            <a:r>
              <a:rPr lang="en-US" sz="2200" dirty="0"/>
              <a:t>SELECT </a:t>
            </a:r>
            <a:r>
              <a:rPr lang="en-US" sz="2200" dirty="0" err="1"/>
              <a:t>ProductName,UnitPrice</a:t>
            </a:r>
            <a:br>
              <a:rPr lang="en-US" sz="2200" dirty="0"/>
            </a:br>
            <a:r>
              <a:rPr lang="en-US" sz="2200" dirty="0"/>
              <a:t>FROM Products</a:t>
            </a:r>
            <a:br>
              <a:rPr lang="en-US" sz="2200" dirty="0"/>
            </a:br>
            <a:r>
              <a:rPr lang="en-US" sz="2200" dirty="0"/>
              <a:t>WHERE </a:t>
            </a:r>
            <a:r>
              <a:rPr lang="en-US" sz="2200" dirty="0" err="1"/>
              <a:t>UnitPrice</a:t>
            </a:r>
            <a:r>
              <a:rPr lang="en-US" sz="2200" dirty="0"/>
              <a:t>&gt;(SELECT AVG(</a:t>
            </a:r>
            <a:r>
              <a:rPr lang="en-US" sz="2200" dirty="0" err="1"/>
              <a:t>UnitPrice</a:t>
            </a:r>
            <a:r>
              <a:rPr lang="en-US" sz="2200" dirty="0"/>
              <a:t>) FROM Products)</a:t>
            </a:r>
          </a:p>
        </p:txBody>
      </p:sp>
    </p:spTree>
    <p:extLst>
      <p:ext uri="{BB962C8B-B14F-4D97-AF65-F5344CB8AC3E}">
        <p14:creationId xmlns:p14="http://schemas.microsoft.com/office/powerpoint/2010/main" val="589217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3377"/>
            <a:ext cx="8596668" cy="5247986"/>
          </a:xfrm>
        </p:spPr>
        <p:txBody>
          <a:bodyPr>
            <a:normAutofit lnSpcReduction="10000"/>
          </a:bodyPr>
          <a:lstStyle/>
          <a:p>
            <a:r>
              <a:rPr lang="en-US"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CREATE Stored Procedures Syntax</a:t>
            </a:r>
            <a:endParaRPr lang="en-US" dirty="0"/>
          </a:p>
          <a:p>
            <a:pPr marL="0" indent="0">
              <a:buNone/>
            </a:pPr>
            <a:r>
              <a:rPr lang="en-US" dirty="0"/>
              <a:t> CREATE Procedure </a:t>
            </a:r>
            <a:r>
              <a:rPr lang="en-US" dirty="0" err="1"/>
              <a:t>sp_Procedure_name</a:t>
            </a:r>
            <a:r>
              <a:rPr lang="en-US" dirty="0"/>
              <a:t> AS</a:t>
            </a:r>
            <a:br>
              <a:rPr lang="en-US" dirty="0"/>
            </a:br>
            <a:r>
              <a:rPr lang="en-US" dirty="0"/>
              <a:t> SELECT </a:t>
            </a:r>
            <a:r>
              <a:rPr lang="en-US" dirty="0" err="1"/>
              <a:t>column_name</a:t>
            </a:r>
            <a:r>
              <a:rPr lang="en-US" dirty="0"/>
              <a:t>(s)</a:t>
            </a:r>
            <a:br>
              <a:rPr lang="en-US" dirty="0"/>
            </a:br>
            <a:r>
              <a:rPr lang="en-US" dirty="0"/>
              <a:t> FROM </a:t>
            </a:r>
            <a:r>
              <a:rPr lang="en-US" dirty="0" err="1"/>
              <a:t>table_name</a:t>
            </a:r>
            <a:br>
              <a:rPr lang="en-US" dirty="0"/>
            </a:br>
            <a:r>
              <a:rPr lang="en-US" dirty="0"/>
              <a:t> WHERE condition</a:t>
            </a:r>
          </a:p>
          <a:p>
            <a:pPr marL="0" indent="0">
              <a:buNone/>
            </a:pPr>
            <a:r>
              <a:rPr lang="en-US" dirty="0"/>
              <a:t>ORDER BY </a:t>
            </a:r>
            <a:r>
              <a:rPr lang="en-US" dirty="0" err="1"/>
              <a:t>ccolumn_Name</a:t>
            </a:r>
            <a:endParaRPr lang="en-US" dirty="0"/>
          </a:p>
          <a:p>
            <a:pPr marL="0" indent="0">
              <a:buNone/>
            </a:pPr>
            <a:endParaRPr lang="en-US" dirty="0"/>
          </a:p>
          <a:p>
            <a:pPr marL="0" indent="0">
              <a:buNone/>
            </a:pPr>
            <a:r>
              <a:rPr lang="en-US"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Example:</a:t>
            </a:r>
          </a:p>
          <a:p>
            <a:pPr marL="0" indent="0">
              <a:buNone/>
            </a:pPr>
            <a:endParaRPr lang="en-US" dirty="0"/>
          </a:p>
          <a:p>
            <a:pPr marL="0" marR="0">
              <a:spcBef>
                <a:spcPts val="0"/>
              </a:spcBef>
              <a:spcAft>
                <a:spcPts val="600"/>
              </a:spcAft>
              <a:tabLst>
                <a:tab pos="1371600" algn="l"/>
              </a:tabLst>
            </a:pPr>
            <a:r>
              <a:rPr lang="en-US"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CREATE PROCEDURE statement for a procedure named </a:t>
            </a:r>
            <a:r>
              <a:rPr lang="en-US" b="1" dirty="0" err="1">
                <a:solidFill>
                  <a:srgbClr val="0033CC"/>
                </a:solidFill>
                <a:latin typeface="Arial" panose="020B0604020202020204" pitchFamily="34" charset="0"/>
                <a:ea typeface="Times New Roman" panose="02020603050405020304" pitchFamily="18" charset="0"/>
                <a:cs typeface="Times New Roman" panose="02020603050405020304" pitchFamily="18" charset="0"/>
              </a:rPr>
              <a:t>spVendorsByState</a:t>
            </a:r>
            <a:endParaRPr lang="en-US"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4445" marR="0" indent="0">
              <a:spcBef>
                <a:spcPts val="0"/>
              </a:spcBef>
              <a:spcAft>
                <a:spcPts val="600"/>
              </a:spcAft>
              <a:buNone/>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CREATE PROCEDURE </a:t>
            </a:r>
            <a:r>
              <a:rPr lang="en-US" b="1" dirty="0" err="1">
                <a:latin typeface="Courier New" panose="02070309020205020404" pitchFamily="49" charset="0"/>
                <a:ea typeface="Times New Roman" panose="02020603050405020304" pitchFamily="18" charset="0"/>
                <a:cs typeface="Times New Roman" panose="02020603050405020304" pitchFamily="18" charset="0"/>
              </a:rPr>
              <a:t>spVendorsByState</a:t>
            </a:r>
            <a:r>
              <a:rPr lang="en-US" b="1" dirty="0">
                <a:latin typeface="Courier New" panose="02070309020205020404" pitchFamily="49" charset="0"/>
                <a:ea typeface="Times New Roman" panose="02020603050405020304" pitchFamily="18" charset="0"/>
                <a:cs typeface="Times New Roman" panose="02020603050405020304" pitchFamily="18" charset="0"/>
              </a:rPr>
              <a:t> @State char(2) AS</a:t>
            </a:r>
            <a:br>
              <a:rPr lang="en-US" b="1" dirty="0">
                <a:latin typeface="Courier New" panose="02070309020205020404" pitchFamily="49" charset="0"/>
                <a:ea typeface="Times New Roman" panose="02020603050405020304" pitchFamily="18" charset="0"/>
                <a:cs typeface="Times New Roman" panose="02020603050405020304" pitchFamily="18" charset="0"/>
              </a:rPr>
            </a:br>
            <a:r>
              <a:rPr lang="en-US" b="1" dirty="0">
                <a:latin typeface="Courier New" panose="02070309020205020404" pitchFamily="49" charset="0"/>
                <a:ea typeface="Times New Roman" panose="02020603050405020304" pitchFamily="18" charset="0"/>
                <a:cs typeface="Times New Roman" panose="02020603050405020304" pitchFamily="18" charset="0"/>
              </a:rPr>
              <a:t>    SELECT </a:t>
            </a:r>
            <a:r>
              <a:rPr lang="en-US" b="1" dirty="0" err="1">
                <a:latin typeface="Courier New" panose="02070309020205020404" pitchFamily="49" charset="0"/>
                <a:ea typeface="Times New Roman" panose="02020603050405020304" pitchFamily="18" charset="0"/>
                <a:cs typeface="Times New Roman" panose="02020603050405020304" pitchFamily="18" charset="0"/>
              </a:rPr>
              <a:t>VendorName</a:t>
            </a:r>
            <a:r>
              <a:rPr lang="en-US" b="1" dirty="0">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latin typeface="Courier New" panose="02070309020205020404" pitchFamily="49" charset="0"/>
                <a:ea typeface="Times New Roman" panose="02020603050405020304" pitchFamily="18" charset="0"/>
                <a:cs typeface="Times New Roman" panose="02020603050405020304" pitchFamily="18" charset="0"/>
              </a:rPr>
              <a:t>VendorState</a:t>
            </a:r>
            <a:r>
              <a:rPr lang="en-US" b="1" dirty="0">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latin typeface="Courier New" panose="02070309020205020404" pitchFamily="49" charset="0"/>
                <a:ea typeface="Times New Roman" panose="02020603050405020304" pitchFamily="18" charset="0"/>
                <a:cs typeface="Times New Roman" panose="02020603050405020304" pitchFamily="18" charset="0"/>
              </a:rPr>
              <a:t>VendorPhone</a:t>
            </a:r>
            <a:br>
              <a:rPr lang="en-US" b="1" dirty="0">
                <a:latin typeface="Courier New" panose="02070309020205020404" pitchFamily="49" charset="0"/>
                <a:ea typeface="Times New Roman" panose="02020603050405020304" pitchFamily="18" charset="0"/>
                <a:cs typeface="Times New Roman" panose="02020603050405020304" pitchFamily="18" charset="0"/>
              </a:rPr>
            </a:br>
            <a:r>
              <a:rPr lang="en-US" b="1" dirty="0">
                <a:latin typeface="Courier New" panose="02070309020205020404" pitchFamily="49" charset="0"/>
                <a:ea typeface="Times New Roman" panose="02020603050405020304" pitchFamily="18" charset="0"/>
                <a:cs typeface="Times New Roman" panose="02020603050405020304" pitchFamily="18" charset="0"/>
              </a:rPr>
              <a:t>    FROM Vendors</a:t>
            </a:r>
            <a:br>
              <a:rPr lang="en-US" b="1" dirty="0">
                <a:latin typeface="Courier New" panose="02070309020205020404" pitchFamily="49" charset="0"/>
                <a:ea typeface="Times New Roman" panose="02020603050405020304" pitchFamily="18" charset="0"/>
                <a:cs typeface="Times New Roman" panose="02020603050405020304" pitchFamily="18" charset="0"/>
              </a:rPr>
            </a:br>
            <a:r>
              <a:rPr lang="en-US" b="1" dirty="0">
                <a:latin typeface="Courier New" panose="02070309020205020404" pitchFamily="49" charset="0"/>
                <a:ea typeface="Times New Roman" panose="02020603050405020304" pitchFamily="18" charset="0"/>
                <a:cs typeface="Times New Roman" panose="02020603050405020304" pitchFamily="18" charset="0"/>
              </a:rPr>
              <a:t>    WHERE </a:t>
            </a:r>
            <a:r>
              <a:rPr lang="en-US" b="1" dirty="0" err="1">
                <a:latin typeface="Courier New" panose="02070309020205020404" pitchFamily="49" charset="0"/>
                <a:ea typeface="Times New Roman" panose="02020603050405020304" pitchFamily="18" charset="0"/>
                <a:cs typeface="Times New Roman" panose="02020603050405020304" pitchFamily="18" charset="0"/>
              </a:rPr>
              <a:t>VendorState</a:t>
            </a:r>
            <a:r>
              <a:rPr lang="en-US" b="1" dirty="0">
                <a:latin typeface="Courier New" panose="02070309020205020404" pitchFamily="49" charset="0"/>
                <a:ea typeface="Times New Roman" panose="02020603050405020304" pitchFamily="18" charset="0"/>
                <a:cs typeface="Times New Roman" panose="02020603050405020304" pitchFamily="18" charset="0"/>
              </a:rPr>
              <a:t> = @State</a:t>
            </a:r>
            <a:br>
              <a:rPr lang="en-US" b="1" dirty="0">
                <a:latin typeface="Courier New" panose="02070309020205020404" pitchFamily="49" charset="0"/>
                <a:ea typeface="Times New Roman" panose="02020603050405020304" pitchFamily="18" charset="0"/>
                <a:cs typeface="Times New Roman" panose="02020603050405020304" pitchFamily="18" charset="0"/>
              </a:rPr>
            </a:br>
            <a:r>
              <a:rPr lang="en-US" b="1" dirty="0">
                <a:latin typeface="Courier New" panose="02070309020205020404" pitchFamily="49" charset="0"/>
                <a:ea typeface="Times New Roman" panose="02020603050405020304" pitchFamily="18" charset="0"/>
                <a:cs typeface="Times New Roman" panose="02020603050405020304" pitchFamily="18" charset="0"/>
              </a:rPr>
              <a:t>    ORDER BY </a:t>
            </a:r>
            <a:r>
              <a:rPr lang="en-US" b="1" dirty="0" err="1">
                <a:latin typeface="Courier New" panose="02070309020205020404" pitchFamily="49" charset="0"/>
                <a:ea typeface="Times New Roman" panose="02020603050405020304" pitchFamily="18" charset="0"/>
                <a:cs typeface="Times New Roman" panose="02020603050405020304" pitchFamily="18" charset="0"/>
              </a:rPr>
              <a:t>VendorName</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42434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05119"/>
            <a:ext cx="8596668" cy="5436244"/>
          </a:xfrm>
        </p:spPr>
        <p:txBody>
          <a:bodyPr/>
          <a:lstStyle/>
          <a:p>
            <a:pPr marL="0" marR="0">
              <a:spcBef>
                <a:spcPts val="0"/>
              </a:spcBef>
              <a:spcAft>
                <a:spcPts val="600"/>
              </a:spcAft>
              <a:tabLst>
                <a:tab pos="1371600" algn="l"/>
              </a:tabLst>
            </a:pPr>
            <a:r>
              <a:rPr lang="en-US"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statement that executes the </a:t>
            </a:r>
            <a:r>
              <a:rPr lang="en-US" b="1" dirty="0" err="1">
                <a:solidFill>
                  <a:srgbClr val="0033CC"/>
                </a:solidFill>
                <a:latin typeface="Arial" panose="020B0604020202020204" pitchFamily="34" charset="0"/>
                <a:ea typeface="Times New Roman" panose="02020603050405020304" pitchFamily="18" charset="0"/>
                <a:cs typeface="Times New Roman" panose="02020603050405020304" pitchFamily="18" charset="0"/>
              </a:rPr>
              <a:t>spVendorsByState</a:t>
            </a:r>
            <a:r>
              <a:rPr lang="en-US"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 stored procedure</a:t>
            </a:r>
          </a:p>
          <a:p>
            <a:pPr marL="400050" lvl="1" indent="0">
              <a:spcBef>
                <a:spcPts val="0"/>
              </a:spcBef>
              <a:spcAft>
                <a:spcPts val="600"/>
              </a:spcAft>
              <a:buNone/>
              <a:tabLst>
                <a:tab pos="6515100" algn="l"/>
              </a:tabLst>
            </a:pPr>
            <a:r>
              <a:rPr lang="en-US" sz="1800" dirty="0"/>
              <a:t>EXEC </a:t>
            </a:r>
            <a:r>
              <a:rPr lang="en-US" sz="1800" dirty="0" err="1"/>
              <a:t>spVendorsByState</a:t>
            </a:r>
            <a:r>
              <a:rPr lang="en-US" sz="1800" dirty="0"/>
              <a:t> 'CA';</a:t>
            </a:r>
          </a:p>
          <a:p>
            <a:pPr marL="0" marR="0">
              <a:spcBef>
                <a:spcPts val="1200"/>
              </a:spcBef>
              <a:spcAft>
                <a:spcPts val="600"/>
              </a:spcAft>
              <a:tabLst>
                <a:tab pos="1371600" algn="l"/>
              </a:tabLst>
            </a:pPr>
            <a:r>
              <a:rPr lang="en-US"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The result set</a:t>
            </a:r>
          </a:p>
          <a:p>
            <a:pPr marL="0" marR="0" indent="0">
              <a:spcBef>
                <a:spcPts val="1200"/>
              </a:spcBef>
              <a:spcAft>
                <a:spcPts val="600"/>
              </a:spcAft>
              <a:buNone/>
              <a:tabLst>
                <a:tab pos="1371600" algn="l"/>
              </a:tabLst>
            </a:pPr>
            <a:endParaRPr lang="en-US"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pic>
        <p:nvPicPr>
          <p:cNvPr id="5" name="Picture 4" descr="Figure 1-17.png"/>
          <p:cNvPicPr/>
          <p:nvPr/>
        </p:nvPicPr>
        <p:blipFill>
          <a:blip r:embed="rId2"/>
          <a:srcRect/>
          <a:stretch>
            <a:fillRect/>
          </a:stretch>
        </p:blipFill>
        <p:spPr bwMode="auto">
          <a:xfrm>
            <a:off x="914400" y="2286000"/>
            <a:ext cx="6835775" cy="2171700"/>
          </a:xfrm>
          <a:prstGeom prst="rect">
            <a:avLst/>
          </a:prstGeom>
          <a:noFill/>
          <a:ln w="9525">
            <a:noFill/>
            <a:miter lim="800000"/>
            <a:headEnd/>
            <a:tailEnd/>
          </a:ln>
        </p:spPr>
      </p:pic>
    </p:spTree>
    <p:extLst>
      <p:ext uri="{BB962C8B-B14F-4D97-AF65-F5344CB8AC3E}">
        <p14:creationId xmlns:p14="http://schemas.microsoft.com/office/powerpoint/2010/main" val="1635279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1659"/>
          </a:xfrm>
        </p:spPr>
        <p:txBody>
          <a:bodyPr/>
          <a:lstStyle/>
          <a:p>
            <a:r>
              <a:rPr lang="en-US" dirty="0"/>
              <a:t>DDL, Continue</a:t>
            </a:r>
          </a:p>
        </p:txBody>
      </p:sp>
      <p:sp>
        <p:nvSpPr>
          <p:cNvPr id="3" name="Content Placeholder 2"/>
          <p:cNvSpPr>
            <a:spLocks noGrp="1"/>
          </p:cNvSpPr>
          <p:nvPr>
            <p:ph idx="1"/>
          </p:nvPr>
        </p:nvSpPr>
        <p:spPr>
          <a:xfrm>
            <a:off x="677334" y="1237129"/>
            <a:ext cx="8596668" cy="4804233"/>
          </a:xfrm>
        </p:spPr>
        <p:txBody>
          <a:bodyPr/>
          <a:lstStyle/>
          <a:p>
            <a:r>
              <a:rPr lang="en-US" sz="28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ALTER TABLE Statement Syntax</a:t>
            </a:r>
          </a:p>
          <a:p>
            <a:pPr marL="0" indent="0">
              <a:buNone/>
            </a:pPr>
            <a:r>
              <a:rPr lang="en-US" dirty="0"/>
              <a:t> </a:t>
            </a:r>
            <a:r>
              <a:rPr lang="en-US" sz="2800" dirty="0"/>
              <a:t>ALTER TABLE </a:t>
            </a:r>
            <a:r>
              <a:rPr lang="en-US" sz="2800" dirty="0" err="1"/>
              <a:t>table_name</a:t>
            </a:r>
            <a:br>
              <a:rPr lang="en-US" sz="2800" dirty="0"/>
            </a:br>
            <a:r>
              <a:rPr lang="en-US" sz="2800" dirty="0"/>
              <a:t> ADD </a:t>
            </a:r>
            <a:r>
              <a:rPr lang="en-US" sz="2800" dirty="0" err="1"/>
              <a:t>column_name</a:t>
            </a:r>
            <a:r>
              <a:rPr lang="en-US" sz="2800" dirty="0"/>
              <a:t> datatype</a:t>
            </a:r>
          </a:p>
          <a:p>
            <a:pPr marL="0" indent="0">
              <a:buNone/>
            </a:pPr>
            <a:endParaRPr lang="en-US" dirty="0"/>
          </a:p>
          <a:p>
            <a:r>
              <a:rPr lang="en-US" sz="28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To delete a column in a table syntax:</a:t>
            </a:r>
          </a:p>
          <a:p>
            <a:pPr marL="0" indent="0">
              <a:buNone/>
            </a:pPr>
            <a:r>
              <a:rPr lang="en-US" dirty="0"/>
              <a:t> </a:t>
            </a:r>
            <a:r>
              <a:rPr lang="en-US" sz="2800" dirty="0"/>
              <a:t>ALTER TABLE </a:t>
            </a:r>
            <a:r>
              <a:rPr lang="en-US" sz="2800" dirty="0" err="1"/>
              <a:t>table_name</a:t>
            </a:r>
            <a:br>
              <a:rPr lang="en-US" sz="2800" dirty="0"/>
            </a:br>
            <a:r>
              <a:rPr lang="en-US" sz="2800" dirty="0"/>
              <a:t>DROP COLUMN </a:t>
            </a:r>
            <a:r>
              <a:rPr lang="en-US" sz="2800" dirty="0" err="1"/>
              <a:t>column_name</a:t>
            </a:r>
            <a:endParaRPr lang="en-US" sz="2800" dirty="0"/>
          </a:p>
        </p:txBody>
      </p:sp>
    </p:spTree>
    <p:extLst>
      <p:ext uri="{BB962C8B-B14F-4D97-AF65-F5344CB8AC3E}">
        <p14:creationId xmlns:p14="http://schemas.microsoft.com/office/powerpoint/2010/main" val="2961106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725929" y="2960473"/>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6000" dirty="0">
                <a:solidFill>
                  <a:schemeClr val="bg1">
                    <a:alpha val="98824"/>
                  </a:schemeClr>
                </a:solidFill>
              </a:rPr>
              <a:t>Basic </a:t>
            </a:r>
            <a:r>
              <a:rPr lang="en-US" sz="6000" dirty="0">
                <a:solidFill>
                  <a:schemeClr val="bg1">
                    <a:alpha val="98824"/>
                  </a:schemeClr>
                </a:solidFill>
              </a:rPr>
              <a:t>DML Syntax</a:t>
            </a:r>
            <a:endParaRPr lang="en-GB" sz="6000" dirty="0">
              <a:solidFill>
                <a:schemeClr val="bg1">
                  <a:alpha val="98824"/>
                </a:schemeClr>
              </a:solidFill>
            </a:endParaRPr>
          </a:p>
        </p:txBody>
      </p:sp>
    </p:spTree>
    <p:extLst>
      <p:ext uri="{BB962C8B-B14F-4D97-AF65-F5344CB8AC3E}">
        <p14:creationId xmlns:p14="http://schemas.microsoft.com/office/powerpoint/2010/main" val="23051484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635"/>
          </a:xfrm>
        </p:spPr>
        <p:txBody>
          <a:bodyPr>
            <a:normAutofit fontScale="90000"/>
          </a:bodyPr>
          <a:lstStyle/>
          <a:p>
            <a:r>
              <a:rPr lang="en-US" dirty="0"/>
              <a:t>Sample of an Invoice table</a:t>
            </a:r>
          </a:p>
        </p:txBody>
      </p:sp>
      <p:pic>
        <p:nvPicPr>
          <p:cNvPr id="4" name="Content Placeholder 3" descr="Figure 1-12a.png"/>
          <p:cNvPicPr>
            <a:picLocks noGrp="1"/>
          </p:cNvPicPr>
          <p:nvPr>
            <p:ph idx="1"/>
          </p:nvPr>
        </p:nvPicPr>
        <p:blipFill>
          <a:blip r:embed="rId2"/>
          <a:srcRect/>
          <a:stretch>
            <a:fillRect/>
          </a:stretch>
        </p:blipFill>
        <p:spPr bwMode="auto">
          <a:xfrm>
            <a:off x="677334" y="1344706"/>
            <a:ext cx="8318747" cy="4572000"/>
          </a:xfrm>
          <a:prstGeom prst="rect">
            <a:avLst/>
          </a:prstGeom>
          <a:noFill/>
          <a:ln w="9525">
            <a:noFill/>
            <a:miter lim="800000"/>
            <a:headEnd/>
            <a:tailEnd/>
          </a:ln>
        </p:spPr>
      </p:pic>
    </p:spTree>
    <p:extLst>
      <p:ext uri="{BB962C8B-B14F-4D97-AF65-F5344CB8AC3E}">
        <p14:creationId xmlns:p14="http://schemas.microsoft.com/office/powerpoint/2010/main" val="4085295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9965"/>
            <a:ext cx="8596668" cy="5651397"/>
          </a:xfrm>
        </p:spPr>
        <p:txBody>
          <a:bodyPr/>
          <a:lstStyle/>
          <a:p>
            <a:pPr marL="0">
              <a:spcBef>
                <a:spcPts val="0"/>
              </a:spcBef>
              <a:spcAft>
                <a:spcPts val="600"/>
              </a:spcAft>
              <a:tabLst>
                <a:tab pos="1371600" algn="l"/>
              </a:tabLst>
            </a:pPr>
            <a:endParaRPr lang="en-US"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0">
              <a:spcBef>
                <a:spcPts val="0"/>
              </a:spcBef>
              <a:spcAft>
                <a:spcPts val="600"/>
              </a:spcAft>
              <a:tabLst>
                <a:tab pos="1371600" algn="l"/>
              </a:tabLst>
            </a:pPr>
            <a:endParaRPr lang="en-US"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0">
              <a:spcBef>
                <a:spcPts val="0"/>
              </a:spcBef>
              <a:spcAft>
                <a:spcPts val="600"/>
              </a:spcAft>
              <a:tabLst>
                <a:tab pos="1371600" algn="l"/>
              </a:tabLst>
            </a:pPr>
            <a:r>
              <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INSERT INTO Syntax</a:t>
            </a:r>
          </a:p>
          <a:p>
            <a:pPr marL="0" marR="0" indent="0">
              <a:spcBef>
                <a:spcPts val="0"/>
              </a:spcBef>
              <a:spcAft>
                <a:spcPts val="600"/>
              </a:spcAft>
              <a:buNone/>
              <a:tabLst>
                <a:tab pos="1371600" algn="l"/>
              </a:tabLst>
            </a:pPr>
            <a:r>
              <a:rPr lang="en-US" dirty="0"/>
              <a:t>INSERT INTO </a:t>
            </a:r>
            <a:r>
              <a:rPr lang="en-US" i="1" dirty="0" err="1"/>
              <a:t>table_name</a:t>
            </a:r>
            <a:br>
              <a:rPr lang="en-US" dirty="0"/>
            </a:br>
            <a:r>
              <a:rPr lang="en-US" dirty="0"/>
              <a:t>VALUES (</a:t>
            </a:r>
            <a:r>
              <a:rPr lang="en-US" i="1" dirty="0"/>
              <a:t>value1</a:t>
            </a:r>
            <a:r>
              <a:rPr lang="en-US" dirty="0"/>
              <a:t>,</a:t>
            </a:r>
            <a:r>
              <a:rPr lang="en-US" i="1" dirty="0"/>
              <a:t>value2</a:t>
            </a:r>
            <a:r>
              <a:rPr lang="en-US" dirty="0"/>
              <a:t>,</a:t>
            </a:r>
            <a:r>
              <a:rPr lang="en-US" i="1" dirty="0"/>
              <a:t>value3</a:t>
            </a:r>
            <a:r>
              <a:rPr lang="en-US" dirty="0"/>
              <a:t>,...);</a:t>
            </a:r>
          </a:p>
          <a:p>
            <a:pPr marL="0" marR="0">
              <a:spcBef>
                <a:spcPts val="0"/>
              </a:spcBef>
              <a:spcAft>
                <a:spcPts val="600"/>
              </a:spcAft>
              <a:tabLst>
                <a:tab pos="1371600" algn="l"/>
              </a:tabLst>
            </a:pPr>
            <a:endParaRPr lang="en-US" dirty="0"/>
          </a:p>
          <a:p>
            <a:pPr marL="0">
              <a:spcBef>
                <a:spcPts val="0"/>
              </a:spcBef>
              <a:spcAft>
                <a:spcPts val="600"/>
              </a:spcAft>
              <a:tabLst>
                <a:tab pos="1371600" algn="l"/>
              </a:tabLst>
            </a:pPr>
            <a:r>
              <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Add a row to the Invoices table</a:t>
            </a:r>
          </a:p>
          <a:p>
            <a:pPr marL="0" indent="0">
              <a:buNone/>
            </a:pPr>
            <a:r>
              <a:rPr lang="en-US" dirty="0"/>
              <a:t> </a:t>
            </a:r>
            <a:r>
              <a:rPr lang="en-US" b="1" dirty="0"/>
              <a:t>INSERT INTO Invoices (</a:t>
            </a:r>
            <a:r>
              <a:rPr lang="en-US" b="1" dirty="0" err="1"/>
              <a:t>VendorID</a:t>
            </a:r>
            <a:r>
              <a:rPr lang="en-US" b="1" dirty="0"/>
              <a:t>, </a:t>
            </a:r>
            <a:r>
              <a:rPr lang="en-US" b="1" dirty="0" err="1"/>
              <a:t>InvoiceNumber</a:t>
            </a:r>
            <a:r>
              <a:rPr lang="en-US" b="1" dirty="0"/>
              <a:t>, </a:t>
            </a:r>
            <a:r>
              <a:rPr lang="en-US" b="1" dirty="0" err="1"/>
              <a:t>InvoiceDate</a:t>
            </a:r>
            <a:r>
              <a:rPr lang="en-US" b="1" dirty="0"/>
              <a:t>,</a:t>
            </a:r>
          </a:p>
          <a:p>
            <a:pPr marL="0" indent="0">
              <a:buNone/>
            </a:pPr>
            <a:r>
              <a:rPr lang="en-US" b="1" dirty="0"/>
              <a:t>    </a:t>
            </a:r>
            <a:r>
              <a:rPr lang="en-US" b="1" dirty="0" err="1"/>
              <a:t>InvoiceTotal</a:t>
            </a:r>
            <a:r>
              <a:rPr lang="en-US" b="1" dirty="0"/>
              <a:t>, </a:t>
            </a:r>
            <a:r>
              <a:rPr lang="en-US" b="1" dirty="0" err="1"/>
              <a:t>TermsID</a:t>
            </a:r>
            <a:r>
              <a:rPr lang="en-US" b="1" dirty="0"/>
              <a:t>, </a:t>
            </a:r>
            <a:r>
              <a:rPr lang="en-US" b="1" dirty="0" err="1"/>
              <a:t>InvoiceDueDate</a:t>
            </a:r>
            <a:r>
              <a:rPr lang="en-US" b="1" dirty="0"/>
              <a:t>)</a:t>
            </a:r>
          </a:p>
          <a:p>
            <a:pPr marL="0" indent="0">
              <a:buNone/>
            </a:pPr>
            <a:r>
              <a:rPr lang="en-US" b="1" dirty="0"/>
              <a:t>VALUES (12, '3289175', '4/18/2012', 165, 3, '5/18/2012');</a:t>
            </a:r>
          </a:p>
        </p:txBody>
      </p:sp>
    </p:spTree>
    <p:extLst>
      <p:ext uri="{BB962C8B-B14F-4D97-AF65-F5344CB8AC3E}">
        <p14:creationId xmlns:p14="http://schemas.microsoft.com/office/powerpoint/2010/main" val="1599704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0989"/>
            <a:ext cx="8596668" cy="5530374"/>
          </a:xfrm>
        </p:spPr>
        <p:txBody>
          <a:bodyPr/>
          <a:lstStyle/>
          <a:p>
            <a:endParaRPr lang="en-US" dirty="0"/>
          </a:p>
          <a:p>
            <a:r>
              <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UPDATE Syntax</a:t>
            </a:r>
          </a:p>
          <a:p>
            <a:pPr marL="0" indent="0">
              <a:buNone/>
            </a:pPr>
            <a:r>
              <a:rPr lang="en-US" dirty="0"/>
              <a:t> </a:t>
            </a:r>
            <a:r>
              <a:rPr lang="en-US" sz="2000" dirty="0"/>
              <a:t>UPDATE </a:t>
            </a:r>
            <a:r>
              <a:rPr lang="en-US" sz="2000" dirty="0" err="1"/>
              <a:t>table_name</a:t>
            </a:r>
            <a:br>
              <a:rPr lang="en-US" sz="2000" dirty="0"/>
            </a:br>
            <a:r>
              <a:rPr lang="en-US" sz="2000" dirty="0"/>
              <a:t>SET column1=value1,column2=value2,...</a:t>
            </a:r>
            <a:br>
              <a:rPr lang="en-US" sz="2000" dirty="0"/>
            </a:br>
            <a:r>
              <a:rPr lang="en-US" sz="2000" dirty="0"/>
              <a:t>WHERE column=</a:t>
            </a:r>
            <a:r>
              <a:rPr lang="en-US" sz="2000" dirty="0" err="1"/>
              <a:t>some_value</a:t>
            </a:r>
            <a:r>
              <a:rPr lang="en-US" sz="2000" dirty="0"/>
              <a:t>;</a:t>
            </a:r>
          </a:p>
          <a:p>
            <a:pPr marL="0" indent="0">
              <a:buNone/>
            </a:pPr>
            <a:endParaRPr lang="en-US" dirty="0"/>
          </a:p>
          <a:p>
            <a:pPr marL="0" marR="0">
              <a:spcBef>
                <a:spcPts val="0"/>
              </a:spcBef>
              <a:spcAft>
                <a:spcPts val="600"/>
              </a:spcAft>
              <a:tabLst>
                <a:tab pos="1371600" algn="l"/>
              </a:tabLst>
            </a:pPr>
            <a:r>
              <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Change the value of a column for a selected row</a:t>
            </a:r>
          </a:p>
          <a:p>
            <a:pPr marL="4445" indent="0">
              <a:spcBef>
                <a:spcPts val="0"/>
              </a:spcBef>
              <a:buNone/>
              <a:tabLst>
                <a:tab pos="1371600" algn="l"/>
              </a:tabLst>
            </a:pPr>
            <a:r>
              <a:rPr lang="en-US" sz="2000" dirty="0"/>
              <a:t>UPDATE Invoices</a:t>
            </a:r>
          </a:p>
          <a:p>
            <a:pPr marL="4445" indent="0">
              <a:spcBef>
                <a:spcPts val="0"/>
              </a:spcBef>
              <a:buNone/>
              <a:tabLst>
                <a:tab pos="1371600" algn="l"/>
              </a:tabLst>
            </a:pPr>
            <a:r>
              <a:rPr lang="en-US" sz="2000" dirty="0"/>
              <a:t>SET </a:t>
            </a:r>
            <a:r>
              <a:rPr lang="en-US" sz="2000" dirty="0" err="1"/>
              <a:t>CreditTotal</a:t>
            </a:r>
            <a:r>
              <a:rPr lang="en-US" sz="2000" dirty="0"/>
              <a:t> = 35.89</a:t>
            </a:r>
          </a:p>
          <a:p>
            <a:pPr marL="4445" marR="0" indent="0">
              <a:spcBef>
                <a:spcPts val="0"/>
              </a:spcBef>
              <a:spcAft>
                <a:spcPts val="600"/>
              </a:spcAft>
              <a:buNone/>
              <a:tabLst>
                <a:tab pos="1371600" algn="l"/>
              </a:tabLst>
            </a:pPr>
            <a:r>
              <a:rPr lang="en-US" sz="2000" dirty="0"/>
              <a:t>WHERE </a:t>
            </a:r>
            <a:r>
              <a:rPr lang="en-US" sz="2000" dirty="0" err="1"/>
              <a:t>InvoiceNumber</a:t>
            </a:r>
            <a:r>
              <a:rPr lang="en-US" sz="2000" dirty="0"/>
              <a:t> = '367447';</a:t>
            </a:r>
          </a:p>
          <a:p>
            <a:pPr marL="0" indent="0">
              <a:buNone/>
            </a:pPr>
            <a:endParaRPr lang="en-US" b="1" dirty="0"/>
          </a:p>
        </p:txBody>
      </p:sp>
    </p:spTree>
    <p:extLst>
      <p:ext uri="{BB962C8B-B14F-4D97-AF65-F5344CB8AC3E}">
        <p14:creationId xmlns:p14="http://schemas.microsoft.com/office/powerpoint/2010/main" val="2649619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739589"/>
            <a:ext cx="9058337" cy="5301774"/>
          </a:xfrm>
        </p:spPr>
        <p:txBody>
          <a:bodyPr/>
          <a:lstStyle/>
          <a:p>
            <a:r>
              <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DELETE Syntax</a:t>
            </a:r>
          </a:p>
          <a:p>
            <a:pPr marL="0" indent="0">
              <a:buNone/>
            </a:pPr>
            <a:r>
              <a:rPr lang="en-US" dirty="0"/>
              <a:t> </a:t>
            </a:r>
            <a:r>
              <a:rPr lang="en-US" sz="2000" dirty="0"/>
              <a:t>DELETE FROM </a:t>
            </a:r>
            <a:r>
              <a:rPr lang="en-US" sz="2000" dirty="0" err="1"/>
              <a:t>table_name</a:t>
            </a:r>
            <a:br>
              <a:rPr lang="en-US" sz="2000" dirty="0"/>
            </a:br>
            <a:r>
              <a:rPr lang="en-US" sz="2000" dirty="0"/>
              <a:t>WHERE </a:t>
            </a:r>
            <a:r>
              <a:rPr lang="en-US" sz="2000" dirty="0" err="1"/>
              <a:t>some_column</a:t>
            </a:r>
            <a:r>
              <a:rPr lang="en-US" sz="2000" dirty="0"/>
              <a:t>=</a:t>
            </a:r>
            <a:r>
              <a:rPr lang="en-US" sz="2000" dirty="0" err="1"/>
              <a:t>some_value</a:t>
            </a:r>
            <a:r>
              <a:rPr lang="en-US" sz="2000" dirty="0"/>
              <a:t>;</a:t>
            </a:r>
          </a:p>
          <a:p>
            <a:pPr marL="0" indent="0">
              <a:buNone/>
            </a:pPr>
            <a:endParaRPr lang="en-US" dirty="0"/>
          </a:p>
          <a:p>
            <a:pPr marL="0" marR="0">
              <a:spcBef>
                <a:spcPts val="0"/>
              </a:spcBef>
              <a:spcAft>
                <a:spcPts val="600"/>
              </a:spcAft>
              <a:tabLst>
                <a:tab pos="1371600" algn="l"/>
              </a:tabLst>
            </a:pPr>
            <a:r>
              <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Delete a selected invoice from the Invoices table</a:t>
            </a:r>
          </a:p>
          <a:p>
            <a:pPr marL="0" indent="0">
              <a:buNone/>
              <a:tabLst>
                <a:tab pos="1371600" algn="l"/>
              </a:tabLst>
            </a:pPr>
            <a:r>
              <a:rPr lang="en-US" sz="2000" dirty="0"/>
              <a:t>DELETE FROM Invoices</a:t>
            </a:r>
          </a:p>
          <a:p>
            <a:pPr marL="0" marR="0" indent="0">
              <a:buNone/>
              <a:tabLst>
                <a:tab pos="1371600" algn="l"/>
              </a:tabLst>
            </a:pPr>
            <a:r>
              <a:rPr lang="en-US" sz="2000" dirty="0"/>
              <a:t>WHERE </a:t>
            </a:r>
            <a:r>
              <a:rPr lang="en-US" sz="2000" dirty="0" err="1"/>
              <a:t>InvoiceNumber</a:t>
            </a:r>
            <a:r>
              <a:rPr lang="en-US" sz="2000" dirty="0"/>
              <a:t> = '4-342-8069';</a:t>
            </a:r>
          </a:p>
          <a:p>
            <a:pPr marL="0" indent="0">
              <a:buNone/>
            </a:pPr>
            <a:endPar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698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769487" y="2529549"/>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algn="ctr"/>
            <a:r>
              <a:rPr lang="en-GB" sz="6000" dirty="0">
                <a:solidFill>
                  <a:schemeClr val="bg1">
                    <a:alpha val="98824"/>
                  </a:schemeClr>
                </a:solidFill>
              </a:rPr>
              <a:t>Overview of Joins</a:t>
            </a:r>
          </a:p>
        </p:txBody>
      </p:sp>
    </p:spTree>
    <p:extLst>
      <p:ext uri="{BB962C8B-B14F-4D97-AF65-F5344CB8AC3E}">
        <p14:creationId xmlns:p14="http://schemas.microsoft.com/office/powerpoint/2010/main" val="2355080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5129"/>
            <a:ext cx="8596668" cy="869576"/>
          </a:xfrm>
        </p:spPr>
        <p:txBody>
          <a:bodyPr/>
          <a:lstStyle/>
          <a:p>
            <a:r>
              <a:rPr lang="en-US" dirty="0"/>
              <a:t>What is T-SQL</a:t>
            </a:r>
          </a:p>
        </p:txBody>
      </p:sp>
      <p:pic>
        <p:nvPicPr>
          <p:cNvPr id="4" name="Content Placeholder 3"/>
          <p:cNvPicPr>
            <a:picLocks noGrp="1" noChangeAspect="1"/>
          </p:cNvPicPr>
          <p:nvPr>
            <p:ph idx="1"/>
          </p:nvPr>
        </p:nvPicPr>
        <p:blipFill>
          <a:blip r:embed="rId2"/>
          <a:stretch>
            <a:fillRect/>
          </a:stretch>
        </p:blipFill>
        <p:spPr>
          <a:xfrm>
            <a:off x="860613" y="1473200"/>
            <a:ext cx="8565776" cy="4011131"/>
          </a:xfrm>
          <a:prstGeom prst="rect">
            <a:avLst/>
          </a:prstGeom>
        </p:spPr>
      </p:pic>
      <p:pic>
        <p:nvPicPr>
          <p:cNvPr id="5" name="Picture 4"/>
          <p:cNvPicPr>
            <a:picLocks noChangeAspect="1"/>
          </p:cNvPicPr>
          <p:nvPr/>
        </p:nvPicPr>
        <p:blipFill>
          <a:blip r:embed="rId3"/>
          <a:stretch>
            <a:fillRect/>
          </a:stretch>
        </p:blipFill>
        <p:spPr>
          <a:xfrm>
            <a:off x="2104060" y="5612825"/>
            <a:ext cx="7456799" cy="828315"/>
          </a:xfrm>
          <a:prstGeom prst="rect">
            <a:avLst/>
          </a:prstGeom>
        </p:spPr>
      </p:pic>
    </p:spTree>
    <p:extLst>
      <p:ext uri="{BB962C8B-B14F-4D97-AF65-F5344CB8AC3E}">
        <p14:creationId xmlns:p14="http://schemas.microsoft.com/office/powerpoint/2010/main" val="1149581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a:xfrm>
            <a:off x="677334" y="1276350"/>
            <a:ext cx="8596668" cy="5276849"/>
          </a:xfrm>
        </p:spPr>
        <p:txBody>
          <a:bodyPr>
            <a:normAutofit/>
          </a:bodyPr>
          <a:lstStyle/>
          <a:p>
            <a:r>
              <a:rPr lang="en-US" dirty="0"/>
              <a:t>Joining the table is a way of combining data from tables based on a fields they share.</a:t>
            </a:r>
          </a:p>
          <a:p>
            <a:r>
              <a:rPr lang="en-US" dirty="0"/>
              <a:t>Joins are always made on specific field or fields</a:t>
            </a:r>
          </a:p>
          <a:p>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Demo the excel join.</a:t>
            </a:r>
          </a:p>
          <a:p>
            <a:pPr marL="457200" lvl="1" indent="0">
              <a:buNone/>
            </a:pPr>
            <a:endParaRPr lang="en-US" dirty="0"/>
          </a:p>
          <a:p>
            <a:pPr marL="457200" lvl="1" indent="0">
              <a:buNone/>
            </a:pPr>
            <a:endParaRPr lang="en-US" dirty="0"/>
          </a:p>
        </p:txBody>
      </p:sp>
      <p:pic>
        <p:nvPicPr>
          <p:cNvPr id="4" name="Picture 3"/>
          <p:cNvPicPr>
            <a:picLocks noChangeAspect="1"/>
          </p:cNvPicPr>
          <p:nvPr/>
        </p:nvPicPr>
        <p:blipFill>
          <a:blip r:embed="rId2"/>
          <a:stretch>
            <a:fillRect/>
          </a:stretch>
        </p:blipFill>
        <p:spPr>
          <a:xfrm>
            <a:off x="677334" y="2498328"/>
            <a:ext cx="9347878" cy="2975106"/>
          </a:xfrm>
          <a:prstGeom prst="rect">
            <a:avLst/>
          </a:prstGeom>
        </p:spPr>
      </p:pic>
    </p:spTree>
    <p:extLst>
      <p:ext uri="{BB962C8B-B14F-4D97-AF65-F5344CB8AC3E}">
        <p14:creationId xmlns:p14="http://schemas.microsoft.com/office/powerpoint/2010/main" val="2546012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Join</a:t>
            </a:r>
          </a:p>
        </p:txBody>
      </p:sp>
      <p:sp>
        <p:nvSpPr>
          <p:cNvPr id="3" name="Content Placeholder 2"/>
          <p:cNvSpPr>
            <a:spLocks noGrp="1"/>
          </p:cNvSpPr>
          <p:nvPr>
            <p:ph idx="1"/>
          </p:nvPr>
        </p:nvSpPr>
        <p:spPr/>
        <p:txBody>
          <a:bodyPr/>
          <a:lstStyle/>
          <a:p>
            <a:r>
              <a:rPr lang="en-US" dirty="0"/>
              <a:t>An Outer join brings in all names listed in all tables and it fills NULLS wherever there isn’t information for giving column for that row</a:t>
            </a:r>
          </a:p>
        </p:txBody>
      </p:sp>
    </p:spTree>
    <p:extLst>
      <p:ext uri="{BB962C8B-B14F-4D97-AF65-F5344CB8AC3E}">
        <p14:creationId xmlns:p14="http://schemas.microsoft.com/office/powerpoint/2010/main" val="247169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outer Join</a:t>
            </a:r>
          </a:p>
        </p:txBody>
      </p:sp>
      <p:sp>
        <p:nvSpPr>
          <p:cNvPr id="3" name="Content Placeholder 2"/>
          <p:cNvSpPr>
            <a:spLocks noGrp="1"/>
          </p:cNvSpPr>
          <p:nvPr>
            <p:ph idx="1"/>
          </p:nvPr>
        </p:nvSpPr>
        <p:spPr/>
        <p:txBody>
          <a:bodyPr/>
          <a:lstStyle/>
          <a:p>
            <a:r>
              <a:rPr lang="en-US" dirty="0"/>
              <a:t>Left join brings in all the information from the table on the </a:t>
            </a:r>
            <a:r>
              <a:rPr lang="en-US" sz="2000" b="1" u="sng" dirty="0"/>
              <a:t>left</a:t>
            </a:r>
            <a:r>
              <a:rPr lang="en-US" dirty="0"/>
              <a:t> </a:t>
            </a:r>
            <a:r>
              <a:rPr lang="en-US" sz="2000" dirty="0">
                <a:solidFill>
                  <a:schemeClr val="tx2">
                    <a:lumMod val="60000"/>
                    <a:lumOff val="40000"/>
                  </a:schemeClr>
                </a:solidFill>
              </a:rPr>
              <a:t>SIBLING</a:t>
            </a:r>
            <a:r>
              <a:rPr lang="en-US" sz="2000" dirty="0"/>
              <a:t> </a:t>
            </a:r>
            <a:r>
              <a:rPr lang="en-US" dirty="0"/>
              <a:t>and any matching rows from the table on the </a:t>
            </a:r>
            <a:r>
              <a:rPr lang="en-US" sz="2000" b="1" u="sng" dirty="0"/>
              <a:t>right</a:t>
            </a:r>
            <a:r>
              <a:rPr lang="en-US" sz="2000" dirty="0"/>
              <a:t> </a:t>
            </a:r>
            <a:r>
              <a:rPr lang="en-US" dirty="0"/>
              <a:t>- </a:t>
            </a:r>
            <a:r>
              <a:rPr lang="en-US" sz="2000" dirty="0">
                <a:solidFill>
                  <a:schemeClr val="accent4">
                    <a:lumMod val="60000"/>
                    <a:lumOff val="40000"/>
                  </a:schemeClr>
                </a:solidFill>
              </a:rPr>
              <a:t>EYE COLOR</a:t>
            </a:r>
            <a:r>
              <a:rPr lang="en-US" sz="2000" dirty="0"/>
              <a:t> </a:t>
            </a:r>
            <a:r>
              <a:rPr lang="en-US" dirty="0"/>
              <a:t>for rows with the same name. </a:t>
            </a:r>
          </a:p>
          <a:p>
            <a:r>
              <a:rPr lang="en-US" dirty="0"/>
              <a:t>If name in the sibling table is not present in the eye color table you get NULL as in Shannon and Tracy</a:t>
            </a:r>
          </a:p>
        </p:txBody>
      </p:sp>
    </p:spTree>
    <p:extLst>
      <p:ext uri="{BB962C8B-B14F-4D97-AF65-F5344CB8AC3E}">
        <p14:creationId xmlns:p14="http://schemas.microsoft.com/office/powerpoint/2010/main" val="1854573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outer Join</a:t>
            </a:r>
          </a:p>
        </p:txBody>
      </p:sp>
      <p:sp>
        <p:nvSpPr>
          <p:cNvPr id="3" name="Content Placeholder 2"/>
          <p:cNvSpPr>
            <a:spLocks noGrp="1"/>
          </p:cNvSpPr>
          <p:nvPr>
            <p:ph idx="1"/>
          </p:nvPr>
        </p:nvSpPr>
        <p:spPr/>
        <p:txBody>
          <a:bodyPr/>
          <a:lstStyle/>
          <a:p>
            <a:r>
              <a:rPr lang="en-US" dirty="0"/>
              <a:t>It’s the reverse, will get all the rows form the right table Eye color and the matching rows from the left table Sibling</a:t>
            </a:r>
          </a:p>
          <a:p>
            <a:r>
              <a:rPr lang="en-US" dirty="0"/>
              <a:t>As you can see, the output list of names varies between the Left and the Right joins because we changing which tables comes first.</a:t>
            </a:r>
          </a:p>
          <a:p>
            <a:r>
              <a:rPr lang="en-US" dirty="0"/>
              <a:t>Shannon and Tracy do not exist in the eye color table so they show up in the left join only</a:t>
            </a:r>
          </a:p>
          <a:p>
            <a:r>
              <a:rPr lang="en-US" dirty="0"/>
              <a:t>Morgan do not exist in the Sibling table so she only shows up in the right join</a:t>
            </a:r>
          </a:p>
        </p:txBody>
      </p:sp>
    </p:spTree>
    <p:extLst>
      <p:ext uri="{BB962C8B-B14F-4D97-AF65-F5344CB8AC3E}">
        <p14:creationId xmlns:p14="http://schemas.microsoft.com/office/powerpoint/2010/main" val="3755222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a:t>
            </a:r>
          </a:p>
        </p:txBody>
      </p:sp>
      <p:sp>
        <p:nvSpPr>
          <p:cNvPr id="3" name="Content Placeholder 2"/>
          <p:cNvSpPr>
            <a:spLocks noGrp="1"/>
          </p:cNvSpPr>
          <p:nvPr>
            <p:ph idx="1"/>
          </p:nvPr>
        </p:nvSpPr>
        <p:spPr/>
        <p:txBody>
          <a:bodyPr/>
          <a:lstStyle/>
          <a:p>
            <a:r>
              <a:rPr lang="en-US" dirty="0"/>
              <a:t>An Inner join preserves only the rows that have the same key fields; and in our case “Name” between those tables</a:t>
            </a:r>
          </a:p>
          <a:p>
            <a:r>
              <a:rPr lang="en-US" dirty="0"/>
              <a:t>We only get information for names that are listed in both tables and there are no NULLs</a:t>
            </a:r>
          </a:p>
        </p:txBody>
      </p:sp>
    </p:spTree>
    <p:extLst>
      <p:ext uri="{BB962C8B-B14F-4D97-AF65-F5344CB8AC3E}">
        <p14:creationId xmlns:p14="http://schemas.microsoft.com/office/powerpoint/2010/main" val="216956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9625"/>
            <a:ext cx="8596668" cy="5691738"/>
          </a:xfrm>
        </p:spPr>
        <p:txBody>
          <a:bodyPr>
            <a:normAutofit fontScale="92500" lnSpcReduction="10000"/>
          </a:bodyPr>
          <a:lstStyle/>
          <a:p>
            <a:pPr marL="0" indent="0">
              <a:buNone/>
            </a:pPr>
            <a:r>
              <a:rPr lang="en-US" sz="2600" b="1" dirty="0">
                <a:solidFill>
                  <a:srgbClr val="0033CC"/>
                </a:solidFill>
                <a:latin typeface="+mj-lt"/>
                <a:ea typeface="Times New Roman" panose="02020603050405020304" pitchFamily="18" charset="0"/>
                <a:cs typeface="Times New Roman" panose="02020603050405020304" pitchFamily="18" charset="0"/>
              </a:rPr>
              <a:t>INNER JOIN Syntax:</a:t>
            </a:r>
          </a:p>
          <a:p>
            <a:pPr marL="0" indent="0">
              <a:buNone/>
            </a:pPr>
            <a:r>
              <a:rPr lang="en-US" sz="2400" dirty="0">
                <a:solidFill>
                  <a:schemeClr val="accent4"/>
                </a:solidFill>
              </a:rPr>
              <a:t>SELECT</a:t>
            </a:r>
            <a:r>
              <a:rPr lang="en-US" sz="2400" dirty="0"/>
              <a:t> </a:t>
            </a:r>
            <a:r>
              <a:rPr lang="en-US" sz="2400" i="1" dirty="0" err="1"/>
              <a:t>column_name</a:t>
            </a:r>
            <a:r>
              <a:rPr lang="en-US" sz="2400" i="1" dirty="0"/>
              <a:t>(s)</a:t>
            </a:r>
            <a:br>
              <a:rPr lang="en-US" sz="2400" dirty="0"/>
            </a:br>
            <a:r>
              <a:rPr lang="en-US" sz="2400" dirty="0">
                <a:solidFill>
                  <a:schemeClr val="accent4"/>
                </a:solidFill>
              </a:rPr>
              <a:t>FROM</a:t>
            </a:r>
            <a:r>
              <a:rPr lang="en-US" sz="2400" dirty="0"/>
              <a:t> </a:t>
            </a:r>
            <a:r>
              <a:rPr lang="en-US" sz="2400" i="1" dirty="0"/>
              <a:t>table1</a:t>
            </a:r>
            <a:br>
              <a:rPr lang="en-US" sz="2400" dirty="0"/>
            </a:br>
            <a:r>
              <a:rPr lang="en-US" sz="2400" dirty="0">
                <a:solidFill>
                  <a:schemeClr val="accent4"/>
                </a:solidFill>
              </a:rPr>
              <a:t>INNER JOIN </a:t>
            </a:r>
            <a:r>
              <a:rPr lang="en-US" sz="2400" i="1" dirty="0"/>
              <a:t>table2</a:t>
            </a:r>
            <a:br>
              <a:rPr lang="en-US" sz="2400" dirty="0"/>
            </a:br>
            <a:r>
              <a:rPr lang="en-US" sz="2400" dirty="0">
                <a:solidFill>
                  <a:schemeClr val="accent4"/>
                </a:solidFill>
              </a:rPr>
              <a:t>ON</a:t>
            </a:r>
            <a:r>
              <a:rPr lang="en-US" sz="2400" dirty="0"/>
              <a:t> </a:t>
            </a:r>
            <a:r>
              <a:rPr lang="en-US" sz="2400" i="1" dirty="0"/>
              <a:t>table1.column_name</a:t>
            </a:r>
            <a:r>
              <a:rPr lang="en-US" sz="2400" dirty="0"/>
              <a:t>=</a:t>
            </a:r>
            <a:r>
              <a:rPr lang="en-US" sz="2400" i="1" dirty="0"/>
              <a:t>table2.column_name</a:t>
            </a:r>
            <a:r>
              <a:rPr lang="en-US" sz="2400" dirty="0"/>
              <a:t>;</a:t>
            </a:r>
          </a:p>
          <a:p>
            <a:pPr marL="0" indent="0">
              <a:buNone/>
            </a:pPr>
            <a:endParaRPr lang="en-US" sz="2400" dirty="0"/>
          </a:p>
          <a:p>
            <a:pPr marL="0" marR="0" indent="0">
              <a:buNone/>
              <a:tabLst>
                <a:tab pos="1371600" algn="l"/>
              </a:tabLst>
            </a:pPr>
            <a:r>
              <a:rPr lang="en-US" sz="2600" b="1" dirty="0">
                <a:solidFill>
                  <a:srgbClr val="0033CC"/>
                </a:solidFill>
                <a:latin typeface="+mj-lt"/>
                <a:ea typeface="Times New Roman" panose="02020603050405020304" pitchFamily="18" charset="0"/>
                <a:cs typeface="Times New Roman" panose="02020603050405020304" pitchFamily="18" charset="0"/>
              </a:rPr>
              <a:t>Example: A SELECT statement that joins data </a:t>
            </a:r>
            <a:br>
              <a:rPr lang="en-US" sz="2600" b="1" dirty="0">
                <a:solidFill>
                  <a:srgbClr val="0033CC"/>
                </a:solidFill>
                <a:latin typeface="+mj-lt"/>
                <a:ea typeface="Times New Roman" panose="02020603050405020304" pitchFamily="18" charset="0"/>
                <a:cs typeface="Times New Roman" panose="02020603050405020304" pitchFamily="18" charset="0"/>
              </a:rPr>
            </a:br>
            <a:r>
              <a:rPr lang="en-US" sz="2600" b="1" dirty="0">
                <a:solidFill>
                  <a:srgbClr val="0033CC"/>
                </a:solidFill>
                <a:latin typeface="+mj-lt"/>
                <a:ea typeface="Times New Roman" panose="02020603050405020304" pitchFamily="18" charset="0"/>
                <a:cs typeface="Times New Roman" panose="02020603050405020304" pitchFamily="18" charset="0"/>
              </a:rPr>
              <a:t>from the Vendors and Invoices tables</a:t>
            </a:r>
          </a:p>
          <a:p>
            <a:pPr marL="0" marR="0">
              <a:spcBef>
                <a:spcPts val="0"/>
              </a:spcBef>
              <a:spcAft>
                <a:spcPts val="600"/>
              </a:spcAft>
              <a:tabLst>
                <a:tab pos="1371600" algn="l"/>
              </a:tabLst>
            </a:pPr>
            <a:endPar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4445" indent="0">
              <a:spcBef>
                <a:spcPts val="0"/>
              </a:spcBef>
              <a:buNone/>
              <a:tabLst>
                <a:tab pos="1371600" algn="l"/>
              </a:tabLst>
            </a:pPr>
            <a:r>
              <a:rPr lang="en-US" sz="2400" i="1" dirty="0"/>
              <a:t>SELECT </a:t>
            </a:r>
            <a:r>
              <a:rPr lang="en-US" sz="2400" i="1" dirty="0" err="1"/>
              <a:t>VendorName</a:t>
            </a:r>
            <a:r>
              <a:rPr lang="en-US" sz="2400" i="1" dirty="0"/>
              <a:t>, </a:t>
            </a:r>
            <a:r>
              <a:rPr lang="en-US" sz="2400" i="1" dirty="0" err="1"/>
              <a:t>InvoiceNumber</a:t>
            </a:r>
            <a:r>
              <a:rPr lang="en-US" sz="2400" i="1" dirty="0"/>
              <a:t>, </a:t>
            </a:r>
            <a:r>
              <a:rPr lang="en-US" sz="2400" i="1" dirty="0" err="1"/>
              <a:t>InvoiceDate</a:t>
            </a:r>
            <a:r>
              <a:rPr lang="en-US" sz="2400" i="1" dirty="0"/>
              <a:t>, </a:t>
            </a:r>
            <a:r>
              <a:rPr lang="en-US" sz="2400" i="1" dirty="0" err="1"/>
              <a:t>InvoiceTotal</a:t>
            </a:r>
            <a:endParaRPr lang="en-US" sz="2400" i="1" dirty="0"/>
          </a:p>
          <a:p>
            <a:pPr marL="4445" indent="0">
              <a:spcBef>
                <a:spcPts val="0"/>
              </a:spcBef>
              <a:buNone/>
              <a:tabLst>
                <a:tab pos="1371600" algn="l"/>
              </a:tabLst>
            </a:pPr>
            <a:r>
              <a:rPr lang="en-US" sz="2400" i="1" dirty="0"/>
              <a:t>FROM Vendors </a:t>
            </a:r>
          </a:p>
          <a:p>
            <a:pPr marL="4445" indent="0">
              <a:spcBef>
                <a:spcPts val="0"/>
              </a:spcBef>
              <a:buNone/>
              <a:tabLst>
                <a:tab pos="1371600" algn="l"/>
              </a:tabLst>
            </a:pPr>
            <a:r>
              <a:rPr lang="en-US" sz="2400" i="1" dirty="0"/>
              <a:t>INNER JOIN Invoices</a:t>
            </a:r>
          </a:p>
          <a:p>
            <a:pPr marL="4445" indent="0">
              <a:spcBef>
                <a:spcPts val="0"/>
              </a:spcBef>
              <a:buNone/>
              <a:tabLst>
                <a:tab pos="1371600" algn="l"/>
              </a:tabLst>
            </a:pPr>
            <a:r>
              <a:rPr lang="en-US" sz="2400" i="1" dirty="0"/>
              <a:t>    ON </a:t>
            </a:r>
            <a:r>
              <a:rPr lang="en-US" sz="2400" i="1" dirty="0" err="1"/>
              <a:t>Vendors.VendorID</a:t>
            </a:r>
            <a:r>
              <a:rPr lang="en-US" sz="2400" i="1" dirty="0"/>
              <a:t> = </a:t>
            </a:r>
            <a:r>
              <a:rPr lang="en-US" sz="2400" i="1" dirty="0" err="1"/>
              <a:t>Invoices.VendorID</a:t>
            </a:r>
            <a:endParaRPr lang="en-US" sz="2400" i="1" dirty="0"/>
          </a:p>
          <a:p>
            <a:pPr marL="4445" indent="0">
              <a:spcBef>
                <a:spcPts val="0"/>
              </a:spcBef>
              <a:buNone/>
              <a:tabLst>
                <a:tab pos="1371600" algn="l"/>
              </a:tabLst>
            </a:pPr>
            <a:r>
              <a:rPr lang="en-US" sz="2400" i="1" dirty="0"/>
              <a:t>WHERE </a:t>
            </a:r>
            <a:r>
              <a:rPr lang="en-US" sz="2400" i="1" dirty="0" err="1"/>
              <a:t>InvoiceTotal</a:t>
            </a:r>
            <a:r>
              <a:rPr lang="en-US" sz="2400" i="1" dirty="0"/>
              <a:t> &gt;= 500</a:t>
            </a:r>
          </a:p>
          <a:p>
            <a:pPr marL="4445" marR="0" indent="0">
              <a:spcBef>
                <a:spcPts val="0"/>
              </a:spcBef>
              <a:spcAft>
                <a:spcPts val="600"/>
              </a:spcAft>
              <a:buNone/>
              <a:tabLst>
                <a:tab pos="1371600" algn="l"/>
              </a:tabLst>
            </a:pPr>
            <a:r>
              <a:rPr lang="en-US" sz="2400" i="1" dirty="0"/>
              <a:t>ORDER BY </a:t>
            </a:r>
            <a:r>
              <a:rPr lang="en-US" sz="2400" i="1" dirty="0" err="1"/>
              <a:t>VendorName</a:t>
            </a:r>
            <a:r>
              <a:rPr lang="en-US" sz="2400" i="1" dirty="0"/>
              <a:t>, </a:t>
            </a:r>
            <a:r>
              <a:rPr lang="en-US" sz="2400" i="1" dirty="0" err="1"/>
              <a:t>InvoiceTotal</a:t>
            </a:r>
            <a:r>
              <a:rPr lang="en-US" sz="2400" i="1" dirty="0"/>
              <a:t> DESC;</a:t>
            </a:r>
          </a:p>
          <a:p>
            <a:pPr marL="4445" marR="0" indent="0">
              <a:spcBef>
                <a:spcPts val="0"/>
              </a:spcBef>
              <a:spcAft>
                <a:spcPts val="600"/>
              </a:spcAft>
              <a:buNone/>
              <a:tabLst>
                <a:tab pos="1371600" algn="l"/>
              </a:tabLst>
            </a:pPr>
            <a:endParaRPr lang="en-US" sz="2400" i="1" dirty="0"/>
          </a:p>
          <a:p>
            <a:pPr marL="0" indent="0">
              <a:buNone/>
            </a:pPr>
            <a:endPar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724650" y="4181194"/>
            <a:ext cx="6668620" cy="2475473"/>
          </a:xfrm>
          <a:prstGeom prst="rect">
            <a:avLst/>
          </a:prstGeom>
        </p:spPr>
      </p:pic>
    </p:spTree>
    <p:extLst>
      <p:ext uri="{BB962C8B-B14F-4D97-AF65-F5344CB8AC3E}">
        <p14:creationId xmlns:p14="http://schemas.microsoft.com/office/powerpoint/2010/main" val="951275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Please write a small document illustrating your understanding to different types of joins.</a:t>
            </a:r>
          </a:p>
        </p:txBody>
      </p:sp>
    </p:spTree>
    <p:extLst>
      <p:ext uri="{BB962C8B-B14F-4D97-AF65-F5344CB8AC3E}">
        <p14:creationId xmlns:p14="http://schemas.microsoft.com/office/powerpoint/2010/main" val="2013329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34" y="195410"/>
            <a:ext cx="8596668" cy="871390"/>
          </a:xfrm>
        </p:spPr>
        <p:txBody>
          <a:bodyPr/>
          <a:lstStyle/>
          <a:p>
            <a:r>
              <a:rPr lang="en-US" dirty="0"/>
              <a:t>T-SQL language elements: comments</a:t>
            </a:r>
          </a:p>
        </p:txBody>
      </p:sp>
      <p:sp>
        <p:nvSpPr>
          <p:cNvPr id="3" name="Content Placeholder 2"/>
          <p:cNvSpPr>
            <a:spLocks noGrp="1"/>
          </p:cNvSpPr>
          <p:nvPr>
            <p:ph idx="1"/>
          </p:nvPr>
        </p:nvSpPr>
        <p:spPr>
          <a:xfrm>
            <a:off x="467784" y="1066800"/>
            <a:ext cx="9590616" cy="5505450"/>
          </a:xfrm>
        </p:spPr>
        <p:txBody>
          <a:bodyPr>
            <a:normAutofit/>
          </a:bodyPr>
          <a:lstStyle/>
          <a:p>
            <a:r>
              <a:rPr lang="en-US" dirty="0"/>
              <a:t>Marks T-SQL code as a comment:</a:t>
            </a:r>
          </a:p>
          <a:p>
            <a:pPr lvl="1"/>
            <a:r>
              <a:rPr lang="en-US" dirty="0"/>
              <a:t>For a block, enclose it between /* and */ characters</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T-SQL Editors such as SSMS will typically color-code comments, as shown above</a:t>
            </a:r>
          </a:p>
          <a:p>
            <a:pPr lvl="1"/>
            <a:r>
              <a:rPr lang="en-US" dirty="0"/>
              <a:t>For inline text, precede the comments with --</a:t>
            </a:r>
          </a:p>
          <a:p>
            <a:pPr marL="457200" lvl="1" indent="0">
              <a:buNone/>
            </a:pPr>
            <a:endParaRPr lang="en-US" dirty="0"/>
          </a:p>
        </p:txBody>
      </p:sp>
      <p:sp>
        <p:nvSpPr>
          <p:cNvPr id="4" name="AutoShape 3"/>
          <p:cNvSpPr>
            <a:spLocks noChangeArrowheads="1"/>
          </p:cNvSpPr>
          <p:nvPr/>
        </p:nvSpPr>
        <p:spPr bwMode="auto">
          <a:xfrm>
            <a:off x="1473453" y="2154072"/>
            <a:ext cx="6256338"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8000"/>
                </a:solidFill>
              </a:rPr>
              <a:t>/* </a:t>
            </a:r>
          </a:p>
          <a:p>
            <a:r>
              <a:rPr lang="en-US" sz="2000" dirty="0">
                <a:solidFill>
                  <a:srgbClr val="008000"/>
                </a:solidFill>
              </a:rPr>
              <a:t>	This is a block</a:t>
            </a:r>
          </a:p>
          <a:p>
            <a:r>
              <a:rPr lang="en-US" sz="2000" dirty="0">
                <a:solidFill>
                  <a:srgbClr val="008000"/>
                </a:solidFill>
              </a:rPr>
              <a:t>   of commented code</a:t>
            </a:r>
          </a:p>
          <a:p>
            <a:r>
              <a:rPr lang="en-US" sz="2000" dirty="0">
                <a:solidFill>
                  <a:srgbClr val="008000"/>
                </a:solidFill>
              </a:rPr>
              <a:t>*/</a:t>
            </a:r>
            <a:endParaRPr lang="en-US" sz="2000" dirty="0">
              <a:latin typeface="Lucida Sans Typewriter" pitchFamily="49" charset="0"/>
            </a:endParaRPr>
          </a:p>
        </p:txBody>
      </p:sp>
      <p:sp>
        <p:nvSpPr>
          <p:cNvPr id="6" name="AutoShape 3"/>
          <p:cNvSpPr>
            <a:spLocks noChangeArrowheads="1"/>
          </p:cNvSpPr>
          <p:nvPr/>
        </p:nvSpPr>
        <p:spPr bwMode="auto">
          <a:xfrm>
            <a:off x="1473453" y="5286414"/>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a:lnSpc>
                <a:spcPct val="90000"/>
              </a:lnSpc>
              <a:tabLst>
                <a:tab pos="457200" algn="l"/>
              </a:tabLst>
              <a:defRPr/>
            </a:pPr>
            <a:r>
              <a:rPr lang="en-US" sz="2000" dirty="0">
                <a:solidFill>
                  <a:srgbClr val="008000"/>
                </a:solidFill>
              </a:rPr>
              <a:t>--	This line of text will be ignored</a:t>
            </a:r>
            <a:endParaRPr lang="en-US" sz="2000" dirty="0">
              <a:latin typeface="Lucida Sans Typewriter" pitchFamily="49" charset="0"/>
            </a:endParaRPr>
          </a:p>
        </p:txBody>
      </p:sp>
    </p:spTree>
    <p:extLst>
      <p:ext uri="{BB962C8B-B14F-4D97-AF65-F5344CB8AC3E}">
        <p14:creationId xmlns:p14="http://schemas.microsoft.com/office/powerpoint/2010/main" val="1461095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97541"/>
            <a:ext cx="9878607" cy="5543821"/>
          </a:xfrm>
        </p:spPr>
        <p:txBody>
          <a:bodyPr>
            <a:normAutofit/>
          </a:bodyPr>
          <a:lstStyle/>
          <a:p>
            <a:pPr marL="0" marR="0">
              <a:spcBef>
                <a:spcPts val="0"/>
              </a:spcBef>
              <a:spcAft>
                <a:spcPts val="600"/>
              </a:spcAft>
              <a:tabLst>
                <a:tab pos="1371600" algn="l"/>
              </a:tabLst>
            </a:pPr>
            <a:r>
              <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SELECT statement with a block comment</a:t>
            </a:r>
          </a:p>
          <a:p>
            <a:pPr marL="404495" lvl="1" indent="0">
              <a:spcBef>
                <a:spcPts val="0"/>
              </a:spcBef>
              <a:buNone/>
              <a:tabLst>
                <a:tab pos="1371600" algn="l"/>
              </a:tabLst>
            </a:pPr>
            <a:r>
              <a:rPr lang="en-US" sz="1800" b="1" dirty="0">
                <a:solidFill>
                  <a:schemeClr val="accent4"/>
                </a:solidFill>
                <a:latin typeface="Courier New" panose="02070309020205020404" pitchFamily="49" charset="0"/>
                <a:ea typeface="Times New Roman" panose="02020603050405020304" pitchFamily="18" charset="0"/>
                <a:cs typeface="Times New Roman" panose="02020603050405020304" pitchFamily="18" charset="0"/>
              </a:rPr>
              <a:t>/*</a:t>
            </a:r>
            <a:br>
              <a:rPr lang="en-US" sz="1800" b="1" dirty="0">
                <a:latin typeface="Courier New" panose="02070309020205020404" pitchFamily="49" charset="0"/>
                <a:ea typeface="Times New Roman" panose="02020603050405020304" pitchFamily="18" charset="0"/>
                <a:cs typeface="Times New Roman" panose="02020603050405020304" pitchFamily="18" charset="0"/>
              </a:rPr>
            </a:br>
            <a:r>
              <a:rPr lang="en-US" sz="1800" b="1" dirty="0">
                <a:latin typeface="Courier New" panose="02070309020205020404" pitchFamily="49" charset="0"/>
                <a:ea typeface="Times New Roman" panose="02020603050405020304" pitchFamily="18" charset="0"/>
                <a:cs typeface="Times New Roman" panose="02020603050405020304" pitchFamily="18" charset="0"/>
              </a:rPr>
              <a:t>Author: Bryan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Syverson</a:t>
            </a:r>
            <a:br>
              <a:rPr lang="en-US" sz="1800" b="1" dirty="0">
                <a:latin typeface="Courier New" panose="02070309020205020404" pitchFamily="49" charset="0"/>
                <a:ea typeface="Times New Roman" panose="02020603050405020304" pitchFamily="18" charset="0"/>
                <a:cs typeface="Times New Roman" panose="02020603050405020304" pitchFamily="18" charset="0"/>
              </a:rPr>
            </a:br>
            <a:r>
              <a:rPr lang="en-US" sz="1800" b="1" dirty="0">
                <a:latin typeface="Courier New" panose="02070309020205020404" pitchFamily="49" charset="0"/>
                <a:ea typeface="Times New Roman" panose="02020603050405020304" pitchFamily="18" charset="0"/>
                <a:cs typeface="Times New Roman" panose="02020603050405020304" pitchFamily="18" charset="0"/>
              </a:rPr>
              <a:t>Date: 8/22/12</a:t>
            </a:r>
            <a:br>
              <a:rPr lang="en-US" sz="1800" b="1" dirty="0">
                <a:latin typeface="Courier New" panose="02070309020205020404" pitchFamily="49" charset="0"/>
                <a:ea typeface="Times New Roman" panose="02020603050405020304" pitchFamily="18" charset="0"/>
                <a:cs typeface="Times New Roman" panose="02020603050405020304" pitchFamily="18" charset="0"/>
              </a:rPr>
            </a:br>
            <a:r>
              <a:rPr lang="en-US" sz="1800" b="1" dirty="0">
                <a:solidFill>
                  <a:schemeClr val="accent4"/>
                </a:solidFill>
                <a:latin typeface="Courier New" panose="02070309020205020404" pitchFamily="49" charset="0"/>
                <a:ea typeface="Times New Roman" panose="02020603050405020304" pitchFamily="18" charset="0"/>
                <a:cs typeface="Times New Roman" panose="02020603050405020304" pitchFamily="18" charset="0"/>
              </a:rPr>
              <a:t>*/</a:t>
            </a:r>
            <a:br>
              <a:rPr lang="en-US" sz="1800" b="1" dirty="0">
                <a:latin typeface="Courier New" panose="02070309020205020404" pitchFamily="49" charset="0"/>
                <a:ea typeface="Times New Roman" panose="02020603050405020304" pitchFamily="18" charset="0"/>
                <a:cs typeface="Times New Roman" panose="02020603050405020304" pitchFamily="18" charset="0"/>
              </a:rPr>
            </a:br>
            <a:r>
              <a:rPr lang="en-US" sz="18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InvoiceNumber</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a:t>
            </a:r>
            <a:br>
              <a:rPr lang="en-US" sz="1800" b="1" dirty="0">
                <a:latin typeface="Courier New" panose="02070309020205020404" pitchFamily="49" charset="0"/>
                <a:ea typeface="Times New Roman" panose="02020603050405020304" pitchFamily="18" charset="0"/>
                <a:cs typeface="Times New Roman" panose="02020603050405020304" pitchFamily="18" charset="0"/>
              </a:rPr>
            </a:br>
            <a:r>
              <a:rPr lang="en-US" sz="18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PaymentTotal</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CreditTotal</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BalanceDue</a:t>
            </a:r>
            <a:br>
              <a:rPr lang="en-US" sz="1800" b="1" dirty="0">
                <a:latin typeface="Courier New" panose="02070309020205020404" pitchFamily="49" charset="0"/>
                <a:ea typeface="Times New Roman" panose="02020603050405020304" pitchFamily="18" charset="0"/>
                <a:cs typeface="Times New Roman" panose="02020603050405020304" pitchFamily="18" charset="0"/>
              </a:rPr>
            </a:br>
            <a:r>
              <a:rPr lang="en-US" sz="1800" b="1" dirty="0">
                <a:latin typeface="Courier New" panose="02070309020205020404" pitchFamily="49" charset="0"/>
                <a:ea typeface="Times New Roman" panose="02020603050405020304" pitchFamily="18" charset="0"/>
                <a:cs typeface="Times New Roman" panose="02020603050405020304" pitchFamily="18" charset="0"/>
              </a:rPr>
              <a:t>FROM Invoices;</a:t>
            </a:r>
          </a:p>
          <a:p>
            <a:pPr marL="0" marR="0">
              <a:spcBef>
                <a:spcPts val="1200"/>
              </a:spcBef>
              <a:spcAft>
                <a:spcPts val="600"/>
              </a:spcAft>
              <a:tabLst>
                <a:tab pos="1371600" algn="l"/>
              </a:tabLst>
            </a:pPr>
            <a:r>
              <a:rPr lang="en-US" sz="22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SELECT statement with a single-line comment</a:t>
            </a:r>
          </a:p>
          <a:p>
            <a:pPr marL="404495" lvl="1" indent="0">
              <a:spcBef>
                <a:spcPts val="0"/>
              </a:spcBef>
              <a:buNone/>
              <a:tabLst>
                <a:tab pos="1371600" algn="l"/>
              </a:tabLst>
            </a:pPr>
            <a:r>
              <a:rPr lang="en-US" sz="18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InvoiceNumber</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a:t>
            </a:r>
            <a:br>
              <a:rPr lang="en-US" sz="1800" b="1" dirty="0">
                <a:latin typeface="Courier New" panose="02070309020205020404" pitchFamily="49" charset="0"/>
                <a:ea typeface="Times New Roman" panose="02020603050405020304" pitchFamily="18" charset="0"/>
                <a:cs typeface="Times New Roman" panose="02020603050405020304" pitchFamily="18" charset="0"/>
              </a:rPr>
            </a:br>
            <a:r>
              <a:rPr lang="en-US" sz="18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PaymentTotal</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CreditTotal</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800" b="1" dirty="0" err="1">
                <a:latin typeface="Courier New" panose="02070309020205020404" pitchFamily="49" charset="0"/>
                <a:ea typeface="Times New Roman" panose="02020603050405020304" pitchFamily="18" charset="0"/>
                <a:cs typeface="Times New Roman" panose="02020603050405020304" pitchFamily="18" charset="0"/>
              </a:rPr>
              <a:t>BalanceDue</a:t>
            </a:r>
            <a:br>
              <a:rPr lang="en-US" sz="1800" b="1" dirty="0">
                <a:latin typeface="Courier New" panose="02070309020205020404" pitchFamily="49" charset="0"/>
                <a:ea typeface="Times New Roman" panose="02020603050405020304" pitchFamily="18" charset="0"/>
                <a:cs typeface="Times New Roman" panose="02020603050405020304" pitchFamily="18" charset="0"/>
              </a:rPr>
            </a:br>
            <a:r>
              <a:rPr lang="en-US" sz="18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solidFill>
                  <a:schemeClr val="accent4"/>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b="1" dirty="0">
                <a:latin typeface="Courier New" panose="02070309020205020404" pitchFamily="49" charset="0"/>
                <a:ea typeface="Times New Roman" panose="02020603050405020304" pitchFamily="18" charset="0"/>
                <a:cs typeface="Times New Roman" panose="02020603050405020304" pitchFamily="18" charset="0"/>
              </a:rPr>
              <a:t>The fourth column calculates the balance due</a:t>
            </a:r>
            <a:br>
              <a:rPr lang="en-US" sz="1800" b="1" dirty="0">
                <a:latin typeface="Courier New" panose="02070309020205020404" pitchFamily="49" charset="0"/>
                <a:ea typeface="Times New Roman" panose="02020603050405020304" pitchFamily="18" charset="0"/>
                <a:cs typeface="Times New Roman" panose="02020603050405020304" pitchFamily="18" charset="0"/>
              </a:rPr>
            </a:br>
            <a:r>
              <a:rPr lang="en-US" sz="1800" b="1" dirty="0">
                <a:latin typeface="Courier New" panose="02070309020205020404" pitchFamily="49" charset="0"/>
                <a:ea typeface="Times New Roman" panose="02020603050405020304" pitchFamily="18" charset="0"/>
                <a:cs typeface="Times New Roman" panose="02020603050405020304" pitchFamily="18" charset="0"/>
              </a:rPr>
              <a:t>FROM Invoices;</a:t>
            </a:r>
          </a:p>
          <a:p>
            <a:endParaRPr lang="en-US" dirty="0"/>
          </a:p>
        </p:txBody>
      </p:sp>
    </p:spTree>
    <p:extLst>
      <p:ext uri="{BB962C8B-B14F-4D97-AF65-F5344CB8AC3E}">
        <p14:creationId xmlns:p14="http://schemas.microsoft.com/office/powerpoint/2010/main" val="181184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7412199" y="2456030"/>
            <a:ext cx="2219411" cy="2922151"/>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dirty="0"/>
          </a:p>
        </p:txBody>
      </p:sp>
      <p:sp>
        <p:nvSpPr>
          <p:cNvPr id="15" name="AutoShape 22"/>
          <p:cNvSpPr>
            <a:spLocks noChangeArrowheads="1"/>
          </p:cNvSpPr>
          <p:nvPr/>
        </p:nvSpPr>
        <p:spPr bwMode="auto">
          <a:xfrm>
            <a:off x="4988997" y="2456031"/>
            <a:ext cx="2219412" cy="2922151"/>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dirty="0"/>
          </a:p>
        </p:txBody>
      </p:sp>
      <p:sp>
        <p:nvSpPr>
          <p:cNvPr id="14" name="AutoShape 22"/>
          <p:cNvSpPr>
            <a:spLocks noChangeArrowheads="1"/>
          </p:cNvSpPr>
          <p:nvPr/>
        </p:nvSpPr>
        <p:spPr bwMode="auto">
          <a:xfrm>
            <a:off x="2568966" y="2456031"/>
            <a:ext cx="2219412" cy="292215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dirty="0"/>
          </a:p>
        </p:txBody>
      </p:sp>
      <p:sp>
        <p:nvSpPr>
          <p:cNvPr id="25" name="Rectangle 24"/>
          <p:cNvSpPr/>
          <p:nvPr/>
        </p:nvSpPr>
        <p:spPr>
          <a:xfrm>
            <a:off x="2722012" y="2491339"/>
            <a:ext cx="1973678" cy="2685173"/>
          </a:xfrm>
          <a:prstGeom prst="rect">
            <a:avLst/>
          </a:prstGeom>
        </p:spPr>
        <p:txBody>
          <a:bodyPr lIns="0" tIns="0" rIns="0" bIns="0"/>
          <a:lstStyle/>
          <a:p>
            <a:pPr marL="166688" indent="-166688">
              <a:buFont typeface="Arial" pitchFamily="34" charset="0"/>
              <a:buChar char="•"/>
              <a:defRPr/>
            </a:pPr>
            <a:endParaRPr lang="en-US" sz="1600" dirty="0"/>
          </a:p>
          <a:p>
            <a:pPr marL="166688" indent="-166688">
              <a:buFont typeface="Arial" pitchFamily="34" charset="0"/>
              <a:buChar char="•"/>
              <a:defRPr/>
            </a:pPr>
            <a:r>
              <a:rPr lang="en-US" sz="1600" dirty="0"/>
              <a:t>Statements for querying and modifying data</a:t>
            </a:r>
            <a:br>
              <a:rPr lang="en-US" sz="1600" dirty="0"/>
            </a:br>
            <a:endParaRPr lang="en-US" sz="1600" dirty="0"/>
          </a:p>
          <a:p>
            <a:pPr marL="166688" indent="-166688">
              <a:buFont typeface="Arial" pitchFamily="34" charset="0"/>
              <a:buChar char="•"/>
              <a:defRPr/>
            </a:pPr>
            <a:r>
              <a:rPr lang="en-US" sz="1600" dirty="0"/>
              <a:t>INSERT, UPDATE, DELETE, MERGE</a:t>
            </a:r>
          </a:p>
        </p:txBody>
      </p:sp>
      <p:sp>
        <p:nvSpPr>
          <p:cNvPr id="71687" name="Rectangle 29"/>
          <p:cNvSpPr>
            <a:spLocks noChangeArrowheads="1"/>
          </p:cNvSpPr>
          <p:nvPr/>
        </p:nvSpPr>
        <p:spPr bwMode="auto">
          <a:xfrm>
            <a:off x="5107199" y="2491339"/>
            <a:ext cx="1906249" cy="1751477"/>
          </a:xfrm>
          <a:prstGeom prst="rect">
            <a:avLst/>
          </a:prstGeom>
          <a:noFill/>
          <a:ln w="9525">
            <a:noFill/>
            <a:miter lim="800000"/>
            <a:headEnd/>
            <a:tailEnd/>
          </a:ln>
        </p:spPr>
        <p:txBody>
          <a:bodyPr lIns="0" tIns="0" rIns="0" bIns="0"/>
          <a:lstStyle/>
          <a:p>
            <a:pPr marL="166688" indent="-166688">
              <a:buFont typeface="Arial" charset="0"/>
              <a:buChar char="•"/>
            </a:pPr>
            <a:endParaRPr lang="en-US" sz="1600" dirty="0"/>
          </a:p>
          <a:p>
            <a:pPr marL="166688" indent="-166688">
              <a:buFont typeface="Arial" charset="0"/>
              <a:buChar char="•"/>
            </a:pPr>
            <a:r>
              <a:rPr lang="en-US" sz="1600" dirty="0"/>
              <a:t>Statements for object definitions</a:t>
            </a:r>
            <a:br>
              <a:rPr lang="en-US" sz="1600" dirty="0"/>
            </a:br>
            <a:endParaRPr lang="en-US" sz="1600" dirty="0"/>
          </a:p>
          <a:p>
            <a:pPr marL="166688" indent="-166688">
              <a:buFont typeface="Arial" charset="0"/>
              <a:buChar char="•"/>
            </a:pPr>
            <a:r>
              <a:rPr lang="en-US" sz="1600" dirty="0"/>
              <a:t>CREATE, ALTER, DROP, TRUNCATE</a:t>
            </a:r>
          </a:p>
        </p:txBody>
      </p:sp>
      <p:sp>
        <p:nvSpPr>
          <p:cNvPr id="71688" name="Rectangle 30"/>
          <p:cNvSpPr>
            <a:spLocks noChangeArrowheads="1"/>
          </p:cNvSpPr>
          <p:nvPr/>
        </p:nvSpPr>
        <p:spPr bwMode="auto">
          <a:xfrm>
            <a:off x="7435712" y="2465824"/>
            <a:ext cx="2150502" cy="2672649"/>
          </a:xfrm>
          <a:prstGeom prst="rect">
            <a:avLst/>
          </a:prstGeom>
          <a:noFill/>
          <a:ln w="9525">
            <a:noFill/>
            <a:miter lim="800000"/>
            <a:headEnd/>
            <a:tailEnd/>
          </a:ln>
        </p:spPr>
        <p:txBody>
          <a:bodyPr lIns="0" tIns="0" rIns="0" bIns="0"/>
          <a:lstStyle/>
          <a:p>
            <a:pPr marL="166688" indent="-166688">
              <a:buFont typeface="Arial" charset="0"/>
              <a:buChar char="•"/>
            </a:pPr>
            <a:endParaRPr lang="en-US" sz="1600" dirty="0"/>
          </a:p>
          <a:p>
            <a:pPr marL="166688" indent="-166688">
              <a:buFont typeface="Arial" charset="0"/>
              <a:buChar char="•"/>
            </a:pPr>
            <a:r>
              <a:rPr lang="en-US" sz="1600" dirty="0"/>
              <a:t>Statements to grant and take back authority</a:t>
            </a:r>
            <a:br>
              <a:rPr lang="en-US" sz="1600" dirty="0"/>
            </a:br>
            <a:endParaRPr lang="en-US" sz="1600" dirty="0"/>
          </a:p>
          <a:p>
            <a:pPr marL="166688" indent="-166688">
              <a:buFont typeface="Arial" charset="0"/>
              <a:buChar char="•"/>
            </a:pPr>
            <a:r>
              <a:rPr lang="en-US" sz="1600" dirty="0"/>
              <a:t>GRANT, REVOKE</a:t>
            </a:r>
          </a:p>
        </p:txBody>
      </p:sp>
      <p:sp>
        <p:nvSpPr>
          <p:cNvPr id="71689" name="Text Box 99"/>
          <p:cNvSpPr txBox="1">
            <a:spLocks noChangeArrowheads="1"/>
          </p:cNvSpPr>
          <p:nvPr/>
        </p:nvSpPr>
        <p:spPr bwMode="auto">
          <a:xfrm>
            <a:off x="2545799" y="1646672"/>
            <a:ext cx="2246715" cy="819151"/>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Manipulation Language (DML)</a:t>
            </a:r>
          </a:p>
        </p:txBody>
      </p:sp>
      <p:sp>
        <p:nvSpPr>
          <p:cNvPr id="71690" name="Text Box 99"/>
          <p:cNvSpPr txBox="1">
            <a:spLocks noChangeArrowheads="1"/>
          </p:cNvSpPr>
          <p:nvPr/>
        </p:nvSpPr>
        <p:spPr bwMode="auto">
          <a:xfrm>
            <a:off x="4973293" y="1646673"/>
            <a:ext cx="2245414" cy="809358"/>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Definition Language (DDL)</a:t>
            </a:r>
          </a:p>
        </p:txBody>
      </p:sp>
      <p:sp>
        <p:nvSpPr>
          <p:cNvPr id="71691" name="Text Box 99"/>
          <p:cNvSpPr txBox="1">
            <a:spLocks noChangeArrowheads="1"/>
          </p:cNvSpPr>
          <p:nvPr/>
        </p:nvSpPr>
        <p:spPr bwMode="auto">
          <a:xfrm>
            <a:off x="7399198" y="1646672"/>
            <a:ext cx="2245415" cy="809359"/>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a:t>Data Control Language (DCL)</a:t>
            </a:r>
          </a:p>
        </p:txBody>
      </p:sp>
      <p:sp>
        <p:nvSpPr>
          <p:cNvPr id="16" name="Title 15"/>
          <p:cNvSpPr>
            <a:spLocks noGrp="1"/>
          </p:cNvSpPr>
          <p:nvPr>
            <p:ph type="title" idx="4294967295"/>
          </p:nvPr>
        </p:nvSpPr>
        <p:spPr>
          <a:xfrm>
            <a:off x="419100" y="1"/>
            <a:ext cx="9558618" cy="870417"/>
          </a:xfrm>
          <a:prstGeom prst="rect">
            <a:avLst/>
          </a:prstGeom>
        </p:spPr>
        <p:txBody>
          <a:bodyPr>
            <a:normAutofit fontScale="90000"/>
          </a:bodyPr>
          <a:lstStyle/>
          <a:p>
            <a:r>
              <a:rPr lang="en-US" dirty="0">
                <a:solidFill>
                  <a:schemeClr val="accent6"/>
                </a:solidFill>
                <a:latin typeface="Verdana"/>
                <a:ea typeface="PMingLiU"/>
                <a:cs typeface="Arial"/>
              </a:rPr>
              <a:t>Categories of T-SQL statements OR</a:t>
            </a:r>
            <a:br>
              <a:rPr lang="en-US" dirty="0">
                <a:solidFill>
                  <a:schemeClr val="accent6"/>
                </a:solidFill>
                <a:latin typeface="Verdana"/>
                <a:ea typeface="PMingLiU"/>
                <a:cs typeface="Arial"/>
              </a:rPr>
            </a:br>
            <a:r>
              <a:rPr lang="en-US" dirty="0">
                <a:solidFill>
                  <a:schemeClr val="accent6"/>
                </a:solidFill>
                <a:latin typeface="Verdana"/>
                <a:ea typeface="PMingLiU"/>
                <a:cs typeface="Arial"/>
              </a:rPr>
              <a:t>DBMS Language</a:t>
            </a:r>
            <a:br>
              <a:rPr lang="en-US" dirty="0">
                <a:solidFill>
                  <a:schemeClr val="accent6"/>
                </a:solidFill>
                <a:latin typeface="Verdana"/>
                <a:ea typeface="PMingLiU"/>
                <a:cs typeface="Arial"/>
              </a:rPr>
            </a:br>
            <a:r>
              <a:rPr lang="en-US" b="1" dirty="0"/>
              <a:t>SQL is DQL, DML, DDL, DCL, TCL</a:t>
            </a:r>
            <a:r>
              <a:rPr lang="en-US" dirty="0"/>
              <a:t> </a:t>
            </a:r>
            <a:endParaRPr lang="en-US" dirty="0">
              <a:solidFill>
                <a:schemeClr val="accent6"/>
              </a:solidFill>
            </a:endParaRPr>
          </a:p>
        </p:txBody>
      </p:sp>
      <p:sp>
        <p:nvSpPr>
          <p:cNvPr id="13" name="AutoShape 22"/>
          <p:cNvSpPr>
            <a:spLocks noChangeArrowheads="1"/>
          </p:cNvSpPr>
          <p:nvPr/>
        </p:nvSpPr>
        <p:spPr bwMode="auto">
          <a:xfrm>
            <a:off x="296932" y="2456031"/>
            <a:ext cx="2094695" cy="292215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lgn="ctr">
              <a:buFont typeface="Arial" panose="020B0604020202020204" pitchFamily="34" charset="0"/>
              <a:buChar char="•"/>
              <a:defRPr/>
            </a:pPr>
            <a:endParaRPr lang="en-US" dirty="0"/>
          </a:p>
        </p:txBody>
      </p:sp>
      <p:sp>
        <p:nvSpPr>
          <p:cNvPr id="17" name="Text Box 99"/>
          <p:cNvSpPr txBox="1">
            <a:spLocks noChangeArrowheads="1"/>
          </p:cNvSpPr>
          <p:nvPr/>
        </p:nvSpPr>
        <p:spPr bwMode="auto">
          <a:xfrm>
            <a:off x="284049" y="1646673"/>
            <a:ext cx="2120463" cy="809358"/>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Query Language (DQL)</a:t>
            </a:r>
          </a:p>
        </p:txBody>
      </p:sp>
      <p:sp>
        <p:nvSpPr>
          <p:cNvPr id="19" name="Rectangle 18"/>
          <p:cNvSpPr/>
          <p:nvPr/>
        </p:nvSpPr>
        <p:spPr>
          <a:xfrm>
            <a:off x="472206" y="2495514"/>
            <a:ext cx="1973678" cy="2685173"/>
          </a:xfrm>
          <a:prstGeom prst="rect">
            <a:avLst/>
          </a:prstGeom>
        </p:spPr>
        <p:txBody>
          <a:bodyPr lIns="0" tIns="0" rIns="0" bIns="0"/>
          <a:lstStyle/>
          <a:p>
            <a:pPr marL="166688" indent="-166688">
              <a:buFont typeface="Arial" pitchFamily="34" charset="0"/>
              <a:buChar char="•"/>
              <a:defRPr/>
            </a:pPr>
            <a:endParaRPr lang="en-US" sz="1600" dirty="0"/>
          </a:p>
          <a:p>
            <a:pPr marL="166688" indent="-166688">
              <a:buFont typeface="Arial" pitchFamily="34" charset="0"/>
              <a:buChar char="•"/>
              <a:defRPr/>
            </a:pPr>
            <a:r>
              <a:rPr lang="en-US" sz="1600" dirty="0"/>
              <a:t>Statements for retrieving records from one or more tables</a:t>
            </a:r>
            <a:br>
              <a:rPr lang="en-US" sz="1600" dirty="0"/>
            </a:br>
            <a:endParaRPr lang="en-US" sz="1600" dirty="0"/>
          </a:p>
          <a:p>
            <a:pPr marL="166688" indent="-166688">
              <a:buFont typeface="Arial" pitchFamily="34" charset="0"/>
              <a:buChar char="•"/>
              <a:defRPr/>
            </a:pPr>
            <a:r>
              <a:rPr lang="en-US" sz="1600" dirty="0"/>
              <a:t>SELECT</a:t>
            </a:r>
          </a:p>
        </p:txBody>
      </p:sp>
      <p:sp>
        <p:nvSpPr>
          <p:cNvPr id="20" name="AutoShape 22"/>
          <p:cNvSpPr>
            <a:spLocks noChangeArrowheads="1"/>
          </p:cNvSpPr>
          <p:nvPr/>
        </p:nvSpPr>
        <p:spPr bwMode="auto">
          <a:xfrm>
            <a:off x="9791925" y="2465823"/>
            <a:ext cx="2219411" cy="292215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dirty="0"/>
          </a:p>
        </p:txBody>
      </p:sp>
      <p:sp>
        <p:nvSpPr>
          <p:cNvPr id="21" name="Rectangle 30"/>
          <p:cNvSpPr>
            <a:spLocks noChangeArrowheads="1"/>
          </p:cNvSpPr>
          <p:nvPr/>
        </p:nvSpPr>
        <p:spPr bwMode="auto">
          <a:xfrm>
            <a:off x="9826380" y="2456031"/>
            <a:ext cx="2150502" cy="2672649"/>
          </a:xfrm>
          <a:prstGeom prst="rect">
            <a:avLst/>
          </a:prstGeom>
          <a:noFill/>
          <a:ln w="9525">
            <a:noFill/>
            <a:miter lim="800000"/>
            <a:headEnd/>
            <a:tailEnd/>
          </a:ln>
        </p:spPr>
        <p:txBody>
          <a:bodyPr lIns="0" tIns="0" rIns="0" bIns="0"/>
          <a:lstStyle/>
          <a:p>
            <a:pPr marL="166688" indent="-166688">
              <a:buFont typeface="Arial" charset="0"/>
              <a:buChar char="•"/>
            </a:pPr>
            <a:endParaRPr lang="en-US" sz="1600" dirty="0"/>
          </a:p>
          <a:p>
            <a:pPr marL="166688" indent="-166688">
              <a:buFont typeface="Arial" charset="0"/>
              <a:buChar char="•"/>
            </a:pPr>
            <a:r>
              <a:rPr lang="en-US" sz="1600" dirty="0"/>
              <a:t>Statements for managing transactions in the DB</a:t>
            </a:r>
            <a:br>
              <a:rPr lang="en-US" sz="1600" dirty="0"/>
            </a:br>
            <a:endParaRPr lang="en-US" sz="1600" dirty="0"/>
          </a:p>
          <a:p>
            <a:pPr marL="166688" indent="-166688">
              <a:buFont typeface="Arial" charset="0"/>
              <a:buChar char="•"/>
            </a:pPr>
            <a:r>
              <a:rPr lang="en-US" sz="1600" dirty="0"/>
              <a:t>COMMIT, ROLLBACK, SAVEPOINT</a:t>
            </a:r>
          </a:p>
        </p:txBody>
      </p:sp>
      <p:sp>
        <p:nvSpPr>
          <p:cNvPr id="22" name="Text Box 99"/>
          <p:cNvSpPr txBox="1">
            <a:spLocks noChangeArrowheads="1"/>
          </p:cNvSpPr>
          <p:nvPr/>
        </p:nvSpPr>
        <p:spPr bwMode="auto">
          <a:xfrm>
            <a:off x="9800674" y="1646673"/>
            <a:ext cx="2245415" cy="809358"/>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a:t>Transaction Control Language (TCL)</a:t>
            </a:r>
          </a:p>
        </p:txBody>
      </p:sp>
    </p:spTree>
    <p:extLst>
      <p:ext uri="{BB962C8B-B14F-4D97-AF65-F5344CB8AC3E}">
        <p14:creationId xmlns:p14="http://schemas.microsoft.com/office/powerpoint/2010/main" val="63817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DQL : Data Query Language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7554134"/>
              </p:ext>
            </p:extLst>
          </p:nvPr>
        </p:nvGraphicFramePr>
        <p:xfrm>
          <a:off x="677334" y="2928033"/>
          <a:ext cx="8596312" cy="1388474"/>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592469">
                <a:tc>
                  <a:txBody>
                    <a:bodyPr/>
                    <a:lstStyle/>
                    <a:p>
                      <a:r>
                        <a:rPr lang="en-US" sz="2000" dirty="0"/>
                        <a:t>Command</a:t>
                      </a:r>
                    </a:p>
                  </a:txBody>
                  <a:tcPr anchor="ctr"/>
                </a:tc>
                <a:tc>
                  <a:txBody>
                    <a:bodyPr/>
                    <a:lstStyle/>
                    <a:p>
                      <a:r>
                        <a:rPr lang="en-US" sz="2000" dirty="0"/>
                        <a:t>Description</a:t>
                      </a:r>
                    </a:p>
                  </a:txBody>
                  <a:tcPr anchor="ctr"/>
                </a:tc>
                <a:extLst>
                  <a:ext uri="{0D108BD9-81ED-4DB2-BD59-A6C34878D82A}">
                    <a16:rowId xmlns:a16="http://schemas.microsoft.com/office/drawing/2014/main" val="10000"/>
                  </a:ext>
                </a:extLst>
              </a:tr>
              <a:tr h="796005">
                <a:tc>
                  <a:txBody>
                    <a:bodyPr/>
                    <a:lstStyle/>
                    <a:p>
                      <a:r>
                        <a:rPr lang="en-US" sz="2000" b="0" kern="1200" dirty="0">
                          <a:solidFill>
                            <a:schemeClr val="dk1"/>
                          </a:solidFill>
                          <a:latin typeface="Arial" panose="020B0604020202020204" pitchFamily="34" charset="0"/>
                          <a:ea typeface="+mn-ea"/>
                          <a:cs typeface="Arial" panose="020B0604020202020204" pitchFamily="34" charset="0"/>
                        </a:rPr>
                        <a:t>select</a:t>
                      </a:r>
                    </a:p>
                  </a:txBody>
                  <a:tcPr anchor="ctr"/>
                </a:tc>
                <a:tc>
                  <a:txBody>
                    <a:bodyPr/>
                    <a:lstStyle/>
                    <a:p>
                      <a:r>
                        <a:rPr lang="en-US" sz="2000" b="0" kern="1200" dirty="0">
                          <a:solidFill>
                            <a:schemeClr val="dk1"/>
                          </a:solidFill>
                          <a:latin typeface="Arial" panose="020B0604020202020204" pitchFamily="34" charset="0"/>
                          <a:ea typeface="+mn-ea"/>
                          <a:cs typeface="Arial" panose="020B0604020202020204" pitchFamily="34" charset="0"/>
                        </a:rPr>
                        <a:t>retrieve records from one or more table</a:t>
                      </a:r>
                    </a:p>
                  </a:txBody>
                  <a:tcPr anchor="ctr"/>
                </a:tc>
                <a:extLst>
                  <a:ext uri="{0D108BD9-81ED-4DB2-BD59-A6C34878D82A}">
                    <a16:rowId xmlns:a16="http://schemas.microsoft.com/office/drawing/2014/main" val="10001"/>
                  </a:ext>
                </a:extLst>
              </a:tr>
            </a:tbl>
          </a:graphicData>
        </a:graphic>
      </p:graphicFrame>
      <p:sp>
        <p:nvSpPr>
          <p:cNvPr id="5" name="Rectangle 4"/>
          <p:cNvSpPr/>
          <p:nvPr/>
        </p:nvSpPr>
        <p:spPr>
          <a:xfrm>
            <a:off x="677334" y="1829051"/>
            <a:ext cx="8399431" cy="400110"/>
          </a:xfrm>
          <a:prstGeom prst="rect">
            <a:avLst/>
          </a:prstGeom>
        </p:spPr>
        <p:txBody>
          <a:bodyPr wrap="square">
            <a:spAutoFit/>
          </a:bodyPr>
          <a:lstStyle/>
          <a:p>
            <a:r>
              <a:rPr lang="en-US" sz="2000" b="1" u="sng" dirty="0">
                <a:solidFill>
                  <a:srgbClr val="FF0000"/>
                </a:solidFill>
              </a:rPr>
              <a:t>DQL</a:t>
            </a:r>
            <a:r>
              <a:rPr lang="en-US" dirty="0"/>
              <a:t> is used to fetch data from the database using select statement.</a:t>
            </a:r>
          </a:p>
        </p:txBody>
      </p:sp>
    </p:spTree>
    <p:extLst>
      <p:ext uri="{BB962C8B-B14F-4D97-AF65-F5344CB8AC3E}">
        <p14:creationId xmlns:p14="http://schemas.microsoft.com/office/powerpoint/2010/main" val="389286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9530"/>
            <a:ext cx="8596668" cy="627658"/>
          </a:xfrm>
        </p:spPr>
        <p:txBody>
          <a:bodyPr>
            <a:normAutofit fontScale="90000"/>
          </a:bodyPr>
          <a:lstStyle/>
          <a:p>
            <a:r>
              <a:rPr lang="en-US" b="1" dirty="0"/>
              <a:t>DML : Data Manipulation Language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8429135"/>
              </p:ext>
            </p:extLst>
          </p:nvPr>
        </p:nvGraphicFramePr>
        <p:xfrm>
          <a:off x="677690" y="2981396"/>
          <a:ext cx="8841214" cy="3282245"/>
        </p:xfrm>
        <a:graphic>
          <a:graphicData uri="http://schemas.openxmlformats.org/drawingml/2006/table">
            <a:tbl>
              <a:tblPr firstRow="1" bandRow="1">
                <a:tableStyleId>{5C22544A-7EE6-4342-B048-85BDC9FD1C3A}</a:tableStyleId>
              </a:tblPr>
              <a:tblGrid>
                <a:gridCol w="4420607">
                  <a:extLst>
                    <a:ext uri="{9D8B030D-6E8A-4147-A177-3AD203B41FA5}">
                      <a16:colId xmlns:a16="http://schemas.microsoft.com/office/drawing/2014/main" val="20000"/>
                    </a:ext>
                  </a:extLst>
                </a:gridCol>
                <a:gridCol w="4420607">
                  <a:extLst>
                    <a:ext uri="{9D8B030D-6E8A-4147-A177-3AD203B41FA5}">
                      <a16:colId xmlns:a16="http://schemas.microsoft.com/office/drawing/2014/main" val="20001"/>
                    </a:ext>
                  </a:extLst>
                </a:gridCol>
              </a:tblGrid>
              <a:tr h="627860">
                <a:tc>
                  <a:txBody>
                    <a:bodyPr/>
                    <a:lstStyle/>
                    <a:p>
                      <a:r>
                        <a:rPr lang="en-US" sz="2000" dirty="0"/>
                        <a:t>Command</a:t>
                      </a:r>
                    </a:p>
                  </a:txBody>
                  <a:tcPr anchor="ctr"/>
                </a:tc>
                <a:tc>
                  <a:txBody>
                    <a:bodyPr/>
                    <a:lstStyle/>
                    <a:p>
                      <a:r>
                        <a:rPr lang="en-US" sz="2000" dirty="0"/>
                        <a:t>Description</a:t>
                      </a:r>
                    </a:p>
                  </a:txBody>
                  <a:tcPr anchor="ctr"/>
                </a:tc>
                <a:extLst>
                  <a:ext uri="{0D108BD9-81ED-4DB2-BD59-A6C34878D82A}">
                    <a16:rowId xmlns:a16="http://schemas.microsoft.com/office/drawing/2014/main" val="10000"/>
                  </a:ext>
                </a:extLst>
              </a:tr>
              <a:tr h="770805">
                <a:tc>
                  <a:txBody>
                    <a:bodyPr/>
                    <a:lstStyle/>
                    <a:p>
                      <a:pPr marL="0" algn="l" defTabSz="457200" rtl="0" eaLnBrk="1" latinLnBrk="0" hangingPunct="1"/>
                      <a:r>
                        <a:rPr lang="en-US" sz="2000" b="0" kern="1200" dirty="0">
                          <a:solidFill>
                            <a:schemeClr val="dk1"/>
                          </a:solidFill>
                          <a:latin typeface="Arial" panose="020B0604020202020204" pitchFamily="34" charset="0"/>
                          <a:ea typeface="+mn-ea"/>
                          <a:cs typeface="Arial" panose="020B0604020202020204" pitchFamily="34" charset="0"/>
                        </a:rPr>
                        <a:t>insert</a:t>
                      </a:r>
                    </a:p>
                  </a:txBody>
                  <a:tcPr anchor="ctr"/>
                </a:tc>
                <a:tc>
                  <a:txBody>
                    <a:bodyPr/>
                    <a:lstStyle/>
                    <a:p>
                      <a:r>
                        <a:rPr lang="en-US" sz="2000" b="0" dirty="0">
                          <a:latin typeface="Arial" panose="020B0604020202020204" pitchFamily="34" charset="0"/>
                          <a:cs typeface="Arial" panose="020B0604020202020204" pitchFamily="34" charset="0"/>
                        </a:rPr>
                        <a:t>Storing/Inserting a new row in a table</a:t>
                      </a:r>
                    </a:p>
                  </a:txBody>
                  <a:tcPr anchor="ctr"/>
                </a:tc>
                <a:extLst>
                  <a:ext uri="{0D108BD9-81ED-4DB2-BD59-A6C34878D82A}">
                    <a16:rowId xmlns:a16="http://schemas.microsoft.com/office/drawing/2014/main" val="10001"/>
                  </a:ext>
                </a:extLst>
              </a:tr>
              <a:tr h="627860">
                <a:tc>
                  <a:txBody>
                    <a:bodyPr/>
                    <a:lstStyle/>
                    <a:p>
                      <a:pPr marL="0" algn="l" defTabSz="457200" rtl="0" eaLnBrk="1" latinLnBrk="0" hangingPunct="1"/>
                      <a:r>
                        <a:rPr lang="en-US" sz="2000" b="0" kern="1200" dirty="0">
                          <a:solidFill>
                            <a:schemeClr val="dk1"/>
                          </a:solidFill>
                          <a:latin typeface="Arial" panose="020B0604020202020204" pitchFamily="34" charset="0"/>
                          <a:ea typeface="+mn-ea"/>
                          <a:cs typeface="Arial" panose="020B0604020202020204" pitchFamily="34" charset="0"/>
                        </a:rPr>
                        <a:t>update</a:t>
                      </a:r>
                    </a:p>
                  </a:txBody>
                  <a:tcPr anchor="ctr"/>
                </a:tc>
                <a:tc>
                  <a:txBody>
                    <a:bodyPr/>
                    <a:lstStyle/>
                    <a:p>
                      <a:r>
                        <a:rPr lang="en-US" sz="2000" b="0" dirty="0">
                          <a:latin typeface="Arial" panose="020B0604020202020204" pitchFamily="34" charset="0"/>
                          <a:cs typeface="Arial" panose="020B0604020202020204" pitchFamily="34" charset="0"/>
                        </a:rPr>
                        <a:t>Update/modified existing data</a:t>
                      </a:r>
                    </a:p>
                  </a:txBody>
                  <a:tcPr anchor="ctr"/>
                </a:tc>
                <a:extLst>
                  <a:ext uri="{0D108BD9-81ED-4DB2-BD59-A6C34878D82A}">
                    <a16:rowId xmlns:a16="http://schemas.microsoft.com/office/drawing/2014/main" val="10002"/>
                  </a:ext>
                </a:extLst>
              </a:tr>
              <a:tr h="627860">
                <a:tc>
                  <a:txBody>
                    <a:bodyPr/>
                    <a:lstStyle/>
                    <a:p>
                      <a:pPr marL="0" algn="l" defTabSz="457200" rtl="0" eaLnBrk="1" latinLnBrk="0" hangingPunct="1"/>
                      <a:r>
                        <a:rPr lang="en-US" sz="2000" b="0" kern="1200" dirty="0">
                          <a:solidFill>
                            <a:schemeClr val="dk1"/>
                          </a:solidFill>
                          <a:latin typeface="Arial" panose="020B0604020202020204" pitchFamily="34" charset="0"/>
                          <a:ea typeface="+mn-ea"/>
                          <a:cs typeface="Arial" panose="020B0604020202020204" pitchFamily="34" charset="0"/>
                        </a:rPr>
                        <a:t>delete</a:t>
                      </a:r>
                    </a:p>
                  </a:txBody>
                  <a:tcPr anchor="ctr"/>
                </a:tc>
                <a:tc>
                  <a:txBody>
                    <a:bodyPr/>
                    <a:lstStyle/>
                    <a:p>
                      <a:r>
                        <a:rPr lang="en-US" sz="2000" b="0" dirty="0">
                          <a:latin typeface="Arial" panose="020B0604020202020204" pitchFamily="34" charset="0"/>
                          <a:cs typeface="Arial" panose="020B0604020202020204" pitchFamily="34" charset="0"/>
                        </a:rPr>
                        <a:t>to delete a row</a:t>
                      </a:r>
                    </a:p>
                  </a:txBody>
                  <a:tcPr anchor="ctr"/>
                </a:tc>
                <a:extLst>
                  <a:ext uri="{0D108BD9-81ED-4DB2-BD59-A6C34878D82A}">
                    <a16:rowId xmlns:a16="http://schemas.microsoft.com/office/drawing/2014/main" val="10003"/>
                  </a:ext>
                </a:extLst>
              </a:tr>
              <a:tr h="627860">
                <a:tc>
                  <a:txBody>
                    <a:bodyPr/>
                    <a:lstStyle/>
                    <a:p>
                      <a:pPr marL="0" algn="l" defTabSz="457200" rtl="0" eaLnBrk="1" latinLnBrk="0" hangingPunct="1"/>
                      <a:r>
                        <a:rPr lang="en-US" sz="2000" b="0" kern="1200" dirty="0">
                          <a:solidFill>
                            <a:schemeClr val="dk1"/>
                          </a:solidFill>
                          <a:latin typeface="Arial" panose="020B0604020202020204" pitchFamily="34" charset="0"/>
                          <a:ea typeface="+mn-ea"/>
                          <a:cs typeface="Arial" panose="020B0604020202020204" pitchFamily="34" charset="0"/>
                        </a:rPr>
                        <a:t>merge</a:t>
                      </a:r>
                    </a:p>
                  </a:txBody>
                  <a:tcPr anchor="ctr"/>
                </a:tc>
                <a:tc>
                  <a:txBody>
                    <a:bodyPr/>
                    <a:lstStyle/>
                    <a:p>
                      <a:r>
                        <a:rPr lang="en-US" sz="2000" b="0" dirty="0">
                          <a:latin typeface="Arial" panose="020B0604020202020204" pitchFamily="34" charset="0"/>
                          <a:cs typeface="Arial" panose="020B0604020202020204" pitchFamily="34" charset="0"/>
                        </a:rPr>
                        <a:t>merging two rows or two tables</a:t>
                      </a:r>
                    </a:p>
                  </a:txBody>
                  <a:tcPr anchor="ctr"/>
                </a:tc>
                <a:extLst>
                  <a:ext uri="{0D108BD9-81ED-4DB2-BD59-A6C34878D82A}">
                    <a16:rowId xmlns:a16="http://schemas.microsoft.com/office/drawing/2014/main" val="10004"/>
                  </a:ext>
                </a:extLst>
              </a:tr>
            </a:tbl>
          </a:graphicData>
        </a:graphic>
      </p:graphicFrame>
      <p:sp>
        <p:nvSpPr>
          <p:cNvPr id="5" name="Rectangle 4"/>
          <p:cNvSpPr/>
          <p:nvPr/>
        </p:nvSpPr>
        <p:spPr>
          <a:xfrm>
            <a:off x="677334" y="1351299"/>
            <a:ext cx="8923866" cy="1261884"/>
          </a:xfrm>
          <a:prstGeom prst="rect">
            <a:avLst/>
          </a:prstGeom>
        </p:spPr>
        <p:txBody>
          <a:bodyPr wrap="square">
            <a:spAutoFit/>
          </a:bodyPr>
          <a:lstStyle/>
          <a:p>
            <a:r>
              <a:rPr lang="en-US" sz="2000" b="1" u="sng" dirty="0">
                <a:solidFill>
                  <a:srgbClr val="FF0000"/>
                </a:solidFill>
              </a:rPr>
              <a:t>DML </a:t>
            </a:r>
            <a:r>
              <a:rPr lang="en-US" dirty="0"/>
              <a:t>commands are used for manipulating the data stored in the table and not the table itself.</a:t>
            </a:r>
          </a:p>
          <a:p>
            <a:r>
              <a:rPr lang="en-US" sz="2000" b="1" u="sng" dirty="0">
                <a:solidFill>
                  <a:srgbClr val="FF0000"/>
                </a:solidFill>
              </a:rPr>
              <a:t>DML</a:t>
            </a:r>
            <a:r>
              <a:rPr lang="en-US" dirty="0"/>
              <a:t> commands are not auto-committed. It means changes are not permanent to database, they can be rolled back. </a:t>
            </a:r>
          </a:p>
        </p:txBody>
      </p:sp>
    </p:spTree>
    <p:extLst>
      <p:ext uri="{BB962C8B-B14F-4D97-AF65-F5344CB8AC3E}">
        <p14:creationId xmlns:p14="http://schemas.microsoft.com/office/powerpoint/2010/main" val="426679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272457"/>
            <a:ext cx="8596668" cy="694765"/>
          </a:xfrm>
        </p:spPr>
        <p:txBody>
          <a:bodyPr>
            <a:normAutofit fontScale="90000"/>
          </a:bodyPr>
          <a:lstStyle/>
          <a:p>
            <a:r>
              <a:rPr lang="en-US" b="1" dirty="0"/>
              <a:t>DDL : Data Definition Language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3297915"/>
              </p:ext>
            </p:extLst>
          </p:nvPr>
        </p:nvGraphicFramePr>
        <p:xfrm>
          <a:off x="578889" y="2179003"/>
          <a:ext cx="9035756" cy="4049924"/>
        </p:xfrm>
        <a:graphic>
          <a:graphicData uri="http://schemas.openxmlformats.org/drawingml/2006/table">
            <a:tbl>
              <a:tblPr firstRow="1" bandRow="1">
                <a:tableStyleId>{5C22544A-7EE6-4342-B048-85BDC9FD1C3A}</a:tableStyleId>
              </a:tblPr>
              <a:tblGrid>
                <a:gridCol w="4517878">
                  <a:extLst>
                    <a:ext uri="{9D8B030D-6E8A-4147-A177-3AD203B41FA5}">
                      <a16:colId xmlns:a16="http://schemas.microsoft.com/office/drawing/2014/main" val="20000"/>
                    </a:ext>
                  </a:extLst>
                </a:gridCol>
                <a:gridCol w="4517878">
                  <a:extLst>
                    <a:ext uri="{9D8B030D-6E8A-4147-A177-3AD203B41FA5}">
                      <a16:colId xmlns:a16="http://schemas.microsoft.com/office/drawing/2014/main" val="20001"/>
                    </a:ext>
                  </a:extLst>
                </a:gridCol>
              </a:tblGrid>
              <a:tr h="478102">
                <a:tc>
                  <a:txBody>
                    <a:bodyPr/>
                    <a:lstStyle/>
                    <a:p>
                      <a:r>
                        <a:rPr lang="en-US" sz="2000" dirty="0"/>
                        <a:t>Command</a:t>
                      </a:r>
                    </a:p>
                  </a:txBody>
                  <a:tcPr/>
                </a:tc>
                <a:tc>
                  <a:txBody>
                    <a:bodyPr/>
                    <a:lstStyle/>
                    <a:p>
                      <a:r>
                        <a:rPr lang="en-US" sz="2000" dirty="0"/>
                        <a:t>Description</a:t>
                      </a:r>
                    </a:p>
                  </a:txBody>
                  <a:tcPr/>
                </a:tc>
                <a:extLst>
                  <a:ext uri="{0D108BD9-81ED-4DB2-BD59-A6C34878D82A}">
                    <a16:rowId xmlns:a16="http://schemas.microsoft.com/office/drawing/2014/main" val="10000"/>
                  </a:ext>
                </a:extLst>
              </a:tr>
              <a:tr h="478102">
                <a:tc>
                  <a:txBody>
                    <a:bodyPr/>
                    <a:lstStyle/>
                    <a:p>
                      <a:r>
                        <a:rPr lang="en-US" sz="1600" b="1" kern="1200" dirty="0">
                          <a:solidFill>
                            <a:schemeClr val="dk1"/>
                          </a:solidFill>
                          <a:latin typeface="Arial" panose="020B0604020202020204" pitchFamily="34" charset="0"/>
                          <a:ea typeface="+mn-ea"/>
                          <a:cs typeface="Arial" panose="020B0604020202020204" pitchFamily="34" charset="0"/>
                        </a:rPr>
                        <a:t>create</a:t>
                      </a:r>
                    </a:p>
                  </a:txBody>
                  <a:tcPr/>
                </a:tc>
                <a:tc>
                  <a:txBody>
                    <a:bodyPr/>
                    <a:lstStyle/>
                    <a:p>
                      <a:r>
                        <a:rPr lang="en-US" sz="1600" b="1" kern="1200" dirty="0">
                          <a:solidFill>
                            <a:schemeClr val="dk1"/>
                          </a:solidFill>
                          <a:latin typeface="Arial" panose="020B0604020202020204" pitchFamily="34" charset="0"/>
                          <a:ea typeface="+mn-ea"/>
                          <a:cs typeface="Arial" panose="020B0604020202020204" pitchFamily="34" charset="0"/>
                        </a:rPr>
                        <a:t>Create Objects: ( Database, Tables, Views, Stored procedures, …</a:t>
                      </a:r>
                      <a:r>
                        <a:rPr lang="en-US" sz="1600" b="1" kern="1200" dirty="0" err="1">
                          <a:solidFill>
                            <a:schemeClr val="dk1"/>
                          </a:solidFill>
                          <a:latin typeface="Arial" panose="020B0604020202020204" pitchFamily="34" charset="0"/>
                          <a:ea typeface="+mn-ea"/>
                          <a:cs typeface="Arial" panose="020B0604020202020204" pitchFamily="34" charset="0"/>
                        </a:rPr>
                        <a:t>etc</a:t>
                      </a:r>
                      <a:r>
                        <a:rPr lang="en-US" sz="1600" b="1" kern="1200" dirty="0">
                          <a:solidFill>
                            <a:schemeClr val="dk1"/>
                          </a:solidFill>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0001"/>
                  </a:ext>
                </a:extLst>
              </a:tr>
              <a:tr h="478102">
                <a:tc>
                  <a:txBody>
                    <a:bodyPr/>
                    <a:lstStyle/>
                    <a:p>
                      <a:r>
                        <a:rPr lang="en-US" sz="1600" b="1" kern="1200" dirty="0">
                          <a:solidFill>
                            <a:schemeClr val="dk1"/>
                          </a:solidFill>
                          <a:latin typeface="Arial" panose="020B0604020202020204" pitchFamily="34" charset="0"/>
                          <a:ea typeface="+mn-ea"/>
                          <a:cs typeface="Arial" panose="020B0604020202020204" pitchFamily="34" charset="0"/>
                        </a:rPr>
                        <a:t>alter</a:t>
                      </a:r>
                    </a:p>
                  </a:txBody>
                  <a:tcPr/>
                </a:tc>
                <a:tc>
                  <a:txBody>
                    <a:bodyPr/>
                    <a:lstStyle/>
                    <a:p>
                      <a:pPr marL="285750" marR="0" lvl="0" indent="-285750" algn="l" defTabSz="457200" rtl="0" eaLnBrk="1" fontAlgn="auto" latinLnBrk="0" hangingPunct="1">
                        <a:lnSpc>
                          <a:spcPct val="100000"/>
                        </a:lnSpc>
                        <a:spcBef>
                          <a:spcPts val="1000"/>
                        </a:spcBef>
                        <a:spcAft>
                          <a:spcPts val="0"/>
                        </a:spcAft>
                        <a:buClr>
                          <a:srgbClr val="90C226"/>
                        </a:buClr>
                        <a:buSzPct val="80000"/>
                        <a:buFont typeface="Wingdings 3" charset="2"/>
                        <a:buChar char=""/>
                        <a:tabLst>
                          <a:tab pos="739775" algn="l"/>
                          <a:tab pos="914400" algn="l"/>
                        </a:tabLst>
                        <a:defRPr/>
                      </a:pPr>
                      <a:r>
                        <a:rPr lang="en-US" sz="1600" b="1" kern="1200" noProof="0" dirty="0">
                          <a:solidFill>
                            <a:schemeClr val="dk1"/>
                          </a:solidFill>
                          <a:latin typeface="Arial" panose="020B0604020202020204" pitchFamily="34" charset="0"/>
                          <a:ea typeface="+mn-ea"/>
                          <a:cs typeface="Arial" panose="020B0604020202020204" pitchFamily="34" charset="0"/>
                        </a:rPr>
                        <a:t>There are various uses of alter command, such as,</a:t>
                      </a:r>
                    </a:p>
                    <a:p>
                      <a:pPr marL="685800" marR="0" lvl="1" indent="-2286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tab pos="739775" algn="l"/>
                          <a:tab pos="914400" algn="l"/>
                        </a:tabLst>
                        <a:defRPr/>
                      </a:pPr>
                      <a:r>
                        <a:rPr lang="en-US" sz="1600" b="0" kern="1200" noProof="0" dirty="0">
                          <a:solidFill>
                            <a:schemeClr val="dk1"/>
                          </a:solidFill>
                          <a:latin typeface="Arial" panose="020B0604020202020204" pitchFamily="34" charset="0"/>
                          <a:ea typeface="+mn-ea"/>
                          <a:cs typeface="Arial" panose="020B0604020202020204" pitchFamily="34" charset="0"/>
                        </a:rPr>
                        <a:t>to add a column to existing table</a:t>
                      </a:r>
                    </a:p>
                    <a:p>
                      <a:pPr marL="685800" marR="0" lvl="1" indent="-2286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tab pos="739775" algn="l"/>
                          <a:tab pos="914400" algn="l"/>
                        </a:tabLst>
                        <a:defRPr/>
                      </a:pPr>
                      <a:r>
                        <a:rPr lang="en-US" sz="1600" b="0" kern="1200" noProof="0" dirty="0">
                          <a:solidFill>
                            <a:schemeClr val="dk1"/>
                          </a:solidFill>
                          <a:latin typeface="Arial" panose="020B0604020202020204" pitchFamily="34" charset="0"/>
                          <a:ea typeface="+mn-ea"/>
                          <a:cs typeface="Arial" panose="020B0604020202020204" pitchFamily="34" charset="0"/>
                        </a:rPr>
                        <a:t>to change datatype of any column or to modify its size.</a:t>
                      </a:r>
                    </a:p>
                    <a:p>
                      <a:pPr marL="685800" marR="0" lvl="1" indent="-2286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tab pos="739775" algn="l"/>
                          <a:tab pos="914400" algn="l"/>
                        </a:tabLst>
                        <a:defRPr/>
                      </a:pPr>
                      <a:r>
                        <a:rPr lang="en-US" sz="1600" b="0" kern="1200" noProof="0" dirty="0">
                          <a:solidFill>
                            <a:schemeClr val="dk1"/>
                          </a:solidFill>
                          <a:latin typeface="Arial" panose="020B0604020202020204" pitchFamily="34" charset="0"/>
                          <a:ea typeface="+mn-ea"/>
                          <a:cs typeface="Arial" panose="020B0604020202020204" pitchFamily="34" charset="0"/>
                        </a:rPr>
                        <a:t>alter is also used to drop a column.</a:t>
                      </a:r>
                    </a:p>
                  </a:txBody>
                  <a:tcPr/>
                </a:tc>
                <a:extLst>
                  <a:ext uri="{0D108BD9-81ED-4DB2-BD59-A6C34878D82A}">
                    <a16:rowId xmlns:a16="http://schemas.microsoft.com/office/drawing/2014/main" val="10002"/>
                  </a:ext>
                </a:extLst>
              </a:tr>
              <a:tr h="478102">
                <a:tc>
                  <a:txBody>
                    <a:bodyPr/>
                    <a:lstStyle/>
                    <a:p>
                      <a:r>
                        <a:rPr lang="en-US" sz="1600" b="1" kern="1200" dirty="0">
                          <a:solidFill>
                            <a:schemeClr val="dk1"/>
                          </a:solidFill>
                          <a:latin typeface="Arial" panose="020B0604020202020204" pitchFamily="34" charset="0"/>
                          <a:ea typeface="+mn-ea"/>
                          <a:cs typeface="Arial" panose="020B0604020202020204" pitchFamily="34" charset="0"/>
                        </a:rPr>
                        <a:t>truncate</a:t>
                      </a:r>
                    </a:p>
                  </a:txBody>
                  <a:tcPr/>
                </a:tc>
                <a:tc>
                  <a:txBody>
                    <a:bodyPr/>
                    <a:lstStyle/>
                    <a:p>
                      <a:r>
                        <a:rPr lang="en-US" sz="1600" b="1" kern="1200" dirty="0">
                          <a:solidFill>
                            <a:schemeClr val="dk1"/>
                          </a:solidFill>
                          <a:latin typeface="Arial" panose="020B0604020202020204" pitchFamily="34" charset="0"/>
                          <a:ea typeface="+mn-ea"/>
                          <a:cs typeface="Arial" panose="020B0604020202020204" pitchFamily="34" charset="0"/>
                        </a:rPr>
                        <a:t>remove all data from the table and leave or keep the table structure</a:t>
                      </a:r>
                    </a:p>
                  </a:txBody>
                  <a:tcPr/>
                </a:tc>
                <a:extLst>
                  <a:ext uri="{0D108BD9-81ED-4DB2-BD59-A6C34878D82A}">
                    <a16:rowId xmlns:a16="http://schemas.microsoft.com/office/drawing/2014/main" val="10003"/>
                  </a:ext>
                </a:extLst>
              </a:tr>
              <a:tr h="478102">
                <a:tc>
                  <a:txBody>
                    <a:bodyPr/>
                    <a:lstStyle/>
                    <a:p>
                      <a:r>
                        <a:rPr lang="en-US" sz="1600" b="1" kern="1200" dirty="0">
                          <a:solidFill>
                            <a:schemeClr val="dk1"/>
                          </a:solidFill>
                          <a:latin typeface="Arial" panose="020B0604020202020204" pitchFamily="34" charset="0"/>
                          <a:ea typeface="+mn-ea"/>
                          <a:cs typeface="Arial" panose="020B0604020202020204" pitchFamily="34" charset="0"/>
                        </a:rPr>
                        <a:t>drop</a:t>
                      </a:r>
                    </a:p>
                  </a:txBody>
                  <a:tcPr/>
                </a:tc>
                <a:tc>
                  <a:txBody>
                    <a:bodyPr/>
                    <a:lstStyle/>
                    <a:p>
                      <a:r>
                        <a:rPr lang="en-US" sz="1600" b="1" kern="1200" dirty="0">
                          <a:solidFill>
                            <a:schemeClr val="dk1"/>
                          </a:solidFill>
                          <a:latin typeface="Arial" panose="020B0604020202020204" pitchFamily="34" charset="0"/>
                          <a:ea typeface="+mn-ea"/>
                          <a:cs typeface="Arial" panose="020B0604020202020204" pitchFamily="34" charset="0"/>
                        </a:rPr>
                        <a:t>remove the table from the database</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677332" y="967222"/>
            <a:ext cx="8937313" cy="984885"/>
          </a:xfrm>
          <a:prstGeom prst="rect">
            <a:avLst/>
          </a:prstGeom>
        </p:spPr>
        <p:txBody>
          <a:bodyPr wrap="square">
            <a:spAutoFit/>
          </a:bodyPr>
          <a:lstStyle/>
          <a:p>
            <a:r>
              <a:rPr lang="en-US" sz="2000" b="1" u="sng" dirty="0">
                <a:solidFill>
                  <a:srgbClr val="FF0000"/>
                </a:solidFill>
              </a:rPr>
              <a:t>DDL </a:t>
            </a:r>
            <a:r>
              <a:rPr lang="en-US" dirty="0"/>
              <a:t>This includes changes to the structure of the table</a:t>
            </a:r>
          </a:p>
          <a:p>
            <a:r>
              <a:rPr lang="en-US" sz="2000" b="1" u="sng" dirty="0">
                <a:solidFill>
                  <a:srgbClr val="FF0000"/>
                </a:solidFill>
              </a:rPr>
              <a:t>DDL</a:t>
            </a:r>
            <a:r>
              <a:rPr lang="en-US" sz="2000" dirty="0">
                <a:solidFill>
                  <a:srgbClr val="FF0000"/>
                </a:solidFill>
              </a:rPr>
              <a:t> </a:t>
            </a:r>
            <a:r>
              <a:rPr lang="en-US" dirty="0"/>
              <a:t>commands are auto-committed. That means it saves all the changes permanently in the database</a:t>
            </a:r>
          </a:p>
        </p:txBody>
      </p:sp>
    </p:spTree>
    <p:extLst>
      <p:ext uri="{BB962C8B-B14F-4D97-AF65-F5344CB8AC3E}">
        <p14:creationId xmlns:p14="http://schemas.microsoft.com/office/powerpoint/2010/main" val="306424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DCL : Data Control Language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7044950"/>
              </p:ext>
            </p:extLst>
          </p:nvPr>
        </p:nvGraphicFramePr>
        <p:xfrm>
          <a:off x="677690" y="2955365"/>
          <a:ext cx="8596312" cy="1899024"/>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633008">
                <a:tc>
                  <a:txBody>
                    <a:bodyPr/>
                    <a:lstStyle/>
                    <a:p>
                      <a:r>
                        <a:rPr lang="en-US" sz="2000" dirty="0"/>
                        <a:t>Command</a:t>
                      </a:r>
                    </a:p>
                  </a:txBody>
                  <a:tcPr anchor="ctr"/>
                </a:tc>
                <a:tc>
                  <a:txBody>
                    <a:bodyPr/>
                    <a:lstStyle/>
                    <a:p>
                      <a:r>
                        <a:rPr lang="en-US" sz="2000" dirty="0"/>
                        <a:t>Description</a:t>
                      </a:r>
                    </a:p>
                  </a:txBody>
                  <a:tcPr anchor="ctr"/>
                </a:tc>
                <a:extLst>
                  <a:ext uri="{0D108BD9-81ED-4DB2-BD59-A6C34878D82A}">
                    <a16:rowId xmlns:a16="http://schemas.microsoft.com/office/drawing/2014/main" val="10000"/>
                  </a:ext>
                </a:extLst>
              </a:tr>
              <a:tr h="633008">
                <a:tc>
                  <a:txBody>
                    <a:bodyPr/>
                    <a:lstStyle/>
                    <a:p>
                      <a:r>
                        <a:rPr lang="en-US" sz="2000" b="0" dirty="0">
                          <a:latin typeface="Arial" panose="020B0604020202020204" pitchFamily="34" charset="0"/>
                          <a:cs typeface="Arial" panose="020B0604020202020204" pitchFamily="34" charset="0"/>
                        </a:rPr>
                        <a:t>grant</a:t>
                      </a:r>
                    </a:p>
                  </a:txBody>
                  <a:tcPr anchor="ctr"/>
                </a:tc>
                <a:tc>
                  <a:txBody>
                    <a:bodyPr/>
                    <a:lstStyle/>
                    <a:p>
                      <a:r>
                        <a:rPr lang="en-US" sz="2000" b="0">
                          <a:latin typeface="Arial" panose="020B0604020202020204" pitchFamily="34" charset="0"/>
                          <a:cs typeface="Arial" panose="020B0604020202020204" pitchFamily="34" charset="0"/>
                        </a:rPr>
                        <a:t>grant permission of right</a:t>
                      </a:r>
                    </a:p>
                  </a:txBody>
                  <a:tcPr anchor="ctr"/>
                </a:tc>
                <a:extLst>
                  <a:ext uri="{0D108BD9-81ED-4DB2-BD59-A6C34878D82A}">
                    <a16:rowId xmlns:a16="http://schemas.microsoft.com/office/drawing/2014/main" val="10001"/>
                  </a:ext>
                </a:extLst>
              </a:tr>
              <a:tr h="633008">
                <a:tc>
                  <a:txBody>
                    <a:bodyPr/>
                    <a:lstStyle/>
                    <a:p>
                      <a:r>
                        <a:rPr lang="en-US" sz="2000" b="0" dirty="0">
                          <a:latin typeface="Arial" panose="020B0604020202020204" pitchFamily="34" charset="0"/>
                          <a:cs typeface="Arial" panose="020B0604020202020204" pitchFamily="34" charset="0"/>
                        </a:rPr>
                        <a:t>revoke</a:t>
                      </a:r>
                    </a:p>
                  </a:txBody>
                  <a:tcPr anchor="ctr"/>
                </a:tc>
                <a:tc>
                  <a:txBody>
                    <a:bodyPr/>
                    <a:lstStyle/>
                    <a:p>
                      <a:r>
                        <a:rPr lang="en-US" sz="2000" b="0" dirty="0">
                          <a:latin typeface="Arial" panose="020B0604020202020204" pitchFamily="34" charset="0"/>
                          <a:cs typeface="Arial" panose="020B0604020202020204" pitchFamily="34" charset="0"/>
                        </a:rPr>
                        <a:t>take back permission.</a:t>
                      </a:r>
                    </a:p>
                  </a:txBody>
                  <a:tcPr anchor="ctr"/>
                </a:tc>
                <a:extLst>
                  <a:ext uri="{0D108BD9-81ED-4DB2-BD59-A6C34878D82A}">
                    <a16:rowId xmlns:a16="http://schemas.microsoft.com/office/drawing/2014/main" val="10002"/>
                  </a:ext>
                </a:extLst>
              </a:tr>
            </a:tbl>
          </a:graphicData>
        </a:graphic>
      </p:graphicFrame>
      <p:sp>
        <p:nvSpPr>
          <p:cNvPr id="5" name="Rectangle 4"/>
          <p:cNvSpPr/>
          <p:nvPr/>
        </p:nvSpPr>
        <p:spPr>
          <a:xfrm>
            <a:off x="677334" y="1745734"/>
            <a:ext cx="6148543" cy="400110"/>
          </a:xfrm>
          <a:prstGeom prst="rect">
            <a:avLst/>
          </a:prstGeom>
        </p:spPr>
        <p:txBody>
          <a:bodyPr wrap="none">
            <a:spAutoFit/>
          </a:bodyPr>
          <a:lstStyle/>
          <a:p>
            <a:r>
              <a:rPr lang="en-US" sz="2000" b="1" u="sng" dirty="0">
                <a:solidFill>
                  <a:srgbClr val="FF0000"/>
                </a:solidFill>
              </a:rPr>
              <a:t>DCL</a:t>
            </a:r>
            <a:r>
              <a:rPr lang="en-US" dirty="0"/>
              <a:t> provides command to grant and take back authority.</a:t>
            </a:r>
          </a:p>
        </p:txBody>
      </p:sp>
    </p:spTree>
    <p:extLst>
      <p:ext uri="{BB962C8B-B14F-4D97-AF65-F5344CB8AC3E}">
        <p14:creationId xmlns:p14="http://schemas.microsoft.com/office/powerpoint/2010/main" val="68686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TCL : Transaction Control Language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4510372"/>
              </p:ext>
            </p:extLst>
          </p:nvPr>
        </p:nvGraphicFramePr>
        <p:xfrm>
          <a:off x="677690" y="2881868"/>
          <a:ext cx="8596312" cy="2169366"/>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569733">
                <a:tc>
                  <a:txBody>
                    <a:bodyPr/>
                    <a:lstStyle/>
                    <a:p>
                      <a:r>
                        <a:rPr lang="en-US" sz="2000" b="1" dirty="0"/>
                        <a:t>Command</a:t>
                      </a:r>
                    </a:p>
                  </a:txBody>
                  <a:tcPr anchor="ctr"/>
                </a:tc>
                <a:tc>
                  <a:txBody>
                    <a:bodyPr/>
                    <a:lstStyle/>
                    <a:p>
                      <a:r>
                        <a:rPr lang="en-US" sz="2000" b="1" dirty="0"/>
                        <a:t>Description</a:t>
                      </a:r>
                    </a:p>
                  </a:txBody>
                  <a:tcPr anchor="ctr"/>
                </a:tc>
                <a:extLst>
                  <a:ext uri="{0D108BD9-81ED-4DB2-BD59-A6C34878D82A}">
                    <a16:rowId xmlns:a16="http://schemas.microsoft.com/office/drawing/2014/main" val="10000"/>
                  </a:ext>
                </a:extLst>
              </a:tr>
              <a:tr h="533211">
                <a:tc>
                  <a:txBody>
                    <a:bodyPr/>
                    <a:lstStyle/>
                    <a:p>
                      <a:r>
                        <a:rPr lang="en-US" sz="2000" b="0" kern="1200" dirty="0">
                          <a:solidFill>
                            <a:schemeClr val="dk1"/>
                          </a:solidFill>
                          <a:latin typeface="Arial" panose="020B0604020202020204" pitchFamily="34" charset="0"/>
                          <a:ea typeface="+mn-ea"/>
                          <a:cs typeface="Arial" panose="020B0604020202020204" pitchFamily="34" charset="0"/>
                        </a:rPr>
                        <a:t>commit</a:t>
                      </a:r>
                    </a:p>
                  </a:txBody>
                  <a:tcPr anchor="ctr"/>
                </a:tc>
                <a:tc>
                  <a:txBody>
                    <a:bodyPr/>
                    <a:lstStyle/>
                    <a:p>
                      <a:r>
                        <a:rPr lang="en-US" sz="2000" b="0" kern="1200">
                          <a:solidFill>
                            <a:schemeClr val="dk1"/>
                          </a:solidFill>
                          <a:latin typeface="Arial" panose="020B0604020202020204" pitchFamily="34" charset="0"/>
                          <a:ea typeface="+mn-ea"/>
                          <a:cs typeface="Arial" panose="020B0604020202020204" pitchFamily="34" charset="0"/>
                        </a:rPr>
                        <a:t>to permanently save</a:t>
                      </a:r>
                    </a:p>
                  </a:txBody>
                  <a:tcPr anchor="ctr"/>
                </a:tc>
                <a:extLst>
                  <a:ext uri="{0D108BD9-81ED-4DB2-BD59-A6C34878D82A}">
                    <a16:rowId xmlns:a16="http://schemas.microsoft.com/office/drawing/2014/main" val="10001"/>
                  </a:ext>
                </a:extLst>
              </a:tr>
              <a:tr h="533211">
                <a:tc>
                  <a:txBody>
                    <a:bodyPr/>
                    <a:lstStyle/>
                    <a:p>
                      <a:r>
                        <a:rPr lang="en-US" sz="2000" b="0" kern="1200" dirty="0">
                          <a:solidFill>
                            <a:schemeClr val="dk1"/>
                          </a:solidFill>
                          <a:latin typeface="Arial" panose="020B0604020202020204" pitchFamily="34" charset="0"/>
                          <a:ea typeface="+mn-ea"/>
                          <a:cs typeface="Arial" panose="020B0604020202020204" pitchFamily="34" charset="0"/>
                        </a:rPr>
                        <a:t>rollback</a:t>
                      </a:r>
                    </a:p>
                  </a:txBody>
                  <a:tcPr anchor="ctr"/>
                </a:tc>
                <a:tc>
                  <a:txBody>
                    <a:bodyPr/>
                    <a:lstStyle/>
                    <a:p>
                      <a:r>
                        <a:rPr lang="en-US" sz="2000" b="0" kern="1200">
                          <a:solidFill>
                            <a:schemeClr val="dk1"/>
                          </a:solidFill>
                          <a:latin typeface="Arial" panose="020B0604020202020204" pitchFamily="34" charset="0"/>
                          <a:ea typeface="+mn-ea"/>
                          <a:cs typeface="Arial" panose="020B0604020202020204" pitchFamily="34" charset="0"/>
                        </a:rPr>
                        <a:t>to undo change</a:t>
                      </a:r>
                    </a:p>
                  </a:txBody>
                  <a:tcPr anchor="ctr"/>
                </a:tc>
                <a:extLst>
                  <a:ext uri="{0D108BD9-81ED-4DB2-BD59-A6C34878D82A}">
                    <a16:rowId xmlns:a16="http://schemas.microsoft.com/office/drawing/2014/main" val="10002"/>
                  </a:ext>
                </a:extLst>
              </a:tr>
              <a:tr h="533211">
                <a:tc>
                  <a:txBody>
                    <a:bodyPr/>
                    <a:lstStyle/>
                    <a:p>
                      <a:r>
                        <a:rPr lang="en-US" sz="2000" b="0" kern="1200" dirty="0" err="1">
                          <a:solidFill>
                            <a:schemeClr val="dk1"/>
                          </a:solidFill>
                          <a:latin typeface="Arial" panose="020B0604020202020204" pitchFamily="34" charset="0"/>
                          <a:ea typeface="+mn-ea"/>
                          <a:cs typeface="Arial" panose="020B0604020202020204" pitchFamily="34" charset="0"/>
                        </a:rPr>
                        <a:t>savepoint</a:t>
                      </a:r>
                      <a:endParaRPr lang="en-US" sz="2000" b="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r>
                        <a:rPr lang="en-US" sz="2000" b="0" kern="1200" dirty="0">
                          <a:solidFill>
                            <a:schemeClr val="dk1"/>
                          </a:solidFill>
                          <a:latin typeface="Arial" panose="020B0604020202020204" pitchFamily="34" charset="0"/>
                          <a:ea typeface="+mn-ea"/>
                          <a:cs typeface="Arial" panose="020B0604020202020204" pitchFamily="34" charset="0"/>
                        </a:rPr>
                        <a:t>to save temporarily</a:t>
                      </a:r>
                    </a:p>
                  </a:txBody>
                  <a:tcPr anchor="ctr"/>
                </a:tc>
                <a:extLst>
                  <a:ext uri="{0D108BD9-81ED-4DB2-BD59-A6C34878D82A}">
                    <a16:rowId xmlns:a16="http://schemas.microsoft.com/office/drawing/2014/main" val="10003"/>
                  </a:ext>
                </a:extLst>
              </a:tr>
            </a:tbl>
          </a:graphicData>
        </a:graphic>
      </p:graphicFrame>
      <p:sp>
        <p:nvSpPr>
          <p:cNvPr id="5" name="Rectangle 4"/>
          <p:cNvSpPr/>
          <p:nvPr/>
        </p:nvSpPr>
        <p:spPr>
          <a:xfrm>
            <a:off x="677334" y="1561068"/>
            <a:ext cx="9206254" cy="954107"/>
          </a:xfrm>
          <a:prstGeom prst="rect">
            <a:avLst/>
          </a:prstGeom>
        </p:spPr>
        <p:txBody>
          <a:bodyPr wrap="square">
            <a:spAutoFit/>
          </a:bodyPr>
          <a:lstStyle/>
          <a:p>
            <a:r>
              <a:rPr lang="en-US" sz="2000" b="1" u="sng" dirty="0">
                <a:solidFill>
                  <a:srgbClr val="FF0000"/>
                </a:solidFill>
              </a:rPr>
              <a:t>TCL</a:t>
            </a:r>
            <a:r>
              <a:rPr lang="en-US" dirty="0"/>
              <a:t> are used to manage the changes made by DML statements. These commands can annul changes made by other commands by rolling back to original state. It can also make changes permanent.</a:t>
            </a:r>
          </a:p>
        </p:txBody>
      </p:sp>
    </p:spTree>
    <p:extLst>
      <p:ext uri="{BB962C8B-B14F-4D97-AF65-F5344CB8AC3E}">
        <p14:creationId xmlns:p14="http://schemas.microsoft.com/office/powerpoint/2010/main" val="3786049582"/>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4527</TotalTime>
  <Words>1392</Words>
  <Application>Microsoft Office PowerPoint</Application>
  <PresentationFormat>Widescreen</PresentationFormat>
  <Paragraphs>314</Paragraphs>
  <Slides>38</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Consolas</vt:lpstr>
      <vt:lpstr>Courier New</vt:lpstr>
      <vt:lpstr>Lucida Sans Typewriter</vt:lpstr>
      <vt:lpstr>Segoe UI Light</vt:lpstr>
      <vt:lpstr>Trebuchet MS</vt:lpstr>
      <vt:lpstr>Verdana</vt:lpstr>
      <vt:lpstr>Wingdings 3</vt:lpstr>
      <vt:lpstr>Facet</vt:lpstr>
      <vt:lpstr>Chapter 1</vt:lpstr>
      <vt:lpstr>SQL is…</vt:lpstr>
      <vt:lpstr>What is T-SQL</vt:lpstr>
      <vt:lpstr>Categories of T-SQL statements OR DBMS Language SQL is DQL, DML, DDL, DCL, TCL </vt:lpstr>
      <vt:lpstr>DQL : Data Query Language </vt:lpstr>
      <vt:lpstr>DML : Data Manipulation Language</vt:lpstr>
      <vt:lpstr>DDL : Data Definition Language </vt:lpstr>
      <vt:lpstr>DCL : Data Control Language </vt:lpstr>
      <vt:lpstr>TCL : Transaction Control Language </vt:lpstr>
      <vt:lpstr>Differences between Delete, Drop, and Truncate:  </vt:lpstr>
      <vt:lpstr>Order of execution:</vt:lpstr>
      <vt:lpstr>Applying the logical order of operations to writing SELECT statements</vt:lpstr>
      <vt:lpstr>PowerPoint Presentation</vt:lpstr>
      <vt:lpstr>Elements of the SELECT statement</vt:lpstr>
      <vt:lpstr>Retrieving columns from a table or view</vt:lpstr>
      <vt:lpstr>Using calculations in the SELECT clause</vt:lpstr>
      <vt:lpstr>A SELECT statement that retrieves and sorts selected columns and rows: </vt:lpstr>
      <vt:lpstr>PowerPoint Presentation</vt:lpstr>
      <vt:lpstr>Some DDL Syntax example</vt:lpstr>
      <vt:lpstr>PowerPoint Presentation</vt:lpstr>
      <vt:lpstr>PowerPoint Presentation</vt:lpstr>
      <vt:lpstr>PowerPoint Presentation</vt:lpstr>
      <vt:lpstr>DDL, Continue</vt:lpstr>
      <vt:lpstr>PowerPoint Presentation</vt:lpstr>
      <vt:lpstr>Sample of an Invoice table</vt:lpstr>
      <vt:lpstr>PowerPoint Presentation</vt:lpstr>
      <vt:lpstr>PowerPoint Presentation</vt:lpstr>
      <vt:lpstr>PowerPoint Presentation</vt:lpstr>
      <vt:lpstr>PowerPoint Presentation</vt:lpstr>
      <vt:lpstr>Join Types:</vt:lpstr>
      <vt:lpstr>Outer Join</vt:lpstr>
      <vt:lpstr>Left outer Join</vt:lpstr>
      <vt:lpstr>Right outer Join</vt:lpstr>
      <vt:lpstr>Inner Join</vt:lpstr>
      <vt:lpstr>PowerPoint Presentation</vt:lpstr>
      <vt:lpstr>Assignment.</vt:lpstr>
      <vt:lpstr>T-SQL language elements: comments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AJ Fahmy</dc:creator>
  <cp:lastModifiedBy>AJ Fahmy</cp:lastModifiedBy>
  <cp:revision>58</cp:revision>
  <dcterms:created xsi:type="dcterms:W3CDTF">2014-09-08T13:45:51Z</dcterms:created>
  <dcterms:modified xsi:type="dcterms:W3CDTF">2019-09-09T20:34:09Z</dcterms:modified>
</cp:coreProperties>
</file>