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81" r:id="rId3"/>
    <p:sldId id="282" r:id="rId4"/>
    <p:sldId id="283" r:id="rId5"/>
    <p:sldId id="284" r:id="rId6"/>
    <p:sldId id="285" r:id="rId7"/>
    <p:sldId id="287" r:id="rId8"/>
    <p:sldId id="288" r:id="rId9"/>
    <p:sldId id="289" r:id="rId10"/>
    <p:sldId id="291" r:id="rId11"/>
    <p:sldId id="292" r:id="rId12"/>
    <p:sldId id="300" r:id="rId13"/>
    <p:sldId id="301" r:id="rId14"/>
    <p:sldId id="302" r:id="rId15"/>
    <p:sldId id="303" r:id="rId16"/>
    <p:sldId id="304" r:id="rId17"/>
    <p:sldId id="305" r:id="rId18"/>
    <p:sldId id="306" r:id="rId19"/>
    <p:sldId id="307" r:id="rId20"/>
    <p:sldId id="308" r:id="rId21"/>
    <p:sldId id="293" r:id="rId22"/>
    <p:sldId id="294" r:id="rId23"/>
    <p:sldId id="295" r:id="rId24"/>
    <p:sldId id="296" r:id="rId25"/>
    <p:sldId id="297" r:id="rId26"/>
    <p:sldId id="298" r:id="rId27"/>
    <p:sldId id="29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1BBE9-51EB-4A1D-A9BD-253EC56AD1A8}" type="datetimeFigureOut">
              <a:rPr lang="en-US" smtClean="0"/>
              <a:t>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E6853-FD42-4A43-8E6E-1E7A1DAE8DAF}" type="slidenum">
              <a:rPr lang="en-US" smtClean="0"/>
              <a:t>‹#›</a:t>
            </a:fld>
            <a:endParaRPr lang="en-US"/>
          </a:p>
        </p:txBody>
      </p:sp>
    </p:spTree>
    <p:extLst>
      <p:ext uri="{BB962C8B-B14F-4D97-AF65-F5344CB8AC3E}">
        <p14:creationId xmlns:p14="http://schemas.microsoft.com/office/powerpoint/2010/main" val="368972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6.png"/><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8.png"/><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7.png"/><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9.png"/><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1.png"/><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4.png"/><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36.png"/><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8.png"/><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3.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How to use SSMS</a:t>
            </a:r>
          </a:p>
        </p:txBody>
      </p:sp>
    </p:spTree>
    <p:extLst>
      <p:ext uri="{BB962C8B-B14F-4D97-AF65-F5344CB8AC3E}">
        <p14:creationId xmlns:p14="http://schemas.microsoft.com/office/powerpoint/2010/main" val="84999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10</a:t>
            </a:fld>
            <a:endParaRPr lang="en-US"/>
          </a:p>
        </p:txBody>
      </p:sp>
      <p:graphicFrame>
        <p:nvGraphicFramePr>
          <p:cNvPr id="5" name="Object 4"/>
          <p:cNvGraphicFramePr>
            <a:graphicFrameLocks noChangeAspect="1"/>
          </p:cNvGraphicFramePr>
          <p:nvPr>
            <p:extLst/>
          </p:nvPr>
        </p:nvGraphicFramePr>
        <p:xfrm>
          <a:off x="2438401" y="685801"/>
          <a:ext cx="7375415" cy="638037"/>
        </p:xfrm>
        <a:graphic>
          <a:graphicData uri="http://schemas.openxmlformats.org/presentationml/2006/ole">
            <mc:AlternateContent xmlns:mc="http://schemas.openxmlformats.org/markup-compatibility/2006">
              <mc:Choice xmlns:v="urn:schemas-microsoft-com:vml" Requires="v">
                <p:oleObj spid="_x0000_s9218" name="Document" r:id="rId3" imgW="7375415" imgH="638037" progId="Word.Document.12">
                  <p:embed/>
                </p:oleObj>
              </mc:Choice>
              <mc:Fallback>
                <p:oleObj name="Document" r:id="rId3" imgW="7375415" imgH="638037"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415" cy="63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08.png"/>
          <p:cNvPicPr/>
          <p:nvPr/>
        </p:nvPicPr>
        <p:blipFill>
          <a:blip r:embed="rId5"/>
          <a:srcRect/>
          <a:stretch>
            <a:fillRect/>
          </a:stretch>
        </p:blipFill>
        <p:spPr bwMode="auto">
          <a:xfrm>
            <a:off x="2438400" y="1143000"/>
            <a:ext cx="6400800" cy="5029200"/>
          </a:xfrm>
          <a:prstGeom prst="rect">
            <a:avLst/>
          </a:prstGeom>
          <a:noFill/>
          <a:ln w="9525">
            <a:noFill/>
            <a:miter lim="800000"/>
            <a:headEnd/>
            <a:tailEnd/>
          </a:ln>
        </p:spPr>
      </p:pic>
    </p:spTree>
    <p:extLst>
      <p:ext uri="{BB962C8B-B14F-4D97-AF65-F5344CB8AC3E}">
        <p14:creationId xmlns:p14="http://schemas.microsoft.com/office/powerpoint/2010/main" val="238426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11</a:t>
            </a:fld>
            <a:endParaRPr lang="en-US"/>
          </a:p>
        </p:txBody>
      </p:sp>
      <p:graphicFrame>
        <p:nvGraphicFramePr>
          <p:cNvPr id="5" name="Object 4"/>
          <p:cNvGraphicFramePr>
            <a:graphicFrameLocks noChangeAspect="1"/>
          </p:cNvGraphicFramePr>
          <p:nvPr>
            <p:extLst/>
          </p:nvPr>
        </p:nvGraphicFramePr>
        <p:xfrm>
          <a:off x="2438401" y="685800"/>
          <a:ext cx="7375415" cy="752538"/>
        </p:xfrm>
        <a:graphic>
          <a:graphicData uri="http://schemas.openxmlformats.org/presentationml/2006/ole">
            <mc:AlternateContent xmlns:mc="http://schemas.openxmlformats.org/markup-compatibility/2006">
              <mc:Choice xmlns:v="urn:schemas-microsoft-com:vml" Requires="v">
                <p:oleObj spid="_x0000_s10242" name="Document" r:id="rId3" imgW="7375415" imgH="752538" progId="Word.Document.12">
                  <p:embed/>
                </p:oleObj>
              </mc:Choice>
              <mc:Fallback>
                <p:oleObj name="Document" r:id="rId3" imgW="7375415" imgH="752538"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415" cy="75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09.png"/>
          <p:cNvPicPr/>
          <p:nvPr/>
        </p:nvPicPr>
        <p:blipFill>
          <a:blip r:embed="rId5"/>
          <a:srcRect/>
          <a:stretch>
            <a:fillRect/>
          </a:stretch>
        </p:blipFill>
        <p:spPr bwMode="auto">
          <a:xfrm>
            <a:off x="2438400" y="1143000"/>
            <a:ext cx="6781800" cy="5029200"/>
          </a:xfrm>
          <a:prstGeom prst="rect">
            <a:avLst/>
          </a:prstGeom>
          <a:noFill/>
          <a:ln w="9525">
            <a:noFill/>
            <a:miter lim="800000"/>
            <a:headEnd/>
            <a:tailEnd/>
          </a:ln>
        </p:spPr>
      </p:pic>
    </p:spTree>
    <p:extLst>
      <p:ext uri="{BB962C8B-B14F-4D97-AF65-F5344CB8AC3E}">
        <p14:creationId xmlns:p14="http://schemas.microsoft.com/office/powerpoint/2010/main" val="175885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3718" y="671691"/>
            <a:ext cx="8673353" cy="5355312"/>
          </a:xfrm>
          <a:prstGeom prst="rect">
            <a:avLst/>
          </a:prstGeom>
          <a:noFill/>
        </p:spPr>
        <p:txBody>
          <a:bodyPr wrap="square" rtlCol="0">
            <a:spAutoFit/>
          </a:bodyPr>
          <a:lstStyle/>
          <a:p>
            <a:pPr>
              <a:lnSpc>
                <a:spcPct val="150000"/>
              </a:lnSpc>
            </a:pPr>
            <a:r>
              <a:rPr lang="en-US" sz="5400" dirty="0">
                <a:solidFill>
                  <a:schemeClr val="accent1"/>
                </a:solidFill>
                <a:latin typeface="+mj-lt"/>
                <a:ea typeface="+mj-ea"/>
                <a:cs typeface="+mj-cs"/>
              </a:rPr>
              <a:t>Tables relates by Keys: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As we discussed before, A database consists of one or more than one table. In a multi-table database, you not only need to define the structure of each table, you also need to define the relationships between each table in order to link those tables correctly.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Tables are related based on KEYs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Tables have relationship with itself or others based on the design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most common relationship is a relationship between the Primary Key in one table and the Foreign Key in another table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Foreign Key is nothing but a key that relates back to a PK</a:t>
            </a:r>
          </a:p>
          <a:p>
            <a:endParaRPr lang="en-US" dirty="0"/>
          </a:p>
        </p:txBody>
      </p:sp>
    </p:spTree>
    <p:extLst>
      <p:ext uri="{BB962C8B-B14F-4D97-AF65-F5344CB8AC3E}">
        <p14:creationId xmlns:p14="http://schemas.microsoft.com/office/powerpoint/2010/main" val="286907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37055" y="649661"/>
            <a:ext cx="8356454" cy="5293939"/>
          </a:xfrm>
          <a:prstGeom prst="rect">
            <a:avLst/>
          </a:prstGeom>
        </p:spPr>
      </p:pic>
    </p:spTree>
    <p:extLst>
      <p:ext uri="{BB962C8B-B14F-4D97-AF65-F5344CB8AC3E}">
        <p14:creationId xmlns:p14="http://schemas.microsoft.com/office/powerpoint/2010/main" val="411892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7165" y="941293"/>
            <a:ext cx="8565776"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Structured query language (SQL) allows us to access data in relational databases in an efficient way. Instead of going through each row to find the record for employee number 200, we use the </a:t>
            </a:r>
          </a:p>
          <a:p>
            <a:r>
              <a:rPr lang="en-US" sz="2000" dirty="0">
                <a:latin typeface="Arial" panose="020B0604020202020204" pitchFamily="34" charset="0"/>
                <a:cs typeface="Arial" panose="020B0604020202020204" pitchFamily="34" charset="0"/>
              </a:rPr>
              <a:t>following SQL statement:</a:t>
            </a:r>
          </a:p>
        </p:txBody>
      </p:sp>
      <p:pic>
        <p:nvPicPr>
          <p:cNvPr id="3" name="Picture 2"/>
          <p:cNvPicPr>
            <a:picLocks noChangeAspect="1"/>
          </p:cNvPicPr>
          <p:nvPr/>
        </p:nvPicPr>
        <p:blipFill>
          <a:blip r:embed="rId2"/>
          <a:stretch>
            <a:fillRect/>
          </a:stretch>
        </p:blipFill>
        <p:spPr>
          <a:xfrm>
            <a:off x="847165" y="2459690"/>
            <a:ext cx="8403910" cy="4048685"/>
          </a:xfrm>
          <a:prstGeom prst="rect">
            <a:avLst/>
          </a:prstGeom>
        </p:spPr>
      </p:pic>
    </p:spTree>
    <p:extLst>
      <p:ext uri="{BB962C8B-B14F-4D97-AF65-F5344CB8AC3E}">
        <p14:creationId xmlns:p14="http://schemas.microsoft.com/office/powerpoint/2010/main" val="395189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528" y="941294"/>
            <a:ext cx="8538883" cy="98488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 find all the employees in department number 90, we write a different SQL statement:</a:t>
            </a:r>
          </a:p>
          <a:p>
            <a:endParaRPr lang="en-US" dirty="0"/>
          </a:p>
        </p:txBody>
      </p:sp>
      <p:pic>
        <p:nvPicPr>
          <p:cNvPr id="3" name="Picture 2"/>
          <p:cNvPicPr>
            <a:picLocks noChangeAspect="1"/>
          </p:cNvPicPr>
          <p:nvPr/>
        </p:nvPicPr>
        <p:blipFill>
          <a:blip r:embed="rId2"/>
          <a:stretch>
            <a:fillRect/>
          </a:stretch>
        </p:blipFill>
        <p:spPr>
          <a:xfrm>
            <a:off x="1008527" y="1831320"/>
            <a:ext cx="8095132" cy="4630994"/>
          </a:xfrm>
          <a:prstGeom prst="rect">
            <a:avLst/>
          </a:prstGeom>
        </p:spPr>
      </p:pic>
    </p:spTree>
    <p:extLst>
      <p:ext uri="{BB962C8B-B14F-4D97-AF65-F5344CB8AC3E}">
        <p14:creationId xmlns:p14="http://schemas.microsoft.com/office/powerpoint/2010/main" val="197754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8722" y="574021"/>
            <a:ext cx="8363231" cy="5527102"/>
          </a:xfrm>
          <a:prstGeom prst="rect">
            <a:avLst/>
          </a:prstGeom>
        </p:spPr>
      </p:pic>
    </p:spTree>
    <p:extLst>
      <p:ext uri="{BB962C8B-B14F-4D97-AF65-F5344CB8AC3E}">
        <p14:creationId xmlns:p14="http://schemas.microsoft.com/office/powerpoint/2010/main" val="264660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2559" y="678517"/>
            <a:ext cx="8611441" cy="5709886"/>
          </a:xfrm>
          <a:prstGeom prst="rect">
            <a:avLst/>
          </a:prstGeom>
        </p:spPr>
      </p:pic>
    </p:spTree>
    <p:extLst>
      <p:ext uri="{BB962C8B-B14F-4D97-AF65-F5344CB8AC3E}">
        <p14:creationId xmlns:p14="http://schemas.microsoft.com/office/powerpoint/2010/main" val="147608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193" y="487175"/>
            <a:ext cx="8947855" cy="5832943"/>
          </a:xfrm>
          <a:prstGeom prst="rect">
            <a:avLst/>
          </a:prstGeom>
        </p:spPr>
      </p:pic>
    </p:spTree>
    <p:extLst>
      <p:ext uri="{BB962C8B-B14F-4D97-AF65-F5344CB8AC3E}">
        <p14:creationId xmlns:p14="http://schemas.microsoft.com/office/powerpoint/2010/main" val="72395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215" y="635605"/>
            <a:ext cx="9118074" cy="830997"/>
          </a:xfrm>
          <a:prstGeom prst="rect">
            <a:avLst/>
          </a:prstGeom>
        </p:spPr>
        <p:txBody>
          <a:bodyPr wrap="none">
            <a:spAutoFit/>
          </a:bodyPr>
          <a:lstStyle/>
          <a:p>
            <a:r>
              <a:rPr lang="en-US" sz="4800" dirty="0">
                <a:solidFill>
                  <a:schemeClr val="accent1"/>
                </a:solidFill>
                <a:latin typeface="+mj-lt"/>
                <a:ea typeface="+mj-ea"/>
                <a:cs typeface="+mj-cs"/>
              </a:rPr>
              <a:t>Summary of Data-Integrity Rules</a:t>
            </a:r>
          </a:p>
        </p:txBody>
      </p:sp>
      <p:sp>
        <p:nvSpPr>
          <p:cNvPr id="4" name="TextBox 3"/>
          <p:cNvSpPr txBox="1"/>
          <p:nvPr/>
        </p:nvSpPr>
        <p:spPr>
          <a:xfrm>
            <a:off x="429010" y="2164977"/>
            <a:ext cx="897048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Data-integrity rules (also known as constraints) define the relationally correct state for a database.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Data-integrity rules ensure that users can perform only those operations that leave the database in a correct, consistent state.</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139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86000" y="6248400"/>
            <a:ext cx="1981200" cy="457200"/>
          </a:xfrm>
        </p:spPr>
        <p:txBody>
          <a:bodyPr/>
          <a:lstStyle/>
          <a:p>
            <a:pPr>
              <a:defRPr/>
            </a:pPr>
            <a:r>
              <a:rPr lang="en-US" dirty="0" err="1"/>
              <a:t>Murach's</a:t>
            </a:r>
            <a:r>
              <a:rPr lang="en-US" dirty="0"/>
              <a:t>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04545537"/>
              </p:ext>
            </p:extLst>
          </p:nvPr>
        </p:nvGraphicFramePr>
        <p:xfrm>
          <a:off x="1215248" y="1520070"/>
          <a:ext cx="7375415" cy="666842"/>
        </p:xfrm>
        <a:graphic>
          <a:graphicData uri="http://schemas.openxmlformats.org/presentationml/2006/ole">
            <mc:AlternateContent xmlns:mc="http://schemas.openxmlformats.org/markup-compatibility/2006">
              <mc:Choice xmlns:v="urn:schemas-microsoft-com:vml" Requires="v">
                <p:oleObj spid="_x0000_s1026" name="Document" r:id="rId3" imgW="7375415" imgH="666842" progId="Word.Document.12">
                  <p:embed/>
                </p:oleObj>
              </mc:Choice>
              <mc:Fallback>
                <p:oleObj name="Document" r:id="rId3" imgW="7375415" imgH="666842"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5248" y="1520070"/>
                        <a:ext cx="7375415" cy="666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02a.png"/>
          <p:cNvPicPr/>
          <p:nvPr/>
        </p:nvPicPr>
        <p:blipFill>
          <a:blip r:embed="rId5"/>
          <a:srcRect/>
          <a:stretch>
            <a:fillRect/>
          </a:stretch>
        </p:blipFill>
        <p:spPr bwMode="auto">
          <a:xfrm>
            <a:off x="1516763" y="2623852"/>
            <a:ext cx="7073900" cy="2146300"/>
          </a:xfrm>
          <a:prstGeom prst="rect">
            <a:avLst/>
          </a:prstGeom>
          <a:noFill/>
          <a:ln w="9525">
            <a:noFill/>
            <a:miter lim="800000"/>
            <a:headEnd/>
            <a:tailEnd/>
          </a:ln>
        </p:spPr>
      </p:pic>
    </p:spTree>
    <p:extLst>
      <p:ext uri="{BB962C8B-B14F-4D97-AF65-F5344CB8AC3E}">
        <p14:creationId xmlns:p14="http://schemas.microsoft.com/office/powerpoint/2010/main" val="272885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7505" y="578224"/>
            <a:ext cx="8350624" cy="5898582"/>
          </a:xfrm>
          <a:prstGeom prst="rect">
            <a:avLst/>
          </a:prstGeom>
        </p:spPr>
      </p:pic>
    </p:spTree>
    <p:extLst>
      <p:ext uri="{BB962C8B-B14F-4D97-AF65-F5344CB8AC3E}">
        <p14:creationId xmlns:p14="http://schemas.microsoft.com/office/powerpoint/2010/main" val="1147317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21</a:t>
            </a:fld>
            <a:endParaRPr lang="en-US"/>
          </a:p>
        </p:txBody>
      </p:sp>
      <p:graphicFrame>
        <p:nvGraphicFramePr>
          <p:cNvPr id="5" name="Object 4"/>
          <p:cNvGraphicFramePr>
            <a:graphicFrameLocks noChangeAspect="1"/>
          </p:cNvGraphicFramePr>
          <p:nvPr>
            <p:extLst/>
          </p:nvPr>
        </p:nvGraphicFramePr>
        <p:xfrm>
          <a:off x="2438401" y="685800"/>
          <a:ext cx="7375415" cy="657120"/>
        </p:xfrm>
        <a:graphic>
          <a:graphicData uri="http://schemas.openxmlformats.org/presentationml/2006/ole">
            <mc:AlternateContent xmlns:mc="http://schemas.openxmlformats.org/markup-compatibility/2006">
              <mc:Choice xmlns:v="urn:schemas-microsoft-com:vml" Requires="v">
                <p:oleObj spid="_x0000_s11266" name="Document" r:id="rId3" imgW="7375415" imgH="657120" progId="Word.Document.12">
                  <p:embed/>
                </p:oleObj>
              </mc:Choice>
              <mc:Fallback>
                <p:oleObj name="Document" r:id="rId3" imgW="7375415" imgH="657120"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415" cy="657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10.png"/>
          <p:cNvPicPr/>
          <p:nvPr/>
        </p:nvPicPr>
        <p:blipFill>
          <a:blip r:embed="rId5"/>
          <a:srcRect/>
          <a:stretch>
            <a:fillRect/>
          </a:stretch>
        </p:blipFill>
        <p:spPr bwMode="auto">
          <a:xfrm>
            <a:off x="2438400" y="1168400"/>
            <a:ext cx="6705600" cy="5003800"/>
          </a:xfrm>
          <a:prstGeom prst="rect">
            <a:avLst/>
          </a:prstGeom>
          <a:noFill/>
          <a:ln w="9525">
            <a:noFill/>
            <a:miter lim="800000"/>
            <a:headEnd/>
            <a:tailEnd/>
          </a:ln>
        </p:spPr>
      </p:pic>
    </p:spTree>
    <p:extLst>
      <p:ext uri="{BB962C8B-B14F-4D97-AF65-F5344CB8AC3E}">
        <p14:creationId xmlns:p14="http://schemas.microsoft.com/office/powerpoint/2010/main" val="112882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22</a:t>
            </a:fld>
            <a:endParaRPr lang="en-US"/>
          </a:p>
        </p:txBody>
      </p:sp>
      <p:graphicFrame>
        <p:nvGraphicFramePr>
          <p:cNvPr id="5" name="Object 4"/>
          <p:cNvGraphicFramePr>
            <a:graphicFrameLocks noChangeAspect="1"/>
          </p:cNvGraphicFramePr>
          <p:nvPr>
            <p:extLst/>
          </p:nvPr>
        </p:nvGraphicFramePr>
        <p:xfrm>
          <a:off x="2438401" y="685800"/>
          <a:ext cx="7375415" cy="428478"/>
        </p:xfrm>
        <a:graphic>
          <a:graphicData uri="http://schemas.openxmlformats.org/presentationml/2006/ole">
            <mc:AlternateContent xmlns:mc="http://schemas.openxmlformats.org/markup-compatibility/2006">
              <mc:Choice xmlns:v="urn:schemas-microsoft-com:vml" Requires="v">
                <p:oleObj spid="_x0000_s12290" name="Document" r:id="rId3" imgW="7375415" imgH="428478" progId="Word.Document.12">
                  <p:embed/>
                </p:oleObj>
              </mc:Choice>
              <mc:Fallback>
                <p:oleObj name="Document" r:id="rId3" imgW="7375415" imgH="428478"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415" cy="428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11.png"/>
          <p:cNvPicPr/>
          <p:nvPr/>
        </p:nvPicPr>
        <p:blipFill>
          <a:blip r:embed="rId5"/>
          <a:srcRect/>
          <a:stretch>
            <a:fillRect/>
          </a:stretch>
        </p:blipFill>
        <p:spPr bwMode="auto">
          <a:xfrm>
            <a:off x="2438400" y="1181100"/>
            <a:ext cx="6705600" cy="4991100"/>
          </a:xfrm>
          <a:prstGeom prst="rect">
            <a:avLst/>
          </a:prstGeom>
          <a:noFill/>
          <a:ln w="9525">
            <a:noFill/>
            <a:miter lim="800000"/>
            <a:headEnd/>
            <a:tailEnd/>
          </a:ln>
        </p:spPr>
      </p:pic>
    </p:spTree>
    <p:extLst>
      <p:ext uri="{BB962C8B-B14F-4D97-AF65-F5344CB8AC3E}">
        <p14:creationId xmlns:p14="http://schemas.microsoft.com/office/powerpoint/2010/main" val="64515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23</a:t>
            </a:fld>
            <a:endParaRPr lang="en-US"/>
          </a:p>
        </p:txBody>
      </p:sp>
      <p:graphicFrame>
        <p:nvGraphicFramePr>
          <p:cNvPr id="5" name="Object 4"/>
          <p:cNvGraphicFramePr>
            <a:graphicFrameLocks noChangeAspect="1"/>
          </p:cNvGraphicFramePr>
          <p:nvPr>
            <p:extLst/>
          </p:nvPr>
        </p:nvGraphicFramePr>
        <p:xfrm>
          <a:off x="2438401" y="685800"/>
          <a:ext cx="7375415" cy="685926"/>
        </p:xfrm>
        <a:graphic>
          <a:graphicData uri="http://schemas.openxmlformats.org/presentationml/2006/ole">
            <mc:AlternateContent xmlns:mc="http://schemas.openxmlformats.org/markup-compatibility/2006">
              <mc:Choice xmlns:v="urn:schemas-microsoft-com:vml" Requires="v">
                <p:oleObj spid="_x0000_s13314" name="Document" r:id="rId3" imgW="7375415" imgH="685926" progId="Word.Document.12">
                  <p:embed/>
                </p:oleObj>
              </mc:Choice>
              <mc:Fallback>
                <p:oleObj name="Document" r:id="rId3" imgW="7375415" imgH="685926"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415" cy="685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12.png"/>
          <p:cNvPicPr/>
          <p:nvPr/>
        </p:nvPicPr>
        <p:blipFill>
          <a:blip r:embed="rId5"/>
          <a:srcRect/>
          <a:stretch>
            <a:fillRect/>
          </a:stretch>
        </p:blipFill>
        <p:spPr bwMode="auto">
          <a:xfrm>
            <a:off x="2438400" y="1143000"/>
            <a:ext cx="6858000" cy="5105400"/>
          </a:xfrm>
          <a:prstGeom prst="rect">
            <a:avLst/>
          </a:prstGeom>
          <a:noFill/>
          <a:ln w="9525">
            <a:noFill/>
            <a:miter lim="800000"/>
            <a:headEnd/>
            <a:tailEnd/>
          </a:ln>
        </p:spPr>
      </p:pic>
    </p:spTree>
    <p:extLst>
      <p:ext uri="{BB962C8B-B14F-4D97-AF65-F5344CB8AC3E}">
        <p14:creationId xmlns:p14="http://schemas.microsoft.com/office/powerpoint/2010/main" val="2955851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32586142"/>
              </p:ext>
            </p:extLst>
          </p:nvPr>
        </p:nvGraphicFramePr>
        <p:xfrm>
          <a:off x="1556917" y="824691"/>
          <a:ext cx="7375415" cy="2419643"/>
        </p:xfrm>
        <a:graphic>
          <a:graphicData uri="http://schemas.openxmlformats.org/presentationml/2006/ole">
            <mc:AlternateContent xmlns:mc="http://schemas.openxmlformats.org/markup-compatibility/2006">
              <mc:Choice xmlns:v="urn:schemas-microsoft-com:vml" Requires="v">
                <p:oleObj spid="_x0000_s14338" name="Document" r:id="rId3" imgW="7375415" imgH="2419643" progId="Word.Document.12">
                  <p:embed/>
                </p:oleObj>
              </mc:Choice>
              <mc:Fallback>
                <p:oleObj name="Document" r:id="rId3" imgW="7375415" imgH="2419643"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917" y="824691"/>
                        <a:ext cx="7375415" cy="2419643"/>
                      </a:xfrm>
                      <a:prstGeom prst="rect">
                        <a:avLst/>
                      </a:prstGeom>
                      <a:noFill/>
                      <a:extLst/>
                    </p:spPr>
                  </p:pic>
                </p:oleObj>
              </mc:Fallback>
            </mc:AlternateContent>
          </a:graphicData>
        </a:graphic>
      </p:graphicFrame>
    </p:spTree>
    <p:extLst>
      <p:ext uri="{BB962C8B-B14F-4D97-AF65-F5344CB8AC3E}">
        <p14:creationId xmlns:p14="http://schemas.microsoft.com/office/powerpoint/2010/main" val="4260426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25</a:t>
            </a:fld>
            <a:endParaRPr lang="en-US"/>
          </a:p>
        </p:txBody>
      </p:sp>
      <p:graphicFrame>
        <p:nvGraphicFramePr>
          <p:cNvPr id="5" name="Object 4"/>
          <p:cNvGraphicFramePr>
            <a:graphicFrameLocks noChangeAspect="1"/>
          </p:cNvGraphicFramePr>
          <p:nvPr>
            <p:extLst/>
          </p:nvPr>
        </p:nvGraphicFramePr>
        <p:xfrm>
          <a:off x="2438401" y="685801"/>
          <a:ext cx="7375415" cy="723733"/>
        </p:xfrm>
        <a:graphic>
          <a:graphicData uri="http://schemas.openxmlformats.org/presentationml/2006/ole">
            <mc:AlternateContent xmlns:mc="http://schemas.openxmlformats.org/markup-compatibility/2006">
              <mc:Choice xmlns:v="urn:schemas-microsoft-com:vml" Requires="v">
                <p:oleObj spid="_x0000_s15362" name="Document" r:id="rId3" imgW="7375415" imgH="723733" progId="Word.Document.12">
                  <p:embed/>
                </p:oleObj>
              </mc:Choice>
              <mc:Fallback>
                <p:oleObj name="Document" r:id="rId3" imgW="7375415" imgH="723733"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415" cy="723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13.png"/>
          <p:cNvPicPr/>
          <p:nvPr/>
        </p:nvPicPr>
        <p:blipFill>
          <a:blip r:embed="rId5"/>
          <a:srcRect/>
          <a:stretch>
            <a:fillRect/>
          </a:stretch>
        </p:blipFill>
        <p:spPr bwMode="auto">
          <a:xfrm>
            <a:off x="2438400" y="1143000"/>
            <a:ext cx="6172200" cy="5029200"/>
          </a:xfrm>
          <a:prstGeom prst="rect">
            <a:avLst/>
          </a:prstGeom>
          <a:noFill/>
          <a:ln w="9525">
            <a:noFill/>
            <a:miter lim="800000"/>
            <a:headEnd/>
            <a:tailEnd/>
          </a:ln>
        </p:spPr>
      </p:pic>
    </p:spTree>
    <p:extLst>
      <p:ext uri="{BB962C8B-B14F-4D97-AF65-F5344CB8AC3E}">
        <p14:creationId xmlns:p14="http://schemas.microsoft.com/office/powerpoint/2010/main" val="236058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26</a:t>
            </a:fld>
            <a:endParaRPr lang="en-US"/>
          </a:p>
        </p:txBody>
      </p:sp>
      <p:graphicFrame>
        <p:nvGraphicFramePr>
          <p:cNvPr id="5" name="Object 4"/>
          <p:cNvGraphicFramePr>
            <a:graphicFrameLocks noChangeAspect="1"/>
          </p:cNvGraphicFramePr>
          <p:nvPr>
            <p:extLst/>
          </p:nvPr>
        </p:nvGraphicFramePr>
        <p:xfrm>
          <a:off x="2438401" y="685801"/>
          <a:ext cx="7375415" cy="542979"/>
        </p:xfrm>
        <a:graphic>
          <a:graphicData uri="http://schemas.openxmlformats.org/presentationml/2006/ole">
            <mc:AlternateContent xmlns:mc="http://schemas.openxmlformats.org/markup-compatibility/2006">
              <mc:Choice xmlns:v="urn:schemas-microsoft-com:vml" Requires="v">
                <p:oleObj spid="_x0000_s16386" name="Document" r:id="rId3" imgW="7375415" imgH="542979" progId="Word.Document.12">
                  <p:embed/>
                </p:oleObj>
              </mc:Choice>
              <mc:Fallback>
                <p:oleObj name="Document" r:id="rId3" imgW="7375415" imgH="542979"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415" cy="542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14.png"/>
          <p:cNvPicPr/>
          <p:nvPr/>
        </p:nvPicPr>
        <p:blipFill>
          <a:blip r:embed="rId5"/>
          <a:srcRect/>
          <a:stretch>
            <a:fillRect/>
          </a:stretch>
        </p:blipFill>
        <p:spPr bwMode="auto">
          <a:xfrm>
            <a:off x="2438400" y="1143000"/>
            <a:ext cx="5638800" cy="4406900"/>
          </a:xfrm>
          <a:prstGeom prst="rect">
            <a:avLst/>
          </a:prstGeom>
          <a:noFill/>
          <a:ln w="9525">
            <a:noFill/>
            <a:miter lim="800000"/>
            <a:headEnd/>
            <a:tailEnd/>
          </a:ln>
        </p:spPr>
      </p:pic>
    </p:spTree>
    <p:extLst>
      <p:ext uri="{BB962C8B-B14F-4D97-AF65-F5344CB8AC3E}">
        <p14:creationId xmlns:p14="http://schemas.microsoft.com/office/powerpoint/2010/main" val="287834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27</a:t>
            </a:fld>
            <a:endParaRPr lang="en-US"/>
          </a:p>
        </p:txBody>
      </p:sp>
      <p:graphicFrame>
        <p:nvGraphicFramePr>
          <p:cNvPr id="5" name="Object 4"/>
          <p:cNvGraphicFramePr>
            <a:graphicFrameLocks noChangeAspect="1"/>
          </p:cNvGraphicFramePr>
          <p:nvPr>
            <p:extLst/>
          </p:nvPr>
        </p:nvGraphicFramePr>
        <p:xfrm>
          <a:off x="2438401" y="685800"/>
          <a:ext cx="7375415" cy="590508"/>
        </p:xfrm>
        <a:graphic>
          <a:graphicData uri="http://schemas.openxmlformats.org/presentationml/2006/ole">
            <mc:AlternateContent xmlns:mc="http://schemas.openxmlformats.org/markup-compatibility/2006">
              <mc:Choice xmlns:v="urn:schemas-microsoft-com:vml" Requires="v">
                <p:oleObj spid="_x0000_s17410" name="Document" r:id="rId3" imgW="7375415" imgH="590508" progId="Word.Document.12">
                  <p:embed/>
                </p:oleObj>
              </mc:Choice>
              <mc:Fallback>
                <p:oleObj name="Document" r:id="rId3" imgW="7375415" imgH="590508"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415" cy="590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15.png"/>
          <p:cNvPicPr/>
          <p:nvPr/>
        </p:nvPicPr>
        <p:blipFill>
          <a:blip r:embed="rId5"/>
          <a:srcRect/>
          <a:stretch>
            <a:fillRect/>
          </a:stretch>
        </p:blipFill>
        <p:spPr bwMode="auto">
          <a:xfrm>
            <a:off x="2438401" y="1143001"/>
            <a:ext cx="6878857" cy="5081143"/>
          </a:xfrm>
          <a:prstGeom prst="rect">
            <a:avLst/>
          </a:prstGeom>
          <a:noFill/>
          <a:ln w="9525">
            <a:noFill/>
            <a:miter lim="800000"/>
            <a:headEnd/>
            <a:tailEnd/>
          </a:ln>
        </p:spPr>
      </p:pic>
    </p:spTree>
    <p:extLst>
      <p:ext uri="{BB962C8B-B14F-4D97-AF65-F5344CB8AC3E}">
        <p14:creationId xmlns:p14="http://schemas.microsoft.com/office/powerpoint/2010/main" val="379370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86000" y="6248400"/>
            <a:ext cx="1981200" cy="457200"/>
          </a:xfrm>
        </p:spPr>
        <p:txBody>
          <a:bodyPr/>
          <a:lstStyle/>
          <a:p>
            <a:pPr>
              <a:defRPr/>
            </a:pPr>
            <a:r>
              <a:rPr lang="en-US" dirty="0" err="1"/>
              <a:t>Murach's</a:t>
            </a:r>
            <a:r>
              <a:rPr lang="en-US" dirty="0"/>
              <a:t>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3</a:t>
            </a:fld>
            <a:endParaRPr lang="en-US"/>
          </a:p>
        </p:txBody>
      </p:sp>
      <p:graphicFrame>
        <p:nvGraphicFramePr>
          <p:cNvPr id="6" name="Object 5"/>
          <p:cNvGraphicFramePr>
            <a:graphicFrameLocks noChangeAspect="1"/>
          </p:cNvGraphicFramePr>
          <p:nvPr>
            <p:extLst/>
          </p:nvPr>
        </p:nvGraphicFramePr>
        <p:xfrm>
          <a:off x="2438401" y="685801"/>
          <a:ext cx="7375415" cy="780983"/>
        </p:xfrm>
        <a:graphic>
          <a:graphicData uri="http://schemas.openxmlformats.org/presentationml/2006/ole">
            <mc:AlternateContent xmlns:mc="http://schemas.openxmlformats.org/markup-compatibility/2006">
              <mc:Choice xmlns:v="urn:schemas-microsoft-com:vml" Requires="v">
                <p:oleObj spid="_x0000_s2050" name="Document" r:id="rId3" imgW="7375415" imgH="781343" progId="Word.Document.12">
                  <p:embed/>
                </p:oleObj>
              </mc:Choice>
              <mc:Fallback>
                <p:oleObj name="Document" r:id="rId3" imgW="7375415" imgH="781343" progId="Word.Document.12">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415" cy="780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 2-02b.png"/>
          <p:cNvPicPr/>
          <p:nvPr/>
        </p:nvPicPr>
        <p:blipFill>
          <a:blip r:embed="rId5"/>
          <a:srcRect/>
          <a:stretch>
            <a:fillRect/>
          </a:stretch>
        </p:blipFill>
        <p:spPr bwMode="auto">
          <a:xfrm>
            <a:off x="2438400" y="1524000"/>
            <a:ext cx="7073900" cy="2146300"/>
          </a:xfrm>
          <a:prstGeom prst="rect">
            <a:avLst/>
          </a:prstGeom>
          <a:noFill/>
          <a:ln w="9525">
            <a:noFill/>
            <a:miter lim="800000"/>
            <a:headEnd/>
            <a:tailEnd/>
          </a:ln>
        </p:spPr>
      </p:pic>
    </p:spTree>
    <p:extLst>
      <p:ext uri="{BB962C8B-B14F-4D97-AF65-F5344CB8AC3E}">
        <p14:creationId xmlns:p14="http://schemas.microsoft.com/office/powerpoint/2010/main" val="127568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86000" y="6248400"/>
            <a:ext cx="1981200" cy="457200"/>
          </a:xfrm>
        </p:spPr>
        <p:txBody>
          <a:bodyPr/>
          <a:lstStyle/>
          <a:p>
            <a:pPr>
              <a:defRPr/>
            </a:pPr>
            <a:r>
              <a:rPr lang="en-US" dirty="0" err="1"/>
              <a:t>Murach's</a:t>
            </a:r>
            <a:r>
              <a:rPr lang="en-US" dirty="0"/>
              <a:t>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4</a:t>
            </a:fld>
            <a:endParaRPr lang="en-US"/>
          </a:p>
        </p:txBody>
      </p:sp>
      <p:graphicFrame>
        <p:nvGraphicFramePr>
          <p:cNvPr id="5" name="Object 4"/>
          <p:cNvGraphicFramePr>
            <a:graphicFrameLocks noChangeAspect="1"/>
          </p:cNvGraphicFramePr>
          <p:nvPr>
            <p:extLst/>
          </p:nvPr>
        </p:nvGraphicFramePr>
        <p:xfrm>
          <a:off x="2438401" y="685801"/>
          <a:ext cx="7375415" cy="562063"/>
        </p:xfrm>
        <a:graphic>
          <a:graphicData uri="http://schemas.openxmlformats.org/presentationml/2006/ole">
            <mc:AlternateContent xmlns:mc="http://schemas.openxmlformats.org/markup-compatibility/2006">
              <mc:Choice xmlns:v="urn:schemas-microsoft-com:vml" Requires="v">
                <p:oleObj spid="_x0000_s3074" name="Document" r:id="rId3" imgW="7375415" imgH="562063" progId="Word.Document.12">
                  <p:embed/>
                </p:oleObj>
              </mc:Choice>
              <mc:Fallback>
                <p:oleObj name="Document" r:id="rId3" imgW="7375415" imgH="562063"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415" cy="5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03a.png"/>
          <p:cNvPicPr/>
          <p:nvPr/>
        </p:nvPicPr>
        <p:blipFill>
          <a:blip r:embed="rId5"/>
          <a:srcRect/>
          <a:stretch>
            <a:fillRect/>
          </a:stretch>
        </p:blipFill>
        <p:spPr bwMode="auto">
          <a:xfrm>
            <a:off x="2438400" y="1193800"/>
            <a:ext cx="4381500" cy="3302000"/>
          </a:xfrm>
          <a:prstGeom prst="rect">
            <a:avLst/>
          </a:prstGeom>
          <a:noFill/>
          <a:ln w="9525">
            <a:noFill/>
            <a:miter lim="800000"/>
            <a:headEnd/>
            <a:tailEnd/>
          </a:ln>
        </p:spPr>
      </p:pic>
    </p:spTree>
    <p:extLst>
      <p:ext uri="{BB962C8B-B14F-4D97-AF65-F5344CB8AC3E}">
        <p14:creationId xmlns:p14="http://schemas.microsoft.com/office/powerpoint/2010/main" val="277648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86000" y="6248400"/>
            <a:ext cx="1981200" cy="457200"/>
          </a:xfrm>
        </p:spPr>
        <p:txBody>
          <a:bodyPr/>
          <a:lstStyle/>
          <a:p>
            <a:pPr>
              <a:defRPr/>
            </a:pPr>
            <a:r>
              <a:rPr lang="en-US" dirty="0" err="1"/>
              <a:t>Murach's</a:t>
            </a:r>
            <a:r>
              <a:rPr lang="en-US" dirty="0"/>
              <a:t> SQL Server 2012, C2</a:t>
            </a:r>
          </a:p>
        </p:txBody>
      </p:sp>
      <p:sp>
        <p:nvSpPr>
          <p:cNvPr id="3" name="Footer Placeholder 2"/>
          <p:cNvSpPr>
            <a:spLocks noGrp="1"/>
          </p:cNvSpPr>
          <p:nvPr>
            <p:ph type="ftr" sz="quarter" idx="11"/>
          </p:nvPr>
        </p:nvSpPr>
        <p:spPr/>
        <p:txBody>
          <a:bodyPr/>
          <a:lstStyle/>
          <a:p>
            <a:pPr>
              <a:defRPr/>
            </a:pPr>
            <a:r>
              <a:rPr lang="en-US" dirty="0"/>
              <a:t>© 2012, Mike </a:t>
            </a:r>
            <a:r>
              <a:rPr lang="en-US" dirty="0" err="1"/>
              <a:t>Murach</a:t>
            </a:r>
            <a:r>
              <a:rPr lang="en-US" dirty="0"/>
              <a:t>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34440981"/>
              </p:ext>
            </p:extLst>
          </p:nvPr>
        </p:nvGraphicFramePr>
        <p:xfrm>
          <a:off x="1556917" y="685801"/>
          <a:ext cx="7375415" cy="780983"/>
        </p:xfrm>
        <a:graphic>
          <a:graphicData uri="http://schemas.openxmlformats.org/presentationml/2006/ole">
            <mc:AlternateContent xmlns:mc="http://schemas.openxmlformats.org/markup-compatibility/2006">
              <mc:Choice xmlns:v="urn:schemas-microsoft-com:vml" Requires="v">
                <p:oleObj spid="_x0000_s4098" name="Document" r:id="rId3" imgW="7372489" imgH="781263" progId="Word.Document.12">
                  <p:embed/>
                </p:oleObj>
              </mc:Choice>
              <mc:Fallback>
                <p:oleObj name="Document" r:id="rId3" imgW="7372489" imgH="781263" progId="Word.Document.12">
                  <p:embed/>
                  <p:pic>
                    <p:nvPicPr>
                      <p:cNvPr id="5" name="Object 4"/>
                      <p:cNvPicPr>
                        <a:picLocks noChangeAspect="1" noChangeArrowheads="1"/>
                      </p:cNvPicPr>
                      <p:nvPr/>
                    </p:nvPicPr>
                    <p:blipFill>
                      <a:blip r:embed="rId4"/>
                      <a:srcRect/>
                      <a:stretch>
                        <a:fillRect/>
                      </a:stretch>
                    </p:blipFill>
                    <p:spPr bwMode="auto">
                      <a:xfrm>
                        <a:off x="1556917" y="685801"/>
                        <a:ext cx="7375415" cy="780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p:cNvPicPr>
            <a:picLocks noChangeAspect="1"/>
          </p:cNvPicPr>
          <p:nvPr/>
        </p:nvPicPr>
        <p:blipFill>
          <a:blip r:embed="rId5"/>
          <a:stretch>
            <a:fillRect/>
          </a:stretch>
        </p:blipFill>
        <p:spPr>
          <a:xfrm>
            <a:off x="2690812" y="1300162"/>
            <a:ext cx="5167313" cy="3920444"/>
          </a:xfrm>
          <a:prstGeom prst="rect">
            <a:avLst/>
          </a:prstGeom>
        </p:spPr>
      </p:pic>
    </p:spTree>
    <p:extLst>
      <p:ext uri="{BB962C8B-B14F-4D97-AF65-F5344CB8AC3E}">
        <p14:creationId xmlns:p14="http://schemas.microsoft.com/office/powerpoint/2010/main" val="297768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86000" y="6248400"/>
            <a:ext cx="1981200" cy="457200"/>
          </a:xfrm>
        </p:spPr>
        <p:txBody>
          <a:bodyPr/>
          <a:lstStyle/>
          <a:p>
            <a:pPr>
              <a:defRPr/>
            </a:pPr>
            <a:r>
              <a:rPr lang="en-US" dirty="0" err="1"/>
              <a:t>Murach's</a:t>
            </a:r>
            <a:r>
              <a:rPr lang="en-US" dirty="0"/>
              <a:t>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6</a:t>
            </a:fld>
            <a:endParaRPr lang="en-US"/>
          </a:p>
        </p:txBody>
      </p:sp>
      <p:graphicFrame>
        <p:nvGraphicFramePr>
          <p:cNvPr id="5" name="Object 4"/>
          <p:cNvGraphicFramePr>
            <a:graphicFrameLocks noChangeAspect="1"/>
          </p:cNvGraphicFramePr>
          <p:nvPr>
            <p:extLst/>
          </p:nvPr>
        </p:nvGraphicFramePr>
        <p:xfrm>
          <a:off x="2438401" y="685800"/>
          <a:ext cx="7375415" cy="457284"/>
        </p:xfrm>
        <a:graphic>
          <a:graphicData uri="http://schemas.openxmlformats.org/presentationml/2006/ole">
            <mc:AlternateContent xmlns:mc="http://schemas.openxmlformats.org/markup-compatibility/2006">
              <mc:Choice xmlns:v="urn:schemas-microsoft-com:vml" Requires="v">
                <p:oleObj spid="_x0000_s5122" name="Document" r:id="rId3" imgW="7375415" imgH="457284" progId="Word.Document.12">
                  <p:embed/>
                </p:oleObj>
              </mc:Choice>
              <mc:Fallback>
                <p:oleObj name="Document" r:id="rId3" imgW="7375415" imgH="457284"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415" cy="457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04.png"/>
          <p:cNvPicPr/>
          <p:nvPr/>
        </p:nvPicPr>
        <p:blipFill>
          <a:blip r:embed="rId5"/>
          <a:srcRect/>
          <a:stretch>
            <a:fillRect/>
          </a:stretch>
        </p:blipFill>
        <p:spPr bwMode="auto">
          <a:xfrm>
            <a:off x="2438400" y="1181100"/>
            <a:ext cx="6781800" cy="4991100"/>
          </a:xfrm>
          <a:prstGeom prst="rect">
            <a:avLst/>
          </a:prstGeom>
          <a:noFill/>
          <a:ln w="9525">
            <a:noFill/>
            <a:miter lim="800000"/>
            <a:headEnd/>
            <a:tailEnd/>
          </a:ln>
        </p:spPr>
      </p:pic>
    </p:spTree>
    <p:extLst>
      <p:ext uri="{BB962C8B-B14F-4D97-AF65-F5344CB8AC3E}">
        <p14:creationId xmlns:p14="http://schemas.microsoft.com/office/powerpoint/2010/main" val="33118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77841970"/>
              </p:ext>
            </p:extLst>
          </p:nvPr>
        </p:nvGraphicFramePr>
        <p:xfrm>
          <a:off x="1922289" y="2272554"/>
          <a:ext cx="7351713" cy="1782763"/>
        </p:xfrm>
        <a:graphic>
          <a:graphicData uri="http://schemas.openxmlformats.org/presentationml/2006/ole">
            <mc:AlternateContent xmlns:mc="http://schemas.openxmlformats.org/markup-compatibility/2006">
              <mc:Choice xmlns:v="urn:schemas-microsoft-com:vml" Requires="v">
                <p:oleObj spid="_x0000_s6146" name="Document" r:id="rId3" imgW="7375415" imgH="1790968" progId="Word.Document.12">
                  <p:embed/>
                </p:oleObj>
              </mc:Choice>
              <mc:Fallback>
                <p:oleObj name="Document" r:id="rId3" imgW="7375415" imgH="1790968"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289" y="2272554"/>
                        <a:ext cx="7351713" cy="178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200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8</a:t>
            </a:fld>
            <a:endParaRPr lang="en-US"/>
          </a:p>
        </p:txBody>
      </p:sp>
      <p:graphicFrame>
        <p:nvGraphicFramePr>
          <p:cNvPr id="5" name="Object 4"/>
          <p:cNvGraphicFramePr>
            <a:graphicFrameLocks noChangeAspect="1"/>
          </p:cNvGraphicFramePr>
          <p:nvPr>
            <p:extLst/>
          </p:nvPr>
        </p:nvGraphicFramePr>
        <p:xfrm>
          <a:off x="2438401" y="685800"/>
          <a:ext cx="7375415" cy="676204"/>
        </p:xfrm>
        <a:graphic>
          <a:graphicData uri="http://schemas.openxmlformats.org/presentationml/2006/ole">
            <mc:AlternateContent xmlns:mc="http://schemas.openxmlformats.org/markup-compatibility/2006">
              <mc:Choice xmlns:v="urn:schemas-microsoft-com:vml" Requires="v">
                <p:oleObj spid="_x0000_s7170" name="Document" r:id="rId3" imgW="7375415" imgH="676204" progId="Word.Document.12">
                  <p:embed/>
                </p:oleObj>
              </mc:Choice>
              <mc:Fallback>
                <p:oleObj name="Document" r:id="rId3" imgW="7375415" imgH="676204"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415" cy="676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Figure 2-06.png"/>
          <p:cNvPicPr/>
          <p:nvPr/>
        </p:nvPicPr>
        <p:blipFill>
          <a:blip r:embed="rId5"/>
          <a:srcRect/>
          <a:stretch>
            <a:fillRect/>
          </a:stretch>
        </p:blipFill>
        <p:spPr bwMode="auto">
          <a:xfrm>
            <a:off x="2438400" y="1155700"/>
            <a:ext cx="5245100" cy="4711700"/>
          </a:xfrm>
          <a:prstGeom prst="rect">
            <a:avLst/>
          </a:prstGeom>
          <a:noFill/>
          <a:ln w="9525">
            <a:noFill/>
            <a:miter lim="800000"/>
            <a:headEnd/>
            <a:tailEnd/>
          </a:ln>
        </p:spPr>
      </p:pic>
    </p:spTree>
    <p:extLst>
      <p:ext uri="{BB962C8B-B14F-4D97-AF65-F5344CB8AC3E}">
        <p14:creationId xmlns:p14="http://schemas.microsoft.com/office/powerpoint/2010/main" val="64213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SQL Server 2012, C2</a:t>
            </a:r>
          </a:p>
        </p:txBody>
      </p:sp>
      <p:sp>
        <p:nvSpPr>
          <p:cNvPr id="3" name="Footer Placeholder 2"/>
          <p:cNvSpPr>
            <a:spLocks noGrp="1"/>
          </p:cNvSpPr>
          <p:nvPr>
            <p:ph type="ftr" sz="quarter" idx="11"/>
          </p:nvPr>
        </p:nvSpPr>
        <p:spPr/>
        <p:txBody>
          <a:bodyPr/>
          <a:lstStyle/>
          <a:p>
            <a:pPr>
              <a:defRPr/>
            </a:pPr>
            <a:r>
              <a:rPr lang="en-US"/>
              <a:t>© 2012, Mike Murach &amp; Associates, Inc.</a:t>
            </a:r>
          </a:p>
        </p:txBody>
      </p:sp>
      <p:sp>
        <p:nvSpPr>
          <p:cNvPr id="4" name="Slide Number Placeholder 3"/>
          <p:cNvSpPr>
            <a:spLocks noGrp="1"/>
          </p:cNvSpPr>
          <p:nvPr>
            <p:ph type="sldNum" sz="quarter" idx="12"/>
          </p:nvPr>
        </p:nvSpPr>
        <p:spPr/>
        <p:txBody>
          <a:bodyPr/>
          <a:lstStyle/>
          <a:p>
            <a:pPr>
              <a:defRPr/>
            </a:pPr>
            <a:endParaRPr lang="en-US" sz="1400">
              <a:latin typeface="Times New Roman" pitchFamily="18" charset="0"/>
            </a:endParaRPr>
          </a:p>
          <a:p>
            <a:pPr algn="r">
              <a:defRPr/>
            </a:pPr>
            <a:r>
              <a:rPr lang="en-US"/>
              <a:t>Slide </a:t>
            </a:r>
            <a:fld id="{02A37264-ED5F-43C9-8616-04A728B45B8A}" type="slidenum">
              <a:rPr lang="en-US" smtClean="0"/>
              <a:pPr algn="r">
                <a:defRPr/>
              </a:pPr>
              <a:t>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736905026"/>
              </p:ext>
            </p:extLst>
          </p:nvPr>
        </p:nvGraphicFramePr>
        <p:xfrm>
          <a:off x="1725707" y="2272554"/>
          <a:ext cx="7351713" cy="1590675"/>
        </p:xfrm>
        <a:graphic>
          <a:graphicData uri="http://schemas.openxmlformats.org/presentationml/2006/ole">
            <mc:AlternateContent xmlns:mc="http://schemas.openxmlformats.org/markup-compatibility/2006">
              <mc:Choice xmlns:v="urn:schemas-microsoft-com:vml" Requires="v">
                <p:oleObj spid="_x0000_s8194" name="Document" r:id="rId3" imgW="7375415" imgH="1600493" progId="Word.Document.12">
                  <p:embed/>
                </p:oleObj>
              </mc:Choice>
              <mc:Fallback>
                <p:oleObj name="Document" r:id="rId3" imgW="7375415" imgH="1600493" progId="Word.Document.12">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707" y="2272554"/>
                        <a:ext cx="7351713"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6278433"/>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 to Database</Template>
  <TotalTime>4235</TotalTime>
  <Words>518</Words>
  <Application>Microsoft Office PowerPoint</Application>
  <PresentationFormat>Widescreen</PresentationFormat>
  <Paragraphs>82</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Times New Roman</vt:lpstr>
      <vt:lpstr>Trebuchet MS</vt:lpstr>
      <vt:lpstr>Wingdings 3</vt:lpstr>
      <vt:lpstr>Facet</vt:lpstr>
      <vt:lpstr>Document</vt:lpstr>
      <vt:lpstr>How to use SSMS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AJ Fahmy</dc:creator>
  <cp:lastModifiedBy>AJ Fahmy</cp:lastModifiedBy>
  <cp:revision>13</cp:revision>
  <dcterms:created xsi:type="dcterms:W3CDTF">2014-09-11T02:53:55Z</dcterms:created>
  <dcterms:modified xsi:type="dcterms:W3CDTF">2019-02-04T20:39:09Z</dcterms:modified>
</cp:coreProperties>
</file>