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4" r:id="rId3"/>
    <p:sldId id="272" r:id="rId4"/>
    <p:sldId id="273" r:id="rId5"/>
    <p:sldId id="274" r:id="rId6"/>
    <p:sldId id="277" r:id="rId7"/>
    <p:sldId id="275" r:id="rId8"/>
    <p:sldId id="265" r:id="rId9"/>
    <p:sldId id="257" r:id="rId10"/>
    <p:sldId id="258" r:id="rId11"/>
    <p:sldId id="276" r:id="rId12"/>
    <p:sldId id="259" r:id="rId13"/>
    <p:sldId id="261" r:id="rId14"/>
    <p:sldId id="262" r:id="rId15"/>
    <p:sldId id="263" r:id="rId16"/>
    <p:sldId id="266" r:id="rId17"/>
    <p:sldId id="268" r:id="rId18"/>
    <p:sldId id="269" r:id="rId19"/>
    <p:sldId id="270" r:id="rId20"/>
    <p:sldId id="267"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63" autoAdjust="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 Fahmy" userId="20a16e69d7cafd99" providerId="LiveId" clId="{9314B280-49A8-4AD2-81A8-7B2F43CD9516}"/>
    <pc:docChg chg="undo redo custSel addSld modSld sldOrd">
      <pc:chgData name="AJ Fahmy" userId="20a16e69d7cafd99" providerId="LiveId" clId="{9314B280-49A8-4AD2-81A8-7B2F43CD9516}" dt="2019-02-18T16:47:26.990" v="269" actId="6549"/>
      <pc:docMkLst>
        <pc:docMk/>
      </pc:docMkLst>
      <pc:sldChg chg="modSp">
        <pc:chgData name="AJ Fahmy" userId="20a16e69d7cafd99" providerId="LiveId" clId="{9314B280-49A8-4AD2-81A8-7B2F43CD9516}" dt="2019-02-18T16:46:04.429" v="259"/>
        <pc:sldMkLst>
          <pc:docMk/>
          <pc:sldMk cId="1055879520" sldId="256"/>
        </pc:sldMkLst>
        <pc:spChg chg="mod">
          <ac:chgData name="AJ Fahmy" userId="20a16e69d7cafd99" providerId="LiveId" clId="{9314B280-49A8-4AD2-81A8-7B2F43CD9516}" dt="2019-02-18T16:46:04.429" v="259"/>
          <ac:spMkLst>
            <pc:docMk/>
            <pc:sldMk cId="1055879520" sldId="256"/>
            <ac:spMk id="3" creationId="{00000000-0000-0000-0000-000000000000}"/>
          </ac:spMkLst>
        </pc:spChg>
      </pc:sldChg>
      <pc:sldChg chg="addSp delSp modSp setBg modNotesTx">
        <pc:chgData name="AJ Fahmy" userId="20a16e69d7cafd99" providerId="LiveId" clId="{9314B280-49A8-4AD2-81A8-7B2F43CD9516}" dt="2019-02-18T16:47:26.990" v="269" actId="6549"/>
        <pc:sldMkLst>
          <pc:docMk/>
          <pc:sldMk cId="826721950" sldId="258"/>
        </pc:sldMkLst>
        <pc:spChg chg="mod">
          <ac:chgData name="AJ Fahmy" userId="20a16e69d7cafd99" providerId="LiveId" clId="{9314B280-49A8-4AD2-81A8-7B2F43CD9516}" dt="2019-02-18T16:46:04.429" v="259"/>
          <ac:spMkLst>
            <pc:docMk/>
            <pc:sldMk cId="826721950" sldId="258"/>
            <ac:spMk id="2" creationId="{00000000-0000-0000-0000-000000000000}"/>
          </ac:spMkLst>
        </pc:spChg>
        <pc:spChg chg="add del mod">
          <ac:chgData name="AJ Fahmy" userId="20a16e69d7cafd99" providerId="LiveId" clId="{9314B280-49A8-4AD2-81A8-7B2F43CD9516}" dt="2019-02-18T16:43:07.863" v="46"/>
          <ac:spMkLst>
            <pc:docMk/>
            <pc:sldMk cId="826721950" sldId="258"/>
            <ac:spMk id="10" creationId="{C7F729E9-FED5-49F5-904C-67049B16BC36}"/>
          </ac:spMkLst>
        </pc:spChg>
        <pc:spChg chg="add del mod">
          <ac:chgData name="AJ Fahmy" userId="20a16e69d7cafd99" providerId="LiveId" clId="{9314B280-49A8-4AD2-81A8-7B2F43CD9516}" dt="2019-02-18T16:43:07.863" v="48"/>
          <ac:spMkLst>
            <pc:docMk/>
            <pc:sldMk cId="826721950" sldId="258"/>
            <ac:spMk id="11" creationId="{935EC17C-2B54-473F-9601-F0D4D96A1D00}"/>
          </ac:spMkLst>
        </pc:spChg>
        <pc:spChg chg="add del mod">
          <ac:chgData name="AJ Fahmy" userId="20a16e69d7cafd99" providerId="LiveId" clId="{9314B280-49A8-4AD2-81A8-7B2F43CD9516}" dt="2019-02-18T16:47:04.833" v="266" actId="478"/>
          <ac:spMkLst>
            <pc:docMk/>
            <pc:sldMk cId="826721950" sldId="258"/>
            <ac:spMk id="13" creationId="{E14DA216-8F4C-4132-B2B5-B6C339DDA30C}"/>
          </ac:spMkLst>
        </pc:spChg>
        <pc:picChg chg="add del">
          <ac:chgData name="AJ Fahmy" userId="20a16e69d7cafd99" providerId="LiveId" clId="{9314B280-49A8-4AD2-81A8-7B2F43CD9516}" dt="2019-02-18T16:43:07.863" v="44"/>
          <ac:picMkLst>
            <pc:docMk/>
            <pc:sldMk cId="826721950" sldId="258"/>
            <ac:picMk id="12" creationId="{87983C1F-A737-4900-87A4-6FCAB809F9AA}"/>
          </ac:picMkLst>
        </pc:picChg>
      </pc:sldChg>
      <pc:sldChg chg="modSp">
        <pc:chgData name="AJ Fahmy" userId="20a16e69d7cafd99" providerId="LiveId" clId="{9314B280-49A8-4AD2-81A8-7B2F43CD9516}" dt="2019-02-18T16:46:04.429" v="259"/>
        <pc:sldMkLst>
          <pc:docMk/>
          <pc:sldMk cId="3925400011" sldId="265"/>
        </pc:sldMkLst>
        <pc:spChg chg="mod">
          <ac:chgData name="AJ Fahmy" userId="20a16e69d7cafd99" providerId="LiveId" clId="{9314B280-49A8-4AD2-81A8-7B2F43CD9516}" dt="2019-02-18T16:46:04.429" v="259"/>
          <ac:spMkLst>
            <pc:docMk/>
            <pc:sldMk cId="3925400011" sldId="265"/>
            <ac:spMk id="3" creationId="{00000000-0000-0000-0000-000000000000}"/>
          </ac:spMkLst>
        </pc:spChg>
      </pc:sldChg>
      <pc:sldChg chg="modSp">
        <pc:chgData name="AJ Fahmy" userId="20a16e69d7cafd99" providerId="LiveId" clId="{9314B280-49A8-4AD2-81A8-7B2F43CD9516}" dt="2019-02-18T16:46:04.429" v="259"/>
        <pc:sldMkLst>
          <pc:docMk/>
          <pc:sldMk cId="4102415581" sldId="269"/>
        </pc:sldMkLst>
        <pc:spChg chg="mod">
          <ac:chgData name="AJ Fahmy" userId="20a16e69d7cafd99" providerId="LiveId" clId="{9314B280-49A8-4AD2-81A8-7B2F43CD9516}" dt="2019-02-18T16:46:04.429" v="259"/>
          <ac:spMkLst>
            <pc:docMk/>
            <pc:sldMk cId="4102415581" sldId="269"/>
            <ac:spMk id="3" creationId="{00000000-0000-0000-0000-000000000000}"/>
          </ac:spMkLst>
        </pc:spChg>
      </pc:sldChg>
      <pc:sldChg chg="modSp">
        <pc:chgData name="AJ Fahmy" userId="20a16e69d7cafd99" providerId="LiveId" clId="{9314B280-49A8-4AD2-81A8-7B2F43CD9516}" dt="2019-02-18T15:57:37.428" v="36" actId="14100"/>
        <pc:sldMkLst>
          <pc:docMk/>
          <pc:sldMk cId="2872372112" sldId="272"/>
        </pc:sldMkLst>
        <pc:spChg chg="mod">
          <ac:chgData name="AJ Fahmy" userId="20a16e69d7cafd99" providerId="LiveId" clId="{9314B280-49A8-4AD2-81A8-7B2F43CD9516}" dt="2019-02-18T15:56:22.036" v="27" actId="14100"/>
          <ac:spMkLst>
            <pc:docMk/>
            <pc:sldMk cId="2872372112" sldId="272"/>
            <ac:spMk id="2" creationId="{00000000-0000-0000-0000-000000000000}"/>
          </ac:spMkLst>
        </pc:spChg>
        <pc:spChg chg="mod">
          <ac:chgData name="AJ Fahmy" userId="20a16e69d7cafd99" providerId="LiveId" clId="{9314B280-49A8-4AD2-81A8-7B2F43CD9516}" dt="2019-02-18T15:57:37.428" v="36" actId="14100"/>
          <ac:spMkLst>
            <pc:docMk/>
            <pc:sldMk cId="2872372112" sldId="272"/>
            <ac:spMk id="3" creationId="{00000000-0000-0000-0000-000000000000}"/>
          </ac:spMkLst>
        </pc:spChg>
      </pc:sldChg>
      <pc:sldChg chg="modSp add ord">
        <pc:chgData name="AJ Fahmy" userId="20a16e69d7cafd99" providerId="LiveId" clId="{9314B280-49A8-4AD2-81A8-7B2F43CD9516}" dt="2019-02-18T15:58:57.563" v="38"/>
        <pc:sldMkLst>
          <pc:docMk/>
          <pc:sldMk cId="3111173830" sldId="277"/>
        </pc:sldMkLst>
        <pc:spChg chg="mod">
          <ac:chgData name="AJ Fahmy" userId="20a16e69d7cafd99" providerId="LiveId" clId="{9314B280-49A8-4AD2-81A8-7B2F43CD9516}" dt="2019-02-18T15:56:25.833" v="30" actId="1076"/>
          <ac:spMkLst>
            <pc:docMk/>
            <pc:sldMk cId="3111173830" sldId="277"/>
            <ac:spMk id="2" creationId="{0C5BCC2D-9412-4C35-B7B9-7DF358603A97}"/>
          </ac:spMkLst>
        </pc:spChg>
        <pc:spChg chg="mod">
          <ac:chgData name="AJ Fahmy" userId="20a16e69d7cafd99" providerId="LiveId" clId="{9314B280-49A8-4AD2-81A8-7B2F43CD9516}" dt="2019-02-18T15:57:45.693" v="37" actId="14100"/>
          <ac:spMkLst>
            <pc:docMk/>
            <pc:sldMk cId="3111173830" sldId="277"/>
            <ac:spMk id="3" creationId="{5884DA40-FC03-4A87-AABC-748C9C2F01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4D64F-3BA7-43DF-BD2B-D994498C84D3}" type="datetimeFigureOut">
              <a:rPr lang="en-US" smtClean="0"/>
              <a:t>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710F6-D666-43C7-BF0E-8F330CD003A9}" type="slidenum">
              <a:rPr lang="en-US" smtClean="0"/>
              <a:t>‹#›</a:t>
            </a:fld>
            <a:endParaRPr lang="en-US"/>
          </a:p>
        </p:txBody>
      </p:sp>
    </p:spTree>
    <p:extLst>
      <p:ext uri="{BB962C8B-B14F-4D97-AF65-F5344CB8AC3E}">
        <p14:creationId xmlns:p14="http://schemas.microsoft.com/office/powerpoint/2010/main" val="2646962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INNER Joins:</a:t>
            </a:r>
          </a:p>
          <a:p>
            <a:r>
              <a:rPr lang="en-US" dirty="0"/>
              <a:t>- Inner Joins return requested columns from 2 or more tables when data in both tables equal some specific condition</a:t>
            </a:r>
          </a:p>
          <a:p>
            <a:r>
              <a:rPr lang="en-US" dirty="0"/>
              <a:t>- Usually an equality condition between the PK and the FK</a:t>
            </a:r>
          </a:p>
        </p:txBody>
      </p:sp>
      <p:sp>
        <p:nvSpPr>
          <p:cNvPr id="4" name="Slide Number Placeholder 3"/>
          <p:cNvSpPr>
            <a:spLocks noGrp="1"/>
          </p:cNvSpPr>
          <p:nvPr>
            <p:ph type="sldNum" sz="quarter" idx="5"/>
          </p:nvPr>
        </p:nvSpPr>
        <p:spPr/>
        <p:txBody>
          <a:bodyPr/>
          <a:lstStyle/>
          <a:p>
            <a:fld id="{330710F6-D666-43C7-BF0E-8F330CD003A9}" type="slidenum">
              <a:rPr lang="en-US" smtClean="0"/>
              <a:t>10</a:t>
            </a:fld>
            <a:endParaRPr lang="en-US"/>
          </a:p>
        </p:txBody>
      </p:sp>
    </p:spTree>
    <p:extLst>
      <p:ext uri="{BB962C8B-B14F-4D97-AF65-F5344CB8AC3E}">
        <p14:creationId xmlns:p14="http://schemas.microsoft.com/office/powerpoint/2010/main" val="357225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Chapter 4</a:t>
            </a:r>
          </a:p>
        </p:txBody>
      </p:sp>
      <p:sp>
        <p:nvSpPr>
          <p:cNvPr id="3" name="Subtitle 2"/>
          <p:cNvSpPr>
            <a:spLocks noGrp="1"/>
          </p:cNvSpPr>
          <p:nvPr>
            <p:ph type="subTitle" idx="1"/>
          </p:nvPr>
        </p:nvSpPr>
        <p:spPr/>
        <p:txBody>
          <a:bodyPr>
            <a:normAutofit/>
          </a:bodyPr>
          <a:lstStyle/>
          <a:p>
            <a:pPr algn="ctr"/>
            <a:r>
              <a:rPr lang="en-US" sz="2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retrieve data </a:t>
            </a:r>
          </a:p>
          <a:p>
            <a:pPr algn="ctr"/>
            <a:r>
              <a:rPr lang="en-US" sz="24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two or more tables</a:t>
            </a:r>
          </a:p>
        </p:txBody>
      </p:sp>
    </p:spTree>
    <p:extLst>
      <p:ext uri="{BB962C8B-B14F-4D97-AF65-F5344CB8AC3E}">
        <p14:creationId xmlns:p14="http://schemas.microsoft.com/office/powerpoint/2010/main" val="105587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9630"/>
            <a:ext cx="8596668" cy="614766"/>
          </a:xfrm>
        </p:spPr>
        <p:txBody>
          <a:bodyPr>
            <a:normAutofit fontScale="90000"/>
          </a:bodyPr>
          <a:lstStyle/>
          <a:p>
            <a:r>
              <a:rPr lang="en-US" dirty="0"/>
              <a:t>Inner Join</a:t>
            </a:r>
          </a:p>
        </p:txBody>
      </p:sp>
      <p:sp>
        <p:nvSpPr>
          <p:cNvPr id="3" name="Content Placeholder 2"/>
          <p:cNvSpPr>
            <a:spLocks noGrp="1"/>
          </p:cNvSpPr>
          <p:nvPr>
            <p:ph idx="1"/>
          </p:nvPr>
        </p:nvSpPr>
        <p:spPr>
          <a:xfrm>
            <a:off x="506851" y="901836"/>
            <a:ext cx="8596668" cy="5080510"/>
          </a:xfrm>
        </p:spPr>
        <p:txBody>
          <a:bodyPr/>
          <a:lstStyle/>
          <a:p>
            <a:r>
              <a:rPr lang="en-US" sz="2000" b="1" u="sng" dirty="0"/>
              <a:t>Inner Join</a:t>
            </a:r>
            <a:r>
              <a:rPr lang="en-US" dirty="0"/>
              <a:t> returns only the matching rows between both tables. None matching rows are eliminated.</a:t>
            </a:r>
          </a:p>
          <a:p>
            <a:pPr marL="3657600" lvl="8" indent="0">
              <a:buNone/>
            </a:pPr>
            <a:r>
              <a:rPr lang="en-US" dirty="0"/>
              <a:t>    	</a:t>
            </a:r>
            <a:r>
              <a:rPr lang="en-US" sz="2000" b="1" dirty="0"/>
              <a:t>OR</a:t>
            </a:r>
          </a:p>
          <a:p>
            <a:pPr lvl="8"/>
            <a:endParaRPr lang="en-US" sz="2000" b="1" dirty="0"/>
          </a:p>
          <a:p>
            <a:pPr marL="3657600" lvl="8" indent="0">
              <a:buNone/>
            </a:pPr>
            <a:r>
              <a:rPr lang="en-US" sz="2000" b="1" dirty="0"/>
              <a:t>Inner Join </a:t>
            </a:r>
          </a:p>
          <a:p>
            <a:pPr marL="3657600" lvl="8" indent="0">
              <a:buNone/>
            </a:pPr>
            <a:endParaRPr lang="en-US" sz="2000" b="1" dirty="0"/>
          </a:p>
          <a:p>
            <a:pPr marL="3657600" lvl="8" indent="0">
              <a:buNone/>
            </a:pPr>
            <a:endParaRPr lang="en-US" sz="2000" b="1" dirty="0"/>
          </a:p>
          <a:p>
            <a:pPr marL="3657600" lvl="8" indent="0">
              <a:buNone/>
            </a:pPr>
            <a:endParaRPr lang="en-US" sz="2000" b="1" dirty="0"/>
          </a:p>
          <a:p>
            <a:pPr marL="3657600" lvl="8" indent="0">
              <a:buNone/>
            </a:pPr>
            <a:r>
              <a:rPr lang="en-US" sz="2000" b="1" dirty="0"/>
              <a:t>Result Set</a:t>
            </a:r>
            <a:r>
              <a:rPr lang="en-US" sz="2000" b="1" dirty="0">
                <a:sym typeface="Wingdings" panose="05000000000000000000" pitchFamily="2" charset="2"/>
              </a:rPr>
              <a:t></a:t>
            </a:r>
            <a:endParaRPr lang="en-US" b="1"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646106"/>
            <a:ext cx="3995738" cy="72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075" y="1516602"/>
            <a:ext cx="394392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410" y="2527434"/>
            <a:ext cx="3124200"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268" y="2527434"/>
            <a:ext cx="314621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4685" y="3791479"/>
            <a:ext cx="2971800" cy="191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8"/>
          <a:stretch>
            <a:fillRect/>
          </a:stretch>
        </p:blipFill>
        <p:spPr>
          <a:xfrm>
            <a:off x="854641" y="4980096"/>
            <a:ext cx="3057738" cy="1791727"/>
          </a:xfrm>
          <a:prstGeom prst="rect">
            <a:avLst/>
          </a:prstGeom>
        </p:spPr>
      </p:pic>
    </p:spTree>
    <p:extLst>
      <p:ext uri="{BB962C8B-B14F-4D97-AF65-F5344CB8AC3E}">
        <p14:creationId xmlns:p14="http://schemas.microsoft.com/office/powerpoint/2010/main" val="82672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Outer Joins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1930400"/>
            <a:ext cx="9038867" cy="3502212"/>
          </a:xfrm>
          <a:prstGeom prst="rect">
            <a:avLst/>
          </a:prstGeom>
        </p:spPr>
      </p:pic>
    </p:spTree>
    <p:extLst>
      <p:ext uri="{BB962C8B-B14F-4D97-AF65-F5344CB8AC3E}">
        <p14:creationId xmlns:p14="http://schemas.microsoft.com/office/powerpoint/2010/main" val="108797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125"/>
            <a:ext cx="8596668" cy="475281"/>
          </a:xfrm>
        </p:spPr>
        <p:txBody>
          <a:bodyPr>
            <a:normAutofit fontScale="90000"/>
          </a:bodyPr>
          <a:lstStyle/>
          <a:p>
            <a:r>
              <a:rPr lang="en-US" dirty="0"/>
              <a:t>Left Outer Join</a:t>
            </a:r>
          </a:p>
        </p:txBody>
      </p:sp>
      <p:sp>
        <p:nvSpPr>
          <p:cNvPr id="3" name="Content Placeholder 2"/>
          <p:cNvSpPr>
            <a:spLocks noGrp="1"/>
          </p:cNvSpPr>
          <p:nvPr>
            <p:ph idx="1"/>
          </p:nvPr>
        </p:nvSpPr>
        <p:spPr>
          <a:xfrm>
            <a:off x="677334" y="1084881"/>
            <a:ext cx="8596668" cy="4956481"/>
          </a:xfrm>
        </p:spPr>
        <p:txBody>
          <a:bodyPr/>
          <a:lstStyle/>
          <a:p>
            <a:r>
              <a:rPr lang="en-US" sz="2000" b="1" u="sng" dirty="0"/>
              <a:t>Left Outer Join </a:t>
            </a:r>
            <a:r>
              <a:rPr lang="en-US" dirty="0"/>
              <a:t>returns all rows from the left table + the matching rows from the right table </a:t>
            </a:r>
          </a:p>
          <a:p>
            <a:pPr marL="914400" lvl="2" indent="0">
              <a:buNone/>
            </a:pPr>
            <a:r>
              <a:rPr lang="en-US" dirty="0"/>
              <a:t>							</a:t>
            </a:r>
            <a:r>
              <a:rPr lang="en-US" sz="1600" b="1" dirty="0"/>
              <a:t>OR</a:t>
            </a:r>
          </a:p>
          <a:p>
            <a:pPr marL="914400" lvl="2" indent="0">
              <a:buNone/>
            </a:pPr>
            <a:endParaRPr lang="en-US" sz="1600" b="1" dirty="0"/>
          </a:p>
          <a:p>
            <a:pPr marL="914400" lvl="2" indent="0">
              <a:buNone/>
            </a:pPr>
            <a:endParaRPr lang="en-US" sz="1600" b="1" dirty="0"/>
          </a:p>
          <a:p>
            <a:pPr marL="914400" lvl="2" indent="0">
              <a:buNone/>
            </a:pPr>
            <a:r>
              <a:rPr lang="en-US" sz="1600" b="1" dirty="0"/>
              <a:t>						Left Join</a:t>
            </a:r>
          </a:p>
          <a:p>
            <a:pPr marL="914400" lvl="2" indent="0">
              <a:buNone/>
            </a:pPr>
            <a:endParaRPr lang="en-US" sz="1600" b="1" dirty="0"/>
          </a:p>
          <a:p>
            <a:pPr marL="914400" lvl="2" indent="0">
              <a:buNone/>
            </a:pPr>
            <a:r>
              <a:rPr lang="en-US" sz="1600" b="1" dirty="0"/>
              <a:t>			</a:t>
            </a:r>
          </a:p>
          <a:p>
            <a:pPr marL="914400" lvl="2" indent="0">
              <a:buNone/>
            </a:pPr>
            <a:r>
              <a:rPr lang="en-US" sz="1600" b="1" dirty="0"/>
              <a:t>						Result Set</a:t>
            </a:r>
            <a:r>
              <a:rPr lang="en-US" sz="1600" b="1" dirty="0">
                <a:sym typeface="Wingdings" panose="05000000000000000000" pitchFamily="2" charset="2"/>
              </a:rPr>
              <a:t></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73" y="2786031"/>
            <a:ext cx="3048000" cy="22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366" y="2772022"/>
            <a:ext cx="3048000" cy="8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6766" y="389093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859" y="1826622"/>
            <a:ext cx="385387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4366" y="1760386"/>
            <a:ext cx="38433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7"/>
          <a:stretch>
            <a:fillRect/>
          </a:stretch>
        </p:blipFill>
        <p:spPr>
          <a:xfrm>
            <a:off x="1403323" y="5298945"/>
            <a:ext cx="2019300" cy="171450"/>
          </a:xfrm>
          <a:prstGeom prst="rect">
            <a:avLst/>
          </a:prstGeom>
        </p:spPr>
      </p:pic>
      <p:pic>
        <p:nvPicPr>
          <p:cNvPr id="12" name="Picture 11"/>
          <p:cNvPicPr>
            <a:picLocks noChangeAspect="1"/>
          </p:cNvPicPr>
          <p:nvPr/>
        </p:nvPicPr>
        <p:blipFill>
          <a:blip r:embed="rId8"/>
          <a:stretch>
            <a:fillRect/>
          </a:stretch>
        </p:blipFill>
        <p:spPr>
          <a:xfrm>
            <a:off x="1403323" y="6513668"/>
            <a:ext cx="1771650" cy="180975"/>
          </a:xfrm>
          <a:prstGeom prst="rect">
            <a:avLst/>
          </a:prstGeom>
        </p:spPr>
      </p:pic>
      <p:pic>
        <p:nvPicPr>
          <p:cNvPr id="13" name="Picture 12"/>
          <p:cNvPicPr>
            <a:picLocks noChangeAspect="1"/>
          </p:cNvPicPr>
          <p:nvPr/>
        </p:nvPicPr>
        <p:blipFill>
          <a:blip r:embed="rId9"/>
          <a:stretch>
            <a:fillRect/>
          </a:stretch>
        </p:blipFill>
        <p:spPr>
          <a:xfrm>
            <a:off x="1722410" y="5579399"/>
            <a:ext cx="1381125" cy="923925"/>
          </a:xfrm>
          <a:prstGeom prst="rect">
            <a:avLst/>
          </a:prstGeom>
        </p:spPr>
      </p:pic>
    </p:spTree>
    <p:extLst>
      <p:ext uri="{BB962C8B-B14F-4D97-AF65-F5344CB8AC3E}">
        <p14:creationId xmlns:p14="http://schemas.microsoft.com/office/powerpoint/2010/main" val="37205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125"/>
            <a:ext cx="8596668" cy="475281"/>
          </a:xfrm>
        </p:spPr>
        <p:txBody>
          <a:bodyPr>
            <a:normAutofit fontScale="90000"/>
          </a:bodyPr>
          <a:lstStyle/>
          <a:p>
            <a:r>
              <a:rPr lang="en-US" dirty="0"/>
              <a:t>Right Outer Join</a:t>
            </a:r>
          </a:p>
        </p:txBody>
      </p:sp>
      <p:sp>
        <p:nvSpPr>
          <p:cNvPr id="3" name="Content Placeholder 2"/>
          <p:cNvSpPr>
            <a:spLocks noGrp="1"/>
          </p:cNvSpPr>
          <p:nvPr>
            <p:ph idx="1"/>
          </p:nvPr>
        </p:nvSpPr>
        <p:spPr>
          <a:xfrm>
            <a:off x="677334" y="1084881"/>
            <a:ext cx="8596668" cy="4956481"/>
          </a:xfrm>
        </p:spPr>
        <p:txBody>
          <a:bodyPr/>
          <a:lstStyle/>
          <a:p>
            <a:r>
              <a:rPr lang="en-US" sz="2000" b="1" u="sng" dirty="0"/>
              <a:t>Right Outer Join </a:t>
            </a:r>
            <a:r>
              <a:rPr lang="en-US" dirty="0"/>
              <a:t>returns all rows from the right table + the matching rows from the left table </a:t>
            </a:r>
          </a:p>
          <a:p>
            <a:pPr marL="914400" lvl="2" indent="0">
              <a:buNone/>
            </a:pPr>
            <a:r>
              <a:rPr lang="en-US" dirty="0"/>
              <a:t>							</a:t>
            </a:r>
            <a:r>
              <a:rPr lang="en-US" sz="1600" b="1" dirty="0"/>
              <a:t>OR</a:t>
            </a:r>
          </a:p>
          <a:p>
            <a:pPr marL="914400" lvl="2" indent="0">
              <a:buNone/>
            </a:pPr>
            <a:endParaRPr lang="en-US" sz="1600" b="1" dirty="0"/>
          </a:p>
          <a:p>
            <a:pPr marL="914400" lvl="2" indent="0">
              <a:buNone/>
            </a:pPr>
            <a:endParaRPr lang="en-US" sz="1600" b="1" dirty="0"/>
          </a:p>
          <a:p>
            <a:pPr marL="914400" lvl="2" indent="0">
              <a:buNone/>
            </a:pPr>
            <a:r>
              <a:rPr lang="en-US" sz="1600" b="1" dirty="0"/>
              <a:t>						Right Join</a:t>
            </a:r>
          </a:p>
          <a:p>
            <a:pPr marL="914400" lvl="2" indent="0">
              <a:buNone/>
            </a:pPr>
            <a:endParaRPr lang="en-US" sz="1600" b="1" dirty="0"/>
          </a:p>
          <a:p>
            <a:pPr marL="914400" lvl="2" indent="0">
              <a:buNone/>
            </a:pPr>
            <a:r>
              <a:rPr lang="en-US" sz="1600" b="1" dirty="0"/>
              <a:t>			</a:t>
            </a:r>
          </a:p>
          <a:p>
            <a:pPr marL="914400" lvl="2" indent="0">
              <a:buNone/>
            </a:pPr>
            <a:r>
              <a:rPr lang="en-US" sz="1600" b="1" dirty="0"/>
              <a:t>						Result Set</a:t>
            </a:r>
            <a:r>
              <a:rPr lang="en-US" sz="1600" b="1" dirty="0">
                <a:sym typeface="Wingdings" panose="05000000000000000000" pitchFamily="2" charset="2"/>
              </a:rPr>
              <a:t></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73" y="2786031"/>
            <a:ext cx="3048000" cy="22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366" y="2772022"/>
            <a:ext cx="3048000" cy="8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973" y="1813850"/>
            <a:ext cx="3673719" cy="63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5647" y="1837375"/>
            <a:ext cx="370835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2024" y="3996905"/>
            <a:ext cx="2895600" cy="199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7"/>
          <a:stretch>
            <a:fillRect/>
          </a:stretch>
        </p:blipFill>
        <p:spPr>
          <a:xfrm>
            <a:off x="1327579" y="5366219"/>
            <a:ext cx="2175037" cy="158851"/>
          </a:xfrm>
          <a:prstGeom prst="rect">
            <a:avLst/>
          </a:prstGeom>
        </p:spPr>
      </p:pic>
      <p:pic>
        <p:nvPicPr>
          <p:cNvPr id="11" name="Picture 10"/>
          <p:cNvPicPr>
            <a:picLocks noChangeAspect="1"/>
          </p:cNvPicPr>
          <p:nvPr/>
        </p:nvPicPr>
        <p:blipFill>
          <a:blip r:embed="rId8"/>
          <a:stretch>
            <a:fillRect/>
          </a:stretch>
        </p:blipFill>
        <p:spPr>
          <a:xfrm>
            <a:off x="1389571" y="6614706"/>
            <a:ext cx="2282394" cy="211088"/>
          </a:xfrm>
          <a:prstGeom prst="rect">
            <a:avLst/>
          </a:prstGeom>
        </p:spPr>
      </p:pic>
      <p:pic>
        <p:nvPicPr>
          <p:cNvPr id="16" name="Picture 15"/>
          <p:cNvPicPr>
            <a:picLocks noChangeAspect="1"/>
          </p:cNvPicPr>
          <p:nvPr/>
        </p:nvPicPr>
        <p:blipFill>
          <a:blip r:embed="rId9"/>
          <a:stretch>
            <a:fillRect/>
          </a:stretch>
        </p:blipFill>
        <p:spPr>
          <a:xfrm>
            <a:off x="1717137" y="5622213"/>
            <a:ext cx="1476375" cy="895350"/>
          </a:xfrm>
          <a:prstGeom prst="rect">
            <a:avLst/>
          </a:prstGeom>
        </p:spPr>
      </p:pic>
    </p:spTree>
    <p:extLst>
      <p:ext uri="{BB962C8B-B14F-4D97-AF65-F5344CB8AC3E}">
        <p14:creationId xmlns:p14="http://schemas.microsoft.com/office/powerpoint/2010/main" val="90756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125"/>
            <a:ext cx="8596668" cy="475281"/>
          </a:xfrm>
        </p:spPr>
        <p:txBody>
          <a:bodyPr>
            <a:normAutofit fontScale="90000"/>
          </a:bodyPr>
          <a:lstStyle/>
          <a:p>
            <a:r>
              <a:rPr lang="en-US" dirty="0"/>
              <a:t>Full Outer Join</a:t>
            </a:r>
          </a:p>
        </p:txBody>
      </p:sp>
      <p:sp>
        <p:nvSpPr>
          <p:cNvPr id="3" name="Content Placeholder 2"/>
          <p:cNvSpPr>
            <a:spLocks noGrp="1"/>
          </p:cNvSpPr>
          <p:nvPr>
            <p:ph idx="1"/>
          </p:nvPr>
        </p:nvSpPr>
        <p:spPr>
          <a:xfrm>
            <a:off x="677334" y="1084881"/>
            <a:ext cx="8596668" cy="4956481"/>
          </a:xfrm>
        </p:spPr>
        <p:txBody>
          <a:bodyPr/>
          <a:lstStyle/>
          <a:p>
            <a:r>
              <a:rPr lang="en-US" sz="2000" b="1" u="sng" dirty="0"/>
              <a:t>Full Join </a:t>
            </a:r>
            <a:r>
              <a:rPr lang="en-US" dirty="0"/>
              <a:t>returns all rows from both left and right table including the none matching rows</a:t>
            </a:r>
          </a:p>
          <a:p>
            <a:pPr marL="914400" lvl="2" indent="0">
              <a:buNone/>
            </a:pPr>
            <a:r>
              <a:rPr lang="en-US" dirty="0"/>
              <a:t>							</a:t>
            </a:r>
            <a:r>
              <a:rPr lang="en-US" sz="1600" b="1" dirty="0"/>
              <a:t>OR</a:t>
            </a:r>
          </a:p>
          <a:p>
            <a:pPr marL="914400" lvl="2" indent="0">
              <a:buNone/>
            </a:pPr>
            <a:endParaRPr lang="en-US" sz="1600" b="1" dirty="0"/>
          </a:p>
          <a:p>
            <a:pPr marL="914400" lvl="2" indent="0">
              <a:buNone/>
            </a:pPr>
            <a:endParaRPr lang="en-US" sz="1600" b="1" dirty="0"/>
          </a:p>
          <a:p>
            <a:pPr marL="914400" lvl="2" indent="0">
              <a:buNone/>
            </a:pPr>
            <a:r>
              <a:rPr lang="en-US" sz="1600" b="1" dirty="0"/>
              <a:t>						Full Join</a:t>
            </a:r>
          </a:p>
          <a:p>
            <a:pPr marL="914400" lvl="2" indent="0">
              <a:buNone/>
            </a:pPr>
            <a:endParaRPr lang="en-US" sz="1600" b="1" dirty="0"/>
          </a:p>
          <a:p>
            <a:pPr marL="914400" lvl="2" indent="0">
              <a:buNone/>
            </a:pPr>
            <a:r>
              <a:rPr lang="en-US" sz="1600" b="1" dirty="0"/>
              <a:t>			</a:t>
            </a:r>
          </a:p>
          <a:p>
            <a:pPr marL="914400" lvl="2" indent="0">
              <a:buNone/>
            </a:pPr>
            <a:r>
              <a:rPr lang="en-US" sz="1600" b="1" dirty="0"/>
              <a:t>						Result Set</a:t>
            </a:r>
            <a:r>
              <a:rPr lang="en-US" sz="1600" b="1" dirty="0">
                <a:sym typeface="Wingdings" panose="05000000000000000000" pitchFamily="2" charset="2"/>
              </a:rPr>
              <a:t></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73" y="2786031"/>
            <a:ext cx="3048000" cy="22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366" y="2772022"/>
            <a:ext cx="3048000" cy="8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4"/>
          <a:stretch>
            <a:fillRect/>
          </a:stretch>
        </p:blipFill>
        <p:spPr>
          <a:xfrm>
            <a:off x="1389571" y="6614706"/>
            <a:ext cx="2282394" cy="211088"/>
          </a:xfrm>
          <a:prstGeom prst="rect">
            <a:avLst/>
          </a:prstGeom>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973" y="1837375"/>
            <a:ext cx="3712232" cy="63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4366" y="1860756"/>
            <a:ext cx="371223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0782" y="3935828"/>
            <a:ext cx="2819400" cy="240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8"/>
          <a:stretch>
            <a:fillRect/>
          </a:stretch>
        </p:blipFill>
        <p:spPr>
          <a:xfrm>
            <a:off x="1802105" y="5655501"/>
            <a:ext cx="1457325" cy="885825"/>
          </a:xfrm>
          <a:prstGeom prst="rect">
            <a:avLst/>
          </a:prstGeom>
        </p:spPr>
      </p:pic>
      <p:pic>
        <p:nvPicPr>
          <p:cNvPr id="7" name="Picture 6"/>
          <p:cNvPicPr>
            <a:picLocks noChangeAspect="1"/>
          </p:cNvPicPr>
          <p:nvPr/>
        </p:nvPicPr>
        <p:blipFill>
          <a:blip r:embed="rId9"/>
          <a:stretch>
            <a:fillRect/>
          </a:stretch>
        </p:blipFill>
        <p:spPr>
          <a:xfrm>
            <a:off x="1559217" y="5273579"/>
            <a:ext cx="1943100" cy="190500"/>
          </a:xfrm>
          <a:prstGeom prst="rect">
            <a:avLst/>
          </a:prstGeom>
        </p:spPr>
      </p:pic>
    </p:spTree>
    <p:extLst>
      <p:ext uri="{BB962C8B-B14F-4D97-AF65-F5344CB8AC3E}">
        <p14:creationId xmlns:p14="http://schemas.microsoft.com/office/powerpoint/2010/main" val="408695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125"/>
            <a:ext cx="8596668" cy="475281"/>
          </a:xfrm>
        </p:spPr>
        <p:txBody>
          <a:bodyPr>
            <a:normAutofit fontScale="90000"/>
          </a:bodyPr>
          <a:lstStyle/>
          <a:p>
            <a:r>
              <a:rPr lang="en-US" dirty="0"/>
              <a:t>Cross Join</a:t>
            </a:r>
          </a:p>
        </p:txBody>
      </p:sp>
      <p:sp>
        <p:nvSpPr>
          <p:cNvPr id="3" name="Content Placeholder 2"/>
          <p:cNvSpPr>
            <a:spLocks noGrp="1"/>
          </p:cNvSpPr>
          <p:nvPr>
            <p:ph idx="1"/>
          </p:nvPr>
        </p:nvSpPr>
        <p:spPr>
          <a:xfrm>
            <a:off x="677334" y="1084881"/>
            <a:ext cx="8596668" cy="4956481"/>
          </a:xfrm>
        </p:spPr>
        <p:txBody>
          <a:bodyPr/>
          <a:lstStyle/>
          <a:p>
            <a:r>
              <a:rPr lang="en-US" sz="2000" b="1" u="sng" dirty="0"/>
              <a:t>Cross Join </a:t>
            </a:r>
            <a:r>
              <a:rPr lang="en-US" dirty="0"/>
              <a:t>returns the Cartesian product of 2 tables that are involved in the join. Pretty much multiplying the # of rows from 1 table by the # of rows of the other table.</a:t>
            </a:r>
          </a:p>
          <a:p>
            <a:pPr lvl="1">
              <a:buFontTx/>
              <a:buChar char="-"/>
            </a:pPr>
            <a:r>
              <a:rPr lang="en-US" dirty="0"/>
              <a:t>Cross join doesn’t have ON clause</a:t>
            </a:r>
          </a:p>
          <a:p>
            <a:pPr marL="457200" lvl="1" indent="0">
              <a:buNone/>
            </a:pPr>
            <a:endParaRPr lang="en-US" dirty="0"/>
          </a:p>
          <a:p>
            <a:pPr marL="914400" lvl="2" indent="0">
              <a:buNone/>
            </a:pPr>
            <a:r>
              <a:rPr lang="en-US" dirty="0"/>
              <a:t>	</a:t>
            </a:r>
            <a:endParaRPr lang="en-US" sz="1600" b="1" dirty="0"/>
          </a:p>
          <a:p>
            <a:pPr marL="914400" lvl="2" indent="0">
              <a:buNone/>
            </a:pPr>
            <a:r>
              <a:rPr lang="en-US" sz="1600" b="1" dirty="0"/>
              <a:t>						Cross join</a:t>
            </a:r>
          </a:p>
          <a:p>
            <a:pPr marL="914400" lvl="2" indent="0">
              <a:buNone/>
            </a:pPr>
            <a:r>
              <a:rPr lang="en-US" sz="1600" b="1" dirty="0"/>
              <a:t>			</a:t>
            </a:r>
          </a:p>
          <a:p>
            <a:pPr marL="914400" lvl="2" indent="0">
              <a:buNone/>
            </a:pPr>
            <a:r>
              <a:rPr lang="en-US" sz="1600" b="1" dirty="0"/>
              <a:t>						</a:t>
            </a:r>
          </a:p>
          <a:p>
            <a:pPr marL="914400" lvl="2" indent="0">
              <a:buNone/>
            </a:pPr>
            <a:endParaRPr lang="en-US" sz="1600" b="1" dirty="0"/>
          </a:p>
          <a:p>
            <a:pPr marL="914400" lvl="2" indent="0">
              <a:buNone/>
            </a:pPr>
            <a:r>
              <a:rPr lang="en-US" sz="1600" b="1" dirty="0"/>
              <a:t>						Result Set</a:t>
            </a:r>
            <a:r>
              <a:rPr lang="en-US" sz="1600" b="1" dirty="0">
                <a:sym typeface="Wingdings" panose="05000000000000000000" pitchFamily="2" charset="2"/>
              </a:rPr>
              <a:t></a:t>
            </a:r>
            <a:endParaRPr lang="en-US"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73" y="3233097"/>
            <a:ext cx="3048000" cy="220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864" y="3134207"/>
            <a:ext cx="3048000" cy="8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973" y="2543422"/>
            <a:ext cx="36229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a:stretch>
            <a:fillRect/>
          </a:stretch>
        </p:blipFill>
        <p:spPr>
          <a:xfrm>
            <a:off x="5669864" y="4245110"/>
            <a:ext cx="3090392" cy="2395572"/>
          </a:xfrm>
          <a:prstGeom prst="rect">
            <a:avLst/>
          </a:prstGeom>
        </p:spPr>
      </p:pic>
    </p:spTree>
    <p:extLst>
      <p:ext uri="{BB962C8B-B14F-4D97-AF65-F5344CB8AC3E}">
        <p14:creationId xmlns:p14="http://schemas.microsoft.com/office/powerpoint/2010/main" val="329030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6244"/>
          </a:xfrm>
        </p:spPr>
        <p:txBody>
          <a:bodyPr/>
          <a:lstStyle/>
          <a:p>
            <a:r>
              <a:rPr lang="en-US" dirty="0"/>
              <a:t>Joining using 3 tables</a:t>
            </a:r>
          </a:p>
        </p:txBody>
      </p:sp>
      <p:sp>
        <p:nvSpPr>
          <p:cNvPr id="3" name="Content Placeholder 2"/>
          <p:cNvSpPr>
            <a:spLocks noGrp="1"/>
          </p:cNvSpPr>
          <p:nvPr>
            <p:ph idx="1"/>
          </p:nvPr>
        </p:nvSpPr>
        <p:spPr>
          <a:xfrm>
            <a:off x="677334" y="1425845"/>
            <a:ext cx="8596668" cy="4615518"/>
          </a:xfrm>
        </p:spPr>
        <p:txBody>
          <a:bodyPr/>
          <a:lstStyle/>
          <a:p>
            <a:pPr marL="0" indent="0">
              <a:buNone/>
            </a:pPr>
            <a:r>
              <a:rPr lang="en-US" dirty="0"/>
              <a:t>Select name,  </a:t>
            </a:r>
            <a:r>
              <a:rPr lang="en-US" dirty="0" err="1"/>
              <a:t>Product_name</a:t>
            </a:r>
            <a:r>
              <a:rPr lang="en-US" dirty="0"/>
              <a:t> , Amount, </a:t>
            </a:r>
            <a:r>
              <a:rPr lang="en-US" dirty="0" err="1"/>
              <a:t>Order_date</a:t>
            </a:r>
            <a:endParaRPr lang="en-US" dirty="0"/>
          </a:p>
          <a:p>
            <a:pPr marL="0" indent="0">
              <a:buNone/>
            </a:pPr>
            <a:r>
              <a:rPr lang="en-US" dirty="0"/>
              <a:t>From customer AS C</a:t>
            </a:r>
          </a:p>
          <a:p>
            <a:pPr marL="0" indent="0">
              <a:buNone/>
            </a:pPr>
            <a:r>
              <a:rPr lang="en-US" dirty="0"/>
              <a:t>inner join Orders AS O</a:t>
            </a:r>
          </a:p>
          <a:p>
            <a:pPr marL="0" indent="0">
              <a:buNone/>
            </a:pPr>
            <a:r>
              <a:rPr lang="en-US" dirty="0"/>
              <a:t>on C.ID = </a:t>
            </a:r>
            <a:r>
              <a:rPr lang="en-US" dirty="0" err="1"/>
              <a:t>O.Cust_ID</a:t>
            </a:r>
            <a:endParaRPr lang="en-US" dirty="0"/>
          </a:p>
          <a:p>
            <a:pPr marL="0" indent="0">
              <a:buNone/>
            </a:pPr>
            <a:r>
              <a:rPr lang="en-US" dirty="0"/>
              <a:t>inner join products AS P</a:t>
            </a:r>
          </a:p>
          <a:p>
            <a:pPr marL="0" indent="0">
              <a:buNone/>
            </a:pPr>
            <a:r>
              <a:rPr lang="en-US" dirty="0"/>
              <a:t>on </a:t>
            </a:r>
            <a:r>
              <a:rPr lang="en-US" dirty="0" err="1"/>
              <a:t>o.product_ID</a:t>
            </a:r>
            <a:r>
              <a:rPr lang="en-US" dirty="0"/>
              <a:t> = </a:t>
            </a:r>
            <a:r>
              <a:rPr lang="en-US" dirty="0" err="1"/>
              <a:t>p.product_ID</a:t>
            </a:r>
            <a:endParaRPr lang="en-US" dirty="0"/>
          </a:p>
          <a:p>
            <a:pPr marL="0" indent="0">
              <a:buNone/>
            </a:pPr>
            <a:r>
              <a:rPr lang="en-US" dirty="0"/>
              <a:t>Where </a:t>
            </a:r>
            <a:r>
              <a:rPr lang="en-US" dirty="0" err="1"/>
              <a:t>o.amount</a:t>
            </a:r>
            <a:r>
              <a:rPr lang="en-US" dirty="0"/>
              <a:t> &gt; 400</a:t>
            </a:r>
          </a:p>
          <a:p>
            <a:endParaRPr lang="en-US" dirty="0"/>
          </a:p>
        </p:txBody>
      </p:sp>
    </p:spTree>
    <p:extLst>
      <p:ext uri="{BB962C8B-B14F-4D97-AF65-F5344CB8AC3E}">
        <p14:creationId xmlns:p14="http://schemas.microsoft.com/office/powerpoint/2010/main" val="191960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7864"/>
          </a:xfrm>
        </p:spPr>
        <p:txBody>
          <a:bodyPr/>
          <a:lstStyle/>
          <a:p>
            <a:r>
              <a:rPr lang="en-US" dirty="0"/>
              <a:t>Union, Union All, and Join</a:t>
            </a:r>
          </a:p>
        </p:txBody>
      </p:sp>
      <p:sp>
        <p:nvSpPr>
          <p:cNvPr id="3" name="Content Placeholder 2"/>
          <p:cNvSpPr>
            <a:spLocks noGrp="1"/>
          </p:cNvSpPr>
          <p:nvPr>
            <p:ph idx="1"/>
          </p:nvPr>
        </p:nvSpPr>
        <p:spPr>
          <a:xfrm>
            <a:off x="677334" y="1527465"/>
            <a:ext cx="8596668" cy="4513898"/>
          </a:xfrm>
        </p:spPr>
        <p:txBody>
          <a:bodyPr/>
          <a:lstStyle/>
          <a:p>
            <a:endParaRPr lang="en-US" dirty="0"/>
          </a:p>
          <a:p>
            <a:pPr>
              <a:lnSpc>
                <a:spcPct val="200000"/>
              </a:lnSpc>
            </a:pPr>
            <a:r>
              <a:rPr lang="en-US" dirty="0"/>
              <a:t>Why Union and Union All</a:t>
            </a:r>
          </a:p>
          <a:p>
            <a:pPr>
              <a:lnSpc>
                <a:spcPct val="200000"/>
              </a:lnSpc>
            </a:pPr>
            <a:r>
              <a:rPr lang="en-US" dirty="0"/>
              <a:t>What is the difference between Union and Union All</a:t>
            </a:r>
          </a:p>
          <a:p>
            <a:pPr>
              <a:lnSpc>
                <a:spcPct val="200000"/>
              </a:lnSpc>
            </a:pPr>
            <a:r>
              <a:rPr lang="en-US" dirty="0"/>
              <a:t>Difference between Union and Join</a:t>
            </a:r>
          </a:p>
          <a:p>
            <a:endParaRPr lang="en-US" dirty="0"/>
          </a:p>
        </p:txBody>
      </p:sp>
    </p:spTree>
    <p:extLst>
      <p:ext uri="{BB962C8B-B14F-4D97-AF65-F5344CB8AC3E}">
        <p14:creationId xmlns:p14="http://schemas.microsoft.com/office/powerpoint/2010/main" val="1400409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969"/>
            <a:ext cx="8596668" cy="1320800"/>
          </a:xfrm>
        </p:spPr>
        <p:txBody>
          <a:bodyPr/>
          <a:lstStyle/>
          <a:p>
            <a:r>
              <a:rPr lang="en-US" dirty="0"/>
              <a:t>Union and Union All Operators</a:t>
            </a:r>
          </a:p>
        </p:txBody>
      </p:sp>
      <p:sp>
        <p:nvSpPr>
          <p:cNvPr id="3" name="Content Placeholder 2"/>
          <p:cNvSpPr>
            <a:spLocks noGrp="1"/>
          </p:cNvSpPr>
          <p:nvPr>
            <p:ph idx="1"/>
          </p:nvPr>
        </p:nvSpPr>
        <p:spPr>
          <a:xfrm>
            <a:off x="677334" y="1028700"/>
            <a:ext cx="10274684" cy="5299363"/>
          </a:xfrm>
        </p:spPr>
        <p:txBody>
          <a:bodyPr>
            <a:normAutofit lnSpcReduction="10000"/>
          </a:bodyPr>
          <a:lstStyle/>
          <a:p>
            <a:r>
              <a:rPr lang="en-US" dirty="0"/>
              <a:t>They are used to combine the result set of 2 or more Select queries</a:t>
            </a:r>
          </a:p>
          <a:p>
            <a:endParaRPr lang="en-US" dirty="0"/>
          </a:p>
          <a:p>
            <a:endParaRPr lang="en-US" dirty="0"/>
          </a:p>
          <a:p>
            <a:endParaRPr lang="en-US" dirty="0"/>
          </a:p>
          <a:p>
            <a:pPr marL="0" indent="0">
              <a:buNone/>
            </a:pPr>
            <a:r>
              <a:rPr lang="en-US" dirty="0"/>
              <a:t>select * from </a:t>
            </a:r>
            <a:r>
              <a:rPr lang="en-US" dirty="0" err="1"/>
              <a:t>BBY_AA_Customers</a:t>
            </a:r>
            <a:endParaRPr lang="en-US" dirty="0"/>
          </a:p>
          <a:p>
            <a:pPr marL="0" indent="0">
              <a:buNone/>
            </a:pPr>
            <a:r>
              <a:rPr lang="en-US" dirty="0"/>
              <a:t>Union All</a:t>
            </a:r>
          </a:p>
          <a:p>
            <a:pPr marL="0" indent="0">
              <a:buNone/>
            </a:pPr>
            <a:r>
              <a:rPr lang="en-US" dirty="0"/>
              <a:t>select * from </a:t>
            </a:r>
            <a:r>
              <a:rPr lang="en-US" dirty="0" err="1"/>
              <a:t>BBY_Ypsi_Customers</a:t>
            </a:r>
            <a:endParaRPr lang="en-US" dirty="0"/>
          </a:p>
          <a:p>
            <a:pPr marL="0" indent="0">
              <a:buNone/>
            </a:pPr>
            <a:endParaRPr lang="en-US" dirty="0"/>
          </a:p>
          <a:p>
            <a:pPr marL="0" indent="0">
              <a:buNone/>
            </a:pPr>
            <a:r>
              <a:rPr lang="en-US" dirty="0"/>
              <a:t>select </a:t>
            </a:r>
            <a:r>
              <a:rPr lang="en-US" dirty="0" err="1"/>
              <a:t>cust_ID</a:t>
            </a:r>
            <a:r>
              <a:rPr lang="en-US" dirty="0"/>
              <a:t>, Phone, Email from </a:t>
            </a:r>
            <a:r>
              <a:rPr lang="en-US" dirty="0" err="1"/>
              <a:t>BBY_AA_Customers</a:t>
            </a:r>
            <a:endParaRPr lang="en-US" dirty="0"/>
          </a:p>
          <a:p>
            <a:pPr marL="0" indent="0">
              <a:buNone/>
            </a:pPr>
            <a:r>
              <a:rPr lang="en-US" dirty="0"/>
              <a:t>Union</a:t>
            </a:r>
          </a:p>
          <a:p>
            <a:pPr marL="0" indent="0">
              <a:buNone/>
            </a:pPr>
            <a:r>
              <a:rPr lang="en-US" dirty="0"/>
              <a:t>select </a:t>
            </a:r>
            <a:r>
              <a:rPr lang="en-US" dirty="0" err="1"/>
              <a:t>cust_ID</a:t>
            </a:r>
            <a:r>
              <a:rPr lang="en-US" dirty="0"/>
              <a:t>, Phone, Email from </a:t>
            </a:r>
            <a:r>
              <a:rPr lang="en-US" dirty="0" err="1"/>
              <a:t>BBY_Ypsi_Customers</a:t>
            </a:r>
            <a:endParaRPr lang="en-US" dirty="0"/>
          </a:p>
          <a:p>
            <a:pPr marL="0" indent="0">
              <a:buNone/>
            </a:pPr>
            <a:endParaRPr lang="en-US" dirty="0"/>
          </a:p>
          <a:p>
            <a:pPr marL="0" indent="0">
              <a:buNone/>
            </a:pPr>
            <a:r>
              <a:rPr lang="en-US" dirty="0">
                <a:solidFill>
                  <a:srgbClr val="FF0000"/>
                </a:solidFill>
              </a:rPr>
              <a:t>Note: For Union and Union All to work, the number of columns, data type and the order in the select clause must be same.</a:t>
            </a:r>
          </a:p>
        </p:txBody>
      </p:sp>
      <p:pic>
        <p:nvPicPr>
          <p:cNvPr id="4" name="Picture 3"/>
          <p:cNvPicPr>
            <a:picLocks noChangeAspect="1"/>
          </p:cNvPicPr>
          <p:nvPr/>
        </p:nvPicPr>
        <p:blipFill>
          <a:blip r:embed="rId2"/>
          <a:stretch>
            <a:fillRect/>
          </a:stretch>
        </p:blipFill>
        <p:spPr>
          <a:xfrm>
            <a:off x="1356446" y="1421641"/>
            <a:ext cx="3514725" cy="828675"/>
          </a:xfrm>
          <a:prstGeom prst="rect">
            <a:avLst/>
          </a:prstGeom>
        </p:spPr>
      </p:pic>
      <p:pic>
        <p:nvPicPr>
          <p:cNvPr id="5" name="Picture 4"/>
          <p:cNvPicPr>
            <a:picLocks noChangeAspect="1"/>
          </p:cNvPicPr>
          <p:nvPr/>
        </p:nvPicPr>
        <p:blipFill>
          <a:blip r:embed="rId3"/>
          <a:stretch>
            <a:fillRect/>
          </a:stretch>
        </p:blipFill>
        <p:spPr>
          <a:xfrm>
            <a:off x="5171209" y="1433115"/>
            <a:ext cx="3429000" cy="819150"/>
          </a:xfrm>
          <a:prstGeom prst="rect">
            <a:avLst/>
          </a:prstGeom>
        </p:spPr>
      </p:pic>
      <p:sp>
        <p:nvSpPr>
          <p:cNvPr id="6" name="Right Arrow 5"/>
          <p:cNvSpPr/>
          <p:nvPr/>
        </p:nvSpPr>
        <p:spPr>
          <a:xfrm>
            <a:off x="3714865" y="3007047"/>
            <a:ext cx="1662546" cy="28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606819" y="2434249"/>
            <a:ext cx="3505200" cy="1333500"/>
          </a:xfrm>
          <a:prstGeom prst="rect">
            <a:avLst/>
          </a:prstGeom>
        </p:spPr>
      </p:pic>
      <p:sp>
        <p:nvSpPr>
          <p:cNvPr id="10" name="Right Arrow 9"/>
          <p:cNvSpPr/>
          <p:nvPr/>
        </p:nvSpPr>
        <p:spPr>
          <a:xfrm>
            <a:off x="3714865" y="4468952"/>
            <a:ext cx="1662546" cy="28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6667615" y="3999629"/>
            <a:ext cx="2762250" cy="1219200"/>
          </a:xfrm>
          <a:prstGeom prst="rect">
            <a:avLst/>
          </a:prstGeom>
        </p:spPr>
      </p:pic>
    </p:spTree>
    <p:extLst>
      <p:ext uri="{BB962C8B-B14F-4D97-AF65-F5344CB8AC3E}">
        <p14:creationId xmlns:p14="http://schemas.microsoft.com/office/powerpoint/2010/main" val="410241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4736"/>
          </a:xfrm>
        </p:spPr>
        <p:txBody>
          <a:bodyPr/>
          <a:lstStyle/>
          <a:p>
            <a:r>
              <a:rPr lang="en-US" dirty="0"/>
              <a:t>Union, Union All, and Join</a:t>
            </a:r>
          </a:p>
        </p:txBody>
      </p:sp>
      <p:sp>
        <p:nvSpPr>
          <p:cNvPr id="3" name="Content Placeholder 2"/>
          <p:cNvSpPr>
            <a:spLocks noGrp="1"/>
          </p:cNvSpPr>
          <p:nvPr>
            <p:ph idx="1"/>
          </p:nvPr>
        </p:nvSpPr>
        <p:spPr>
          <a:xfrm>
            <a:off x="677334" y="1652155"/>
            <a:ext cx="8596668" cy="4389207"/>
          </a:xfrm>
        </p:spPr>
        <p:txBody>
          <a:bodyPr/>
          <a:lstStyle/>
          <a:p>
            <a:r>
              <a:rPr lang="en-US" dirty="0"/>
              <a:t>So what’s the difference between Union and Union All?</a:t>
            </a:r>
          </a:p>
          <a:p>
            <a:pPr lvl="1"/>
            <a:r>
              <a:rPr lang="en-US" dirty="0"/>
              <a:t>Union removes duplicate rows</a:t>
            </a:r>
          </a:p>
          <a:p>
            <a:pPr lvl="1"/>
            <a:r>
              <a:rPr lang="en-US" dirty="0"/>
              <a:t>Union All doesn’t</a:t>
            </a:r>
          </a:p>
          <a:p>
            <a:pPr lvl="1"/>
            <a:r>
              <a:rPr lang="en-US" dirty="0"/>
              <a:t>Union perform distinct sort to remove duplicates which effect performance</a:t>
            </a:r>
          </a:p>
          <a:p>
            <a:pPr lvl="1"/>
            <a:r>
              <a:rPr lang="en-US" dirty="0"/>
              <a:t>Union All doesn’t so it’s faster</a:t>
            </a:r>
          </a:p>
          <a:p>
            <a:pPr lvl="1"/>
            <a:endParaRPr lang="en-US" dirty="0"/>
          </a:p>
          <a:p>
            <a:r>
              <a:rPr lang="en-US" dirty="0"/>
              <a:t>Order by clause should be used only on the last Select statement of the Union query</a:t>
            </a:r>
          </a:p>
          <a:p>
            <a:pPr marL="0" indent="0">
              <a:buNone/>
            </a:pPr>
            <a:endParaRPr lang="en-US" dirty="0"/>
          </a:p>
        </p:txBody>
      </p:sp>
    </p:spTree>
    <p:extLst>
      <p:ext uri="{BB962C8B-B14F-4D97-AF65-F5344CB8AC3E}">
        <p14:creationId xmlns:p14="http://schemas.microsoft.com/office/powerpoint/2010/main" val="115304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56"/>
          </a:xfrm>
        </p:spPr>
        <p:txBody>
          <a:bodyPr/>
          <a:lstStyle/>
          <a:p>
            <a:pPr algn="ctr"/>
            <a:r>
              <a:rPr lang="en-US" dirty="0"/>
              <a:t>SQL Joins</a:t>
            </a:r>
          </a:p>
        </p:txBody>
      </p:sp>
      <p:pic>
        <p:nvPicPr>
          <p:cNvPr id="4" name="Picture 3"/>
          <p:cNvPicPr>
            <a:picLocks noChangeAspect="1"/>
          </p:cNvPicPr>
          <p:nvPr/>
        </p:nvPicPr>
        <p:blipFill>
          <a:blip r:embed="rId2"/>
          <a:stretch>
            <a:fillRect/>
          </a:stretch>
        </p:blipFill>
        <p:spPr>
          <a:xfrm>
            <a:off x="1009166" y="1673009"/>
            <a:ext cx="2114550" cy="1962150"/>
          </a:xfrm>
          <a:prstGeom prst="rect">
            <a:avLst/>
          </a:prstGeom>
        </p:spPr>
      </p:pic>
      <p:pic>
        <p:nvPicPr>
          <p:cNvPr id="5" name="Picture 4"/>
          <p:cNvPicPr>
            <a:picLocks noChangeAspect="1"/>
          </p:cNvPicPr>
          <p:nvPr/>
        </p:nvPicPr>
        <p:blipFill>
          <a:blip r:embed="rId3"/>
          <a:stretch>
            <a:fillRect/>
          </a:stretch>
        </p:blipFill>
        <p:spPr>
          <a:xfrm>
            <a:off x="6840082" y="1711109"/>
            <a:ext cx="2076450" cy="1924050"/>
          </a:xfrm>
          <a:prstGeom prst="rect">
            <a:avLst/>
          </a:prstGeom>
        </p:spPr>
      </p:pic>
      <p:pic>
        <p:nvPicPr>
          <p:cNvPr id="6" name="Picture 5"/>
          <p:cNvPicPr>
            <a:picLocks noChangeAspect="1"/>
          </p:cNvPicPr>
          <p:nvPr/>
        </p:nvPicPr>
        <p:blipFill>
          <a:blip r:embed="rId4"/>
          <a:stretch>
            <a:fillRect/>
          </a:stretch>
        </p:blipFill>
        <p:spPr>
          <a:xfrm>
            <a:off x="3819849" y="2577884"/>
            <a:ext cx="2324100" cy="2114550"/>
          </a:xfrm>
          <a:prstGeom prst="rect">
            <a:avLst/>
          </a:prstGeom>
        </p:spPr>
      </p:pic>
      <p:pic>
        <p:nvPicPr>
          <p:cNvPr id="7" name="Picture 6"/>
          <p:cNvPicPr>
            <a:picLocks noChangeAspect="1"/>
          </p:cNvPicPr>
          <p:nvPr/>
        </p:nvPicPr>
        <p:blipFill>
          <a:blip r:embed="rId5"/>
          <a:stretch>
            <a:fillRect/>
          </a:stretch>
        </p:blipFill>
        <p:spPr>
          <a:xfrm>
            <a:off x="4119966" y="4895687"/>
            <a:ext cx="1847850" cy="1533525"/>
          </a:xfrm>
          <a:prstGeom prst="rect">
            <a:avLst/>
          </a:prstGeom>
        </p:spPr>
      </p:pic>
      <p:pic>
        <p:nvPicPr>
          <p:cNvPr id="9" name="Picture 8"/>
          <p:cNvPicPr>
            <a:picLocks noChangeAspect="1"/>
          </p:cNvPicPr>
          <p:nvPr/>
        </p:nvPicPr>
        <p:blipFill>
          <a:blip r:embed="rId6"/>
          <a:stretch>
            <a:fillRect/>
          </a:stretch>
        </p:blipFill>
        <p:spPr>
          <a:xfrm>
            <a:off x="2953153" y="5999861"/>
            <a:ext cx="1857375" cy="762000"/>
          </a:xfrm>
          <a:prstGeom prst="rect">
            <a:avLst/>
          </a:prstGeom>
        </p:spPr>
      </p:pic>
    </p:spTree>
    <p:extLst>
      <p:ext uri="{BB962C8B-B14F-4D97-AF65-F5344CB8AC3E}">
        <p14:creationId xmlns:p14="http://schemas.microsoft.com/office/powerpoint/2010/main" val="2840680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3254"/>
          </a:xfrm>
        </p:spPr>
        <p:txBody>
          <a:bodyPr/>
          <a:lstStyle/>
          <a:p>
            <a:r>
              <a:rPr lang="en-US" dirty="0"/>
              <a:t>Unions and Unions All… Summary</a:t>
            </a:r>
          </a:p>
        </p:txBody>
      </p:sp>
      <p:sp>
        <p:nvSpPr>
          <p:cNvPr id="3" name="Content Placeholder 2"/>
          <p:cNvSpPr>
            <a:spLocks noGrp="1"/>
          </p:cNvSpPr>
          <p:nvPr>
            <p:ph idx="1"/>
          </p:nvPr>
        </p:nvSpPr>
        <p:spPr>
          <a:xfrm>
            <a:off x="677334" y="1456841"/>
            <a:ext cx="8596668" cy="4584521"/>
          </a:xfrm>
        </p:spPr>
        <p:txBody>
          <a:bodyPr/>
          <a:lstStyle/>
          <a:p>
            <a:r>
              <a:rPr lang="en-US" dirty="0"/>
              <a:t>Rules:</a:t>
            </a:r>
          </a:p>
          <a:p>
            <a:pPr lvl="1"/>
            <a:r>
              <a:rPr lang="en-US" dirty="0"/>
              <a:t>The number of columns must be the same in both </a:t>
            </a:r>
            <a:r>
              <a:rPr lang="en-US" b="1" u="sng" dirty="0"/>
              <a:t>Select</a:t>
            </a:r>
            <a:r>
              <a:rPr lang="en-US" dirty="0"/>
              <a:t> statement</a:t>
            </a:r>
          </a:p>
          <a:p>
            <a:pPr lvl="1"/>
            <a:r>
              <a:rPr lang="en-US" dirty="0"/>
              <a:t>The data types must be compatible</a:t>
            </a:r>
          </a:p>
          <a:p>
            <a:pPr lvl="1"/>
            <a:r>
              <a:rPr lang="en-US" dirty="0"/>
              <a:t>The column names in the result set are taken from the first select statement</a:t>
            </a:r>
          </a:p>
          <a:p>
            <a:pPr lvl="0"/>
            <a:endParaRPr lang="en-US" b="1" dirty="0"/>
          </a:p>
          <a:p>
            <a:pPr lvl="0"/>
            <a:r>
              <a:rPr lang="en-US" b="1" dirty="0"/>
              <a:t>Try to use </a:t>
            </a:r>
            <a:r>
              <a:rPr lang="en-US" b="1" u="sng" dirty="0"/>
              <a:t>UNION ALL statement</a:t>
            </a:r>
            <a:r>
              <a:rPr lang="en-US" b="1" dirty="0"/>
              <a:t> instead of UNION, whenever possible.</a:t>
            </a:r>
            <a:br>
              <a:rPr lang="en-US" dirty="0"/>
            </a:br>
            <a:r>
              <a:rPr lang="en-US" dirty="0"/>
              <a:t>The UNION ALL statement is much faster than UNION, because UNION ALL statement does not look for duplicate rows, and UNION statement does look for duplicate rows, whether or not they exist. </a:t>
            </a:r>
          </a:p>
          <a:p>
            <a:endParaRPr lang="en-US" dirty="0"/>
          </a:p>
        </p:txBody>
      </p:sp>
    </p:spTree>
    <p:extLst>
      <p:ext uri="{BB962C8B-B14F-4D97-AF65-F5344CB8AC3E}">
        <p14:creationId xmlns:p14="http://schemas.microsoft.com/office/powerpoint/2010/main" val="393122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US" dirty="0"/>
              <a:t>Union, Union All, and Join… Continue</a:t>
            </a:r>
          </a:p>
        </p:txBody>
      </p:sp>
      <p:sp>
        <p:nvSpPr>
          <p:cNvPr id="3" name="Content Placeholder 2"/>
          <p:cNvSpPr>
            <a:spLocks noGrp="1"/>
          </p:cNvSpPr>
          <p:nvPr>
            <p:ph idx="1"/>
          </p:nvPr>
        </p:nvSpPr>
        <p:spPr>
          <a:xfrm>
            <a:off x="677334" y="1589809"/>
            <a:ext cx="8596668" cy="4451553"/>
          </a:xfrm>
        </p:spPr>
        <p:txBody>
          <a:bodyPr/>
          <a:lstStyle/>
          <a:p>
            <a:endParaRPr lang="en-US" dirty="0"/>
          </a:p>
          <a:p>
            <a:r>
              <a:rPr lang="en-US" b="1" dirty="0"/>
              <a:t>Union VS Join</a:t>
            </a:r>
          </a:p>
          <a:p>
            <a:endParaRPr lang="en-US" b="1" dirty="0"/>
          </a:p>
          <a:p>
            <a:pPr lvl="1"/>
            <a:r>
              <a:rPr lang="en-US" u="sng" dirty="0"/>
              <a:t>Union</a:t>
            </a:r>
            <a:r>
              <a:rPr lang="en-US" dirty="0"/>
              <a:t> combines the </a:t>
            </a:r>
            <a:r>
              <a:rPr lang="en-US" u="sng" dirty="0"/>
              <a:t>rows</a:t>
            </a:r>
            <a:r>
              <a:rPr lang="en-US" dirty="0"/>
              <a:t> of 2 or more Select query into a single result set</a:t>
            </a:r>
          </a:p>
          <a:p>
            <a:pPr marL="457200" lvl="1" indent="0">
              <a:buNone/>
            </a:pPr>
            <a:r>
              <a:rPr lang="en-US" dirty="0"/>
              <a:t>Where as</a:t>
            </a:r>
          </a:p>
          <a:p>
            <a:pPr lvl="1"/>
            <a:r>
              <a:rPr lang="en-US" u="sng" dirty="0"/>
              <a:t>Join</a:t>
            </a:r>
            <a:r>
              <a:rPr lang="en-US" dirty="0"/>
              <a:t> combines </a:t>
            </a:r>
            <a:r>
              <a:rPr lang="en-US" u="sng" dirty="0"/>
              <a:t>columns</a:t>
            </a:r>
            <a:r>
              <a:rPr lang="en-US" dirty="0"/>
              <a:t> from 2 or more tables</a:t>
            </a:r>
          </a:p>
        </p:txBody>
      </p:sp>
    </p:spTree>
    <p:extLst>
      <p:ext uri="{BB962C8B-B14F-4D97-AF65-F5344CB8AC3E}">
        <p14:creationId xmlns:p14="http://schemas.microsoft.com/office/powerpoint/2010/main" val="130016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Understanding Joins</a:t>
            </a:r>
          </a:p>
        </p:txBody>
      </p:sp>
      <p:sp>
        <p:nvSpPr>
          <p:cNvPr id="3" name="Content Placeholder 2"/>
          <p:cNvSpPr>
            <a:spLocks noGrp="1"/>
          </p:cNvSpPr>
          <p:nvPr>
            <p:ph idx="1"/>
          </p:nvPr>
        </p:nvSpPr>
        <p:spPr>
          <a:xfrm>
            <a:off x="677334" y="1696721"/>
            <a:ext cx="8816290" cy="4344642"/>
          </a:xfrm>
        </p:spPr>
        <p:txBody>
          <a:bodyPr>
            <a:noAutofit/>
          </a:bodyPr>
          <a:lstStyle/>
          <a:p>
            <a:r>
              <a:rPr lang="en-US" dirty="0"/>
              <a:t>Joins are queries that retrieve data from more than one table</a:t>
            </a:r>
          </a:p>
          <a:p>
            <a:pPr lvl="1"/>
            <a:r>
              <a:rPr lang="en-US" sz="1800" dirty="0"/>
              <a:t>Data get distributed across multiple tables due to </a:t>
            </a:r>
            <a:r>
              <a:rPr lang="en-US" sz="1800" u="sng" dirty="0"/>
              <a:t>Normalization</a:t>
            </a:r>
          </a:p>
          <a:p>
            <a:pPr lvl="1"/>
            <a:endParaRPr lang="en-US" sz="1800" u="sng" dirty="0"/>
          </a:p>
          <a:p>
            <a:r>
              <a:rPr lang="en-US" dirty="0"/>
              <a:t>What is Normalization?</a:t>
            </a:r>
          </a:p>
          <a:p>
            <a:pPr lvl="1"/>
            <a:r>
              <a:rPr lang="en-US" sz="1800" dirty="0"/>
              <a:t>It’s a design methodology of organizing the tables of a </a:t>
            </a:r>
            <a:r>
              <a:rPr lang="en-US" sz="1800" u="sng" dirty="0"/>
              <a:t>relational</a:t>
            </a:r>
            <a:r>
              <a:rPr lang="en-US" sz="1800" dirty="0"/>
              <a:t> database to minimize redundancy and dependency on the Data</a:t>
            </a:r>
          </a:p>
          <a:p>
            <a:pPr lvl="1"/>
            <a:r>
              <a:rPr lang="en-US" sz="1800" dirty="0"/>
              <a:t>It’s the process of breaking up data into discrete chunks and storing them in a table</a:t>
            </a:r>
          </a:p>
          <a:p>
            <a:pPr lvl="1"/>
            <a:r>
              <a:rPr lang="en-US" sz="1800" dirty="0"/>
              <a:t>Then create relationship between the tables using the PK-FK link</a:t>
            </a:r>
          </a:p>
          <a:p>
            <a:pPr lvl="1"/>
            <a:r>
              <a:rPr lang="en-US" sz="1800" dirty="0"/>
              <a:t>Also makes data management more efficient</a:t>
            </a:r>
          </a:p>
          <a:p>
            <a:pPr lvl="1"/>
            <a:r>
              <a:rPr lang="en-US" sz="1800" dirty="0"/>
              <a:t>However, it makes retrieving data a bit more complex or challenging</a:t>
            </a:r>
          </a:p>
        </p:txBody>
      </p:sp>
    </p:spTree>
    <p:extLst>
      <p:ext uri="{BB962C8B-B14F-4D97-AF65-F5344CB8AC3E}">
        <p14:creationId xmlns:p14="http://schemas.microsoft.com/office/powerpoint/2010/main" val="287237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Joins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5749845"/>
              </p:ext>
            </p:extLst>
          </p:nvPr>
        </p:nvGraphicFramePr>
        <p:xfrm>
          <a:off x="919911" y="2558322"/>
          <a:ext cx="8596310" cy="1483360"/>
        </p:xfrm>
        <a:graphic>
          <a:graphicData uri="http://schemas.openxmlformats.org/drawingml/2006/table">
            <a:tbl>
              <a:tblPr firstRow="1" bandRow="1">
                <a:tableStyleId>{616DA210-FB5B-4158-B5E0-FEB733F419BA}</a:tableStyleId>
              </a:tblPr>
              <a:tblGrid>
                <a:gridCol w="1719262">
                  <a:extLst>
                    <a:ext uri="{9D8B030D-6E8A-4147-A177-3AD203B41FA5}">
                      <a16:colId xmlns:a16="http://schemas.microsoft.com/office/drawing/2014/main" val="20000"/>
                    </a:ext>
                  </a:extLst>
                </a:gridCol>
                <a:gridCol w="1719262">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gridCol w="1719262">
                  <a:extLst>
                    <a:ext uri="{9D8B030D-6E8A-4147-A177-3AD203B41FA5}">
                      <a16:colId xmlns:a16="http://schemas.microsoft.com/office/drawing/2014/main" val="20003"/>
                    </a:ext>
                  </a:extLst>
                </a:gridCol>
                <a:gridCol w="1719262">
                  <a:extLst>
                    <a:ext uri="{9D8B030D-6E8A-4147-A177-3AD203B41FA5}">
                      <a16:colId xmlns:a16="http://schemas.microsoft.com/office/drawing/2014/main" val="20004"/>
                    </a:ext>
                  </a:extLst>
                </a:gridCol>
              </a:tblGrid>
              <a:tr h="370840">
                <a:tc>
                  <a:txBody>
                    <a:bodyPr/>
                    <a:lstStyle/>
                    <a:p>
                      <a:r>
                        <a:rPr lang="en-US" dirty="0"/>
                        <a:t>First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Last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Policy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Zip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Harry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Auto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48197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Angela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James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Auto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48103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Auto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48104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45255075"/>
              </p:ext>
            </p:extLst>
          </p:nvPr>
        </p:nvGraphicFramePr>
        <p:xfrm>
          <a:off x="919911" y="4115884"/>
          <a:ext cx="8596310" cy="365760"/>
        </p:xfrm>
        <a:graphic>
          <a:graphicData uri="http://schemas.openxmlformats.org/drawingml/2006/table">
            <a:tbl>
              <a:tblPr firstRow="1" bandRow="1">
                <a:tableStyleId>{616DA210-FB5B-4158-B5E0-FEB733F419BA}</a:tableStyleId>
              </a:tblPr>
              <a:tblGrid>
                <a:gridCol w="1719262">
                  <a:extLst>
                    <a:ext uri="{9D8B030D-6E8A-4147-A177-3AD203B41FA5}">
                      <a16:colId xmlns:a16="http://schemas.microsoft.com/office/drawing/2014/main" val="20000"/>
                    </a:ext>
                  </a:extLst>
                </a:gridCol>
                <a:gridCol w="1719262">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gridCol w="1719262">
                  <a:extLst>
                    <a:ext uri="{9D8B030D-6E8A-4147-A177-3AD203B41FA5}">
                      <a16:colId xmlns:a16="http://schemas.microsoft.com/office/drawing/2014/main" val="20003"/>
                    </a:ext>
                  </a:extLst>
                </a:gridCol>
                <a:gridCol w="1719262">
                  <a:extLst>
                    <a:ext uri="{9D8B030D-6E8A-4147-A177-3AD203B41FA5}">
                      <a16:colId xmlns:a16="http://schemas.microsoft.com/office/drawing/2014/main" val="20004"/>
                    </a:ext>
                  </a:extLst>
                </a:gridCol>
              </a:tblGrid>
              <a:tr h="337811">
                <a:tc>
                  <a:txBody>
                    <a:bodyPr/>
                    <a:lstStyle/>
                    <a:p>
                      <a:r>
                        <a:rPr lang="en-US" dirty="0"/>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Boat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48104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04533790"/>
              </p:ext>
            </p:extLst>
          </p:nvPr>
        </p:nvGraphicFramePr>
        <p:xfrm>
          <a:off x="919911" y="4555846"/>
          <a:ext cx="8596310" cy="370840"/>
        </p:xfrm>
        <a:graphic>
          <a:graphicData uri="http://schemas.openxmlformats.org/drawingml/2006/table">
            <a:tbl>
              <a:tblPr firstRow="1" bandRow="1">
                <a:tableStyleId>{616DA210-FB5B-4158-B5E0-FEB733F419BA}</a:tableStyleId>
              </a:tblPr>
              <a:tblGrid>
                <a:gridCol w="1719262">
                  <a:extLst>
                    <a:ext uri="{9D8B030D-6E8A-4147-A177-3AD203B41FA5}">
                      <a16:colId xmlns:a16="http://schemas.microsoft.com/office/drawing/2014/main" val="20000"/>
                    </a:ext>
                  </a:extLst>
                </a:gridCol>
                <a:gridCol w="1719262">
                  <a:extLst>
                    <a:ext uri="{9D8B030D-6E8A-4147-A177-3AD203B41FA5}">
                      <a16:colId xmlns:a16="http://schemas.microsoft.com/office/drawing/2014/main" val="20001"/>
                    </a:ext>
                  </a:extLst>
                </a:gridCol>
                <a:gridCol w="1719262">
                  <a:extLst>
                    <a:ext uri="{9D8B030D-6E8A-4147-A177-3AD203B41FA5}">
                      <a16:colId xmlns:a16="http://schemas.microsoft.com/office/drawing/2014/main" val="20002"/>
                    </a:ext>
                  </a:extLst>
                </a:gridCol>
                <a:gridCol w="1719262">
                  <a:extLst>
                    <a:ext uri="{9D8B030D-6E8A-4147-A177-3AD203B41FA5}">
                      <a16:colId xmlns:a16="http://schemas.microsoft.com/office/drawing/2014/main" val="20003"/>
                    </a:ext>
                  </a:extLst>
                </a:gridCol>
                <a:gridCol w="1719262">
                  <a:extLst>
                    <a:ext uri="{9D8B030D-6E8A-4147-A177-3AD203B41FA5}">
                      <a16:colId xmlns:a16="http://schemas.microsoft.com/office/drawing/2014/main" val="20004"/>
                    </a:ext>
                  </a:extLst>
                </a:gridCol>
              </a:tblGrid>
              <a:tr h="370840">
                <a:tc>
                  <a:txBody>
                    <a:bodyPr/>
                    <a:lstStyle/>
                    <a:p>
                      <a:r>
                        <a:rPr lang="en-US" dirty="0"/>
                        <a:t>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dirty="0"/>
                        <a:t>MC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48104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1156447" y="5271247"/>
            <a:ext cx="8370240" cy="646331"/>
          </a:xfrm>
          <a:prstGeom prst="rect">
            <a:avLst/>
          </a:prstGeom>
          <a:noFill/>
        </p:spPr>
        <p:txBody>
          <a:bodyPr wrap="none" rtlCol="0">
            <a:spAutoFit/>
          </a:bodyPr>
          <a:lstStyle/>
          <a:p>
            <a:r>
              <a:rPr lang="en-US" dirty="0"/>
              <a:t>We are storing all these extra data just so we can store the new added policy; </a:t>
            </a:r>
          </a:p>
          <a:p>
            <a:r>
              <a:rPr lang="en-US" dirty="0"/>
              <a:t>Auto, Boat, and MC for motorcycle</a:t>
            </a:r>
          </a:p>
        </p:txBody>
      </p:sp>
      <p:sp>
        <p:nvSpPr>
          <p:cNvPr id="3" name="TextBox 2"/>
          <p:cNvSpPr txBox="1"/>
          <p:nvPr/>
        </p:nvSpPr>
        <p:spPr>
          <a:xfrm>
            <a:off x="919911" y="1504943"/>
            <a:ext cx="4148251" cy="461665"/>
          </a:xfrm>
          <a:prstGeom prst="rect">
            <a:avLst/>
          </a:prstGeom>
          <a:noFill/>
        </p:spPr>
        <p:txBody>
          <a:bodyPr wrap="none" rtlCol="0">
            <a:spAutoFit/>
          </a:bodyPr>
          <a:lstStyle/>
          <a:p>
            <a:r>
              <a:rPr lang="en-US" sz="2400" dirty="0">
                <a:latin typeface="Calibri" panose="020F0502020204030204" pitchFamily="34" charset="0"/>
              </a:rPr>
              <a:t>Redundant data is a problem…..</a:t>
            </a:r>
          </a:p>
        </p:txBody>
      </p:sp>
    </p:spTree>
    <p:extLst>
      <p:ext uri="{BB962C8B-B14F-4D97-AF65-F5344CB8AC3E}">
        <p14:creationId xmlns:p14="http://schemas.microsoft.com/office/powerpoint/2010/main" val="161635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Joins</a:t>
            </a:r>
          </a:p>
        </p:txBody>
      </p:sp>
      <p:sp>
        <p:nvSpPr>
          <p:cNvPr id="3" name="Content Placeholder 2"/>
          <p:cNvSpPr>
            <a:spLocks noGrp="1"/>
          </p:cNvSpPr>
          <p:nvPr>
            <p:ph idx="1"/>
          </p:nvPr>
        </p:nvSpPr>
        <p:spPr/>
        <p:txBody>
          <a:bodyPr/>
          <a:lstStyle/>
          <a:p>
            <a:r>
              <a:rPr lang="en-US" dirty="0"/>
              <a:t>Normalization is the process of organizing the data in separate tables</a:t>
            </a:r>
          </a:p>
        </p:txBody>
      </p:sp>
      <p:graphicFrame>
        <p:nvGraphicFramePr>
          <p:cNvPr id="4" name="Content Placeholder 3"/>
          <p:cNvGraphicFramePr>
            <a:graphicFrameLocks/>
          </p:cNvGraphicFramePr>
          <p:nvPr>
            <p:extLst>
              <p:ext uri="{D42A27DB-BD31-4B8C-83A1-F6EECF244321}">
                <p14:modId xmlns:p14="http://schemas.microsoft.com/office/powerpoint/2010/main" val="2260818439"/>
              </p:ext>
            </p:extLst>
          </p:nvPr>
        </p:nvGraphicFramePr>
        <p:xfrm>
          <a:off x="919912" y="2742377"/>
          <a:ext cx="5158160" cy="2307318"/>
        </p:xfrm>
        <a:graphic>
          <a:graphicData uri="http://schemas.openxmlformats.org/drawingml/2006/table">
            <a:tbl>
              <a:tblPr firstRow="1" bandRow="1">
                <a:tableStyleId>{616DA210-FB5B-4158-B5E0-FEB733F419BA}</a:tableStyleId>
              </a:tblPr>
              <a:tblGrid>
                <a:gridCol w="1031632">
                  <a:extLst>
                    <a:ext uri="{9D8B030D-6E8A-4147-A177-3AD203B41FA5}">
                      <a16:colId xmlns:a16="http://schemas.microsoft.com/office/drawing/2014/main" val="20000"/>
                    </a:ext>
                  </a:extLst>
                </a:gridCol>
                <a:gridCol w="1031632">
                  <a:extLst>
                    <a:ext uri="{9D8B030D-6E8A-4147-A177-3AD203B41FA5}">
                      <a16:colId xmlns:a16="http://schemas.microsoft.com/office/drawing/2014/main" val="20001"/>
                    </a:ext>
                  </a:extLst>
                </a:gridCol>
                <a:gridCol w="1031632">
                  <a:extLst>
                    <a:ext uri="{9D8B030D-6E8A-4147-A177-3AD203B41FA5}">
                      <a16:colId xmlns:a16="http://schemas.microsoft.com/office/drawing/2014/main" val="20002"/>
                    </a:ext>
                  </a:extLst>
                </a:gridCol>
                <a:gridCol w="1031632">
                  <a:extLst>
                    <a:ext uri="{9D8B030D-6E8A-4147-A177-3AD203B41FA5}">
                      <a16:colId xmlns:a16="http://schemas.microsoft.com/office/drawing/2014/main" val="20003"/>
                    </a:ext>
                  </a:extLst>
                </a:gridCol>
                <a:gridCol w="1031632">
                  <a:extLst>
                    <a:ext uri="{9D8B030D-6E8A-4147-A177-3AD203B41FA5}">
                      <a16:colId xmlns:a16="http://schemas.microsoft.com/office/drawing/2014/main" val="20004"/>
                    </a:ext>
                  </a:extLst>
                </a:gridCol>
              </a:tblGrid>
              <a:tr h="634128">
                <a:tc>
                  <a:txBody>
                    <a:bodyPr/>
                    <a:lstStyle/>
                    <a:p>
                      <a:r>
                        <a:rPr lang="en-US" dirty="0" err="1"/>
                        <a:t>Cust_ID</a:t>
                      </a:r>
                      <a:endParaRPr lang="en-US" dirty="0"/>
                    </a:p>
                  </a:txBody>
                  <a:tcPr/>
                </a:tc>
                <a:tc>
                  <a:txBody>
                    <a:bodyPr/>
                    <a:lstStyle/>
                    <a:p>
                      <a:r>
                        <a:rPr lang="en-US" dirty="0"/>
                        <a:t>First</a:t>
                      </a:r>
                    </a:p>
                  </a:txBody>
                  <a:tcPr/>
                </a:tc>
                <a:tc>
                  <a:txBody>
                    <a:bodyPr/>
                    <a:lstStyle/>
                    <a:p>
                      <a:r>
                        <a:rPr lang="en-US" dirty="0"/>
                        <a:t>Last</a:t>
                      </a:r>
                    </a:p>
                  </a:txBody>
                  <a:tcPr/>
                </a:tc>
                <a:tc>
                  <a:txBody>
                    <a:bodyPr/>
                    <a:lstStyle/>
                    <a:p>
                      <a:r>
                        <a:rPr lang="en-US" dirty="0"/>
                        <a:t>Age</a:t>
                      </a:r>
                    </a:p>
                  </a:txBody>
                  <a:tcPr/>
                </a:tc>
                <a:tc>
                  <a:txBody>
                    <a:bodyPr/>
                    <a:lstStyle/>
                    <a:p>
                      <a:r>
                        <a:rPr lang="en-US" dirty="0"/>
                        <a:t>Zip</a:t>
                      </a:r>
                    </a:p>
                  </a:txBody>
                  <a:tcPr/>
                </a:tc>
                <a:extLst>
                  <a:ext uri="{0D108BD9-81ED-4DB2-BD59-A6C34878D82A}">
                    <a16:rowId xmlns:a16="http://schemas.microsoft.com/office/drawing/2014/main" val="10000"/>
                  </a:ext>
                </a:extLst>
              </a:tr>
              <a:tr h="557730">
                <a:tc>
                  <a:txBody>
                    <a:bodyPr/>
                    <a:lstStyle/>
                    <a:p>
                      <a:r>
                        <a:rPr lang="en-US" dirty="0"/>
                        <a:t>1</a:t>
                      </a:r>
                    </a:p>
                  </a:txBody>
                  <a:tcPr/>
                </a:tc>
                <a:tc>
                  <a:txBody>
                    <a:bodyPr/>
                    <a:lstStyle/>
                    <a:p>
                      <a:r>
                        <a:rPr lang="en-US" dirty="0"/>
                        <a:t>Harry</a:t>
                      </a:r>
                    </a:p>
                  </a:txBody>
                  <a:tcPr/>
                </a:tc>
                <a:tc>
                  <a:txBody>
                    <a:bodyPr/>
                    <a:lstStyle/>
                    <a:p>
                      <a:r>
                        <a:rPr lang="en-US" dirty="0"/>
                        <a:t>Smith</a:t>
                      </a:r>
                    </a:p>
                  </a:txBody>
                  <a:tcPr/>
                </a:tc>
                <a:tc>
                  <a:txBody>
                    <a:bodyPr/>
                    <a:lstStyle/>
                    <a:p>
                      <a:r>
                        <a:rPr lang="en-US" dirty="0"/>
                        <a:t>23</a:t>
                      </a:r>
                    </a:p>
                  </a:txBody>
                  <a:tcPr/>
                </a:tc>
                <a:tc>
                  <a:txBody>
                    <a:bodyPr/>
                    <a:lstStyle/>
                    <a:p>
                      <a:r>
                        <a:rPr lang="en-US" dirty="0"/>
                        <a:t>48197</a:t>
                      </a:r>
                    </a:p>
                  </a:txBody>
                  <a:tcPr/>
                </a:tc>
                <a:extLst>
                  <a:ext uri="{0D108BD9-81ED-4DB2-BD59-A6C34878D82A}">
                    <a16:rowId xmlns:a16="http://schemas.microsoft.com/office/drawing/2014/main" val="10001"/>
                  </a:ext>
                </a:extLst>
              </a:tr>
              <a:tr h="557730">
                <a:tc>
                  <a:txBody>
                    <a:bodyPr/>
                    <a:lstStyle/>
                    <a:p>
                      <a:r>
                        <a:rPr lang="en-US" dirty="0"/>
                        <a:t>2</a:t>
                      </a:r>
                    </a:p>
                  </a:txBody>
                  <a:tcPr/>
                </a:tc>
                <a:tc>
                  <a:txBody>
                    <a:bodyPr/>
                    <a:lstStyle/>
                    <a:p>
                      <a:r>
                        <a:rPr lang="en-US" dirty="0"/>
                        <a:t>Angela</a:t>
                      </a:r>
                    </a:p>
                  </a:txBody>
                  <a:tcPr/>
                </a:tc>
                <a:tc>
                  <a:txBody>
                    <a:bodyPr/>
                    <a:lstStyle/>
                    <a:p>
                      <a:r>
                        <a:rPr lang="en-US" dirty="0"/>
                        <a:t>James</a:t>
                      </a:r>
                    </a:p>
                  </a:txBody>
                  <a:tcPr/>
                </a:tc>
                <a:tc>
                  <a:txBody>
                    <a:bodyPr/>
                    <a:lstStyle/>
                    <a:p>
                      <a:r>
                        <a:rPr lang="en-US" dirty="0"/>
                        <a:t>34</a:t>
                      </a:r>
                    </a:p>
                  </a:txBody>
                  <a:tcPr/>
                </a:tc>
                <a:tc>
                  <a:txBody>
                    <a:bodyPr/>
                    <a:lstStyle/>
                    <a:p>
                      <a:r>
                        <a:rPr lang="en-US" dirty="0"/>
                        <a:t>48103</a:t>
                      </a:r>
                    </a:p>
                  </a:txBody>
                  <a:tcPr/>
                </a:tc>
                <a:extLst>
                  <a:ext uri="{0D108BD9-81ED-4DB2-BD59-A6C34878D82A}">
                    <a16:rowId xmlns:a16="http://schemas.microsoft.com/office/drawing/2014/main" val="10002"/>
                  </a:ext>
                </a:extLst>
              </a:tr>
              <a:tr h="557730">
                <a:tc>
                  <a:txBody>
                    <a:bodyPr/>
                    <a:lstStyle/>
                    <a:p>
                      <a:r>
                        <a:rPr lang="en-US" dirty="0"/>
                        <a:t>3</a:t>
                      </a:r>
                    </a:p>
                  </a:txBody>
                  <a:tcPr/>
                </a:tc>
                <a:tc>
                  <a:txBody>
                    <a:bodyPr/>
                    <a:lstStyle/>
                    <a:p>
                      <a:r>
                        <a:rPr lang="en-US" dirty="0"/>
                        <a:t>Sam</a:t>
                      </a:r>
                    </a:p>
                  </a:txBody>
                  <a:tcPr/>
                </a:tc>
                <a:tc>
                  <a:txBody>
                    <a:bodyPr/>
                    <a:lstStyle/>
                    <a:p>
                      <a:r>
                        <a:rPr lang="en-US" dirty="0"/>
                        <a:t>Doe</a:t>
                      </a:r>
                    </a:p>
                  </a:txBody>
                  <a:tcPr/>
                </a:tc>
                <a:tc>
                  <a:txBody>
                    <a:bodyPr/>
                    <a:lstStyle/>
                    <a:p>
                      <a:r>
                        <a:rPr lang="en-US" dirty="0"/>
                        <a:t>43</a:t>
                      </a:r>
                    </a:p>
                  </a:txBody>
                  <a:tcPr/>
                </a:tc>
                <a:tc>
                  <a:txBody>
                    <a:bodyPr/>
                    <a:lstStyle/>
                    <a:p>
                      <a:r>
                        <a:rPr lang="en-US" dirty="0"/>
                        <a:t>48104</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02979396"/>
              </p:ext>
            </p:extLst>
          </p:nvPr>
        </p:nvGraphicFramePr>
        <p:xfrm>
          <a:off x="6653849" y="2742377"/>
          <a:ext cx="2862730" cy="3193428"/>
        </p:xfrm>
        <a:graphic>
          <a:graphicData uri="http://schemas.openxmlformats.org/drawingml/2006/table">
            <a:tbl>
              <a:tblPr firstRow="1" bandRow="1">
                <a:tableStyleId>{616DA210-FB5B-4158-B5E0-FEB733F419BA}</a:tableStyleId>
              </a:tblPr>
              <a:tblGrid>
                <a:gridCol w="1431365">
                  <a:extLst>
                    <a:ext uri="{9D8B030D-6E8A-4147-A177-3AD203B41FA5}">
                      <a16:colId xmlns:a16="http://schemas.microsoft.com/office/drawing/2014/main" val="20000"/>
                    </a:ext>
                  </a:extLst>
                </a:gridCol>
                <a:gridCol w="1431365">
                  <a:extLst>
                    <a:ext uri="{9D8B030D-6E8A-4147-A177-3AD203B41FA5}">
                      <a16:colId xmlns:a16="http://schemas.microsoft.com/office/drawing/2014/main" val="20001"/>
                    </a:ext>
                  </a:extLst>
                </a:gridCol>
              </a:tblGrid>
              <a:tr h="532238">
                <a:tc>
                  <a:txBody>
                    <a:bodyPr/>
                    <a:lstStyle/>
                    <a:p>
                      <a:r>
                        <a:rPr lang="en-US" dirty="0" err="1"/>
                        <a:t>Cust_ID</a:t>
                      </a:r>
                      <a:endParaRPr lang="en-US" dirty="0"/>
                    </a:p>
                  </a:txBody>
                  <a:tcPr/>
                </a:tc>
                <a:tc>
                  <a:txBody>
                    <a:bodyPr/>
                    <a:lstStyle/>
                    <a:p>
                      <a:r>
                        <a:rPr lang="en-US" dirty="0"/>
                        <a:t>Policy</a:t>
                      </a:r>
                    </a:p>
                  </a:txBody>
                  <a:tcPr/>
                </a:tc>
                <a:extLst>
                  <a:ext uri="{0D108BD9-81ED-4DB2-BD59-A6C34878D82A}">
                    <a16:rowId xmlns:a16="http://schemas.microsoft.com/office/drawing/2014/main" val="10000"/>
                  </a:ext>
                </a:extLst>
              </a:tr>
              <a:tr h="532238">
                <a:tc>
                  <a:txBody>
                    <a:bodyPr/>
                    <a:lstStyle/>
                    <a:p>
                      <a:r>
                        <a:rPr lang="en-US" dirty="0"/>
                        <a:t>1</a:t>
                      </a:r>
                    </a:p>
                  </a:txBody>
                  <a:tcPr/>
                </a:tc>
                <a:tc>
                  <a:txBody>
                    <a:bodyPr/>
                    <a:lstStyle/>
                    <a:p>
                      <a:r>
                        <a:rPr lang="en-US" dirty="0"/>
                        <a:t>Auto</a:t>
                      </a:r>
                    </a:p>
                  </a:txBody>
                  <a:tcPr/>
                </a:tc>
                <a:extLst>
                  <a:ext uri="{0D108BD9-81ED-4DB2-BD59-A6C34878D82A}">
                    <a16:rowId xmlns:a16="http://schemas.microsoft.com/office/drawing/2014/main" val="10001"/>
                  </a:ext>
                </a:extLst>
              </a:tr>
              <a:tr h="532238">
                <a:tc>
                  <a:txBody>
                    <a:bodyPr/>
                    <a:lstStyle/>
                    <a:p>
                      <a:r>
                        <a:rPr lang="en-US" dirty="0"/>
                        <a:t>2</a:t>
                      </a:r>
                    </a:p>
                  </a:txBody>
                  <a:tcPr/>
                </a:tc>
                <a:tc>
                  <a:txBody>
                    <a:bodyPr/>
                    <a:lstStyle/>
                    <a:p>
                      <a:r>
                        <a:rPr lang="en-US" dirty="0"/>
                        <a:t>Auto</a:t>
                      </a:r>
                    </a:p>
                  </a:txBody>
                  <a:tcPr/>
                </a:tc>
                <a:extLst>
                  <a:ext uri="{0D108BD9-81ED-4DB2-BD59-A6C34878D82A}">
                    <a16:rowId xmlns:a16="http://schemas.microsoft.com/office/drawing/2014/main" val="10002"/>
                  </a:ext>
                </a:extLst>
              </a:tr>
              <a:tr h="532238">
                <a:tc>
                  <a:txBody>
                    <a:bodyPr/>
                    <a:lstStyle/>
                    <a:p>
                      <a:r>
                        <a:rPr lang="en-US" dirty="0"/>
                        <a:t>3</a:t>
                      </a:r>
                    </a:p>
                  </a:txBody>
                  <a:tcPr/>
                </a:tc>
                <a:tc>
                  <a:txBody>
                    <a:bodyPr/>
                    <a:lstStyle/>
                    <a:p>
                      <a:r>
                        <a:rPr lang="en-US" dirty="0"/>
                        <a:t>Auto</a:t>
                      </a:r>
                    </a:p>
                  </a:txBody>
                  <a:tcPr/>
                </a:tc>
                <a:extLst>
                  <a:ext uri="{0D108BD9-81ED-4DB2-BD59-A6C34878D82A}">
                    <a16:rowId xmlns:a16="http://schemas.microsoft.com/office/drawing/2014/main" val="10003"/>
                  </a:ext>
                </a:extLst>
              </a:tr>
              <a:tr h="532238">
                <a:tc>
                  <a:txBody>
                    <a:bodyPr/>
                    <a:lstStyle/>
                    <a:p>
                      <a:r>
                        <a:rPr lang="en-US" dirty="0"/>
                        <a:t>3</a:t>
                      </a:r>
                    </a:p>
                  </a:txBody>
                  <a:tcPr/>
                </a:tc>
                <a:tc>
                  <a:txBody>
                    <a:bodyPr/>
                    <a:lstStyle/>
                    <a:p>
                      <a:r>
                        <a:rPr lang="en-US" dirty="0"/>
                        <a:t>Boat</a:t>
                      </a:r>
                    </a:p>
                  </a:txBody>
                  <a:tcPr/>
                </a:tc>
                <a:extLst>
                  <a:ext uri="{0D108BD9-81ED-4DB2-BD59-A6C34878D82A}">
                    <a16:rowId xmlns:a16="http://schemas.microsoft.com/office/drawing/2014/main" val="10004"/>
                  </a:ext>
                </a:extLst>
              </a:tr>
              <a:tr h="532238">
                <a:tc>
                  <a:txBody>
                    <a:bodyPr/>
                    <a:lstStyle/>
                    <a:p>
                      <a:r>
                        <a:rPr lang="en-US" dirty="0"/>
                        <a:t>3</a:t>
                      </a:r>
                    </a:p>
                  </a:txBody>
                  <a:tcPr/>
                </a:tc>
                <a:tc>
                  <a:txBody>
                    <a:bodyPr/>
                    <a:lstStyle/>
                    <a:p>
                      <a:r>
                        <a:rPr lang="en-US" dirty="0"/>
                        <a:t>MC</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0734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CC2D-9412-4C35-B7B9-7DF358603A97}"/>
              </a:ext>
            </a:extLst>
          </p:cNvPr>
          <p:cNvSpPr>
            <a:spLocks noGrp="1"/>
          </p:cNvSpPr>
          <p:nvPr>
            <p:ph type="title"/>
          </p:nvPr>
        </p:nvSpPr>
        <p:spPr>
          <a:xfrm>
            <a:off x="677334" y="609600"/>
            <a:ext cx="8596668" cy="619760"/>
          </a:xfrm>
        </p:spPr>
        <p:txBody>
          <a:bodyPr>
            <a:normAutofit fontScale="90000"/>
          </a:bodyPr>
          <a:lstStyle/>
          <a:p>
            <a:r>
              <a:rPr lang="en-US" b="1" dirty="0"/>
              <a:t>Database normalization</a:t>
            </a:r>
            <a:br>
              <a:rPr lang="en-US" b="1" dirty="0"/>
            </a:br>
            <a:endParaRPr lang="en-US" dirty="0"/>
          </a:p>
        </p:txBody>
      </p:sp>
      <p:sp>
        <p:nvSpPr>
          <p:cNvPr id="3" name="Content Placeholder 2">
            <a:extLst>
              <a:ext uri="{FF2B5EF4-FFF2-40B4-BE49-F238E27FC236}">
                <a16:creationId xmlns:a16="http://schemas.microsoft.com/office/drawing/2014/main" id="{5884DA40-FC03-4A87-AABC-748C9C2F011C}"/>
              </a:ext>
            </a:extLst>
          </p:cNvPr>
          <p:cNvSpPr>
            <a:spLocks noGrp="1"/>
          </p:cNvSpPr>
          <p:nvPr>
            <p:ph idx="1"/>
          </p:nvPr>
        </p:nvSpPr>
        <p:spPr>
          <a:xfrm>
            <a:off x="677334" y="1940559"/>
            <a:ext cx="9147386" cy="4100803"/>
          </a:xfrm>
        </p:spPr>
        <p:txBody>
          <a:bodyPr>
            <a:normAutofit/>
          </a:bodyPr>
          <a:lstStyle/>
          <a:p>
            <a:r>
              <a:rPr lang="en-US" dirty="0"/>
              <a:t>Normalization is useful because it minimizes duplicate data in any single table</a:t>
            </a:r>
          </a:p>
          <a:p>
            <a:r>
              <a:rPr lang="en-US" dirty="0"/>
              <a:t>Allows for data in the database to grow independently of each other (</a:t>
            </a:r>
            <a:r>
              <a:rPr lang="en-US" dirty="0" err="1"/>
              <a:t>ie</a:t>
            </a:r>
            <a:r>
              <a:rPr lang="en-US" dirty="0"/>
              <a:t>. Types of car engines can grow independent of each type of car).</a:t>
            </a:r>
          </a:p>
          <a:p>
            <a:r>
              <a:rPr lang="en-US" dirty="0"/>
              <a:t>As a trade-off, queries get slightly more complex since they have to be able to find data from different parts of the database, and performance issues can arise when working with many large tables.</a:t>
            </a:r>
          </a:p>
          <a:p>
            <a:r>
              <a:rPr lang="en-US" dirty="0"/>
              <a:t>In order to answer questions about an entity that has data spanning multiple tables in a normalized database, we need to learn how to write a query that can combine all that data and pull out exactly the information we need.</a:t>
            </a:r>
          </a:p>
        </p:txBody>
      </p:sp>
    </p:spTree>
    <p:extLst>
      <p:ext uri="{BB962C8B-B14F-4D97-AF65-F5344CB8AC3E}">
        <p14:creationId xmlns:p14="http://schemas.microsoft.com/office/powerpoint/2010/main" val="311117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6471"/>
          </a:xfrm>
        </p:spPr>
        <p:txBody>
          <a:bodyPr/>
          <a:lstStyle/>
          <a:p>
            <a:r>
              <a:rPr lang="en-US" dirty="0"/>
              <a:t>Understanding Joins</a:t>
            </a:r>
          </a:p>
        </p:txBody>
      </p:sp>
      <p:pic>
        <p:nvPicPr>
          <p:cNvPr id="4" name="Content Placeholder 3"/>
          <p:cNvPicPr>
            <a:picLocks noGrp="1" noChangeAspect="1"/>
          </p:cNvPicPr>
          <p:nvPr>
            <p:ph idx="1"/>
          </p:nvPr>
        </p:nvPicPr>
        <p:blipFill>
          <a:blip r:embed="rId2"/>
          <a:stretch>
            <a:fillRect/>
          </a:stretch>
        </p:blipFill>
        <p:spPr>
          <a:xfrm>
            <a:off x="677334" y="1936376"/>
            <a:ext cx="8634743" cy="4114799"/>
          </a:xfrm>
          <a:prstGeom prst="rect">
            <a:avLst/>
          </a:prstGeom>
        </p:spPr>
      </p:pic>
    </p:spTree>
    <p:extLst>
      <p:ext uri="{BB962C8B-B14F-4D97-AF65-F5344CB8AC3E}">
        <p14:creationId xmlns:p14="http://schemas.microsoft.com/office/powerpoint/2010/main" val="359948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Content Placeholder 2"/>
          <p:cNvSpPr>
            <a:spLocks noGrp="1"/>
          </p:cNvSpPr>
          <p:nvPr>
            <p:ph idx="1"/>
          </p:nvPr>
        </p:nvSpPr>
        <p:spPr/>
        <p:txBody>
          <a:bodyPr/>
          <a:lstStyle/>
          <a:p>
            <a:endParaRPr lang="en-US" dirty="0"/>
          </a:p>
          <a:p>
            <a:r>
              <a:rPr lang="en-US" dirty="0"/>
              <a:t>In most cases, you will join 2 tables based on the relationship between the PK in one table and the FK in the other table</a:t>
            </a:r>
          </a:p>
          <a:p>
            <a:endParaRPr lang="en-US" dirty="0"/>
          </a:p>
          <a:p>
            <a:r>
              <a:rPr lang="en-US" dirty="0"/>
              <a:t>If the 2 columns in a join condition have the same name, you have to qualify them with the table name so that SQL can distinguish between them.</a:t>
            </a:r>
          </a:p>
          <a:p>
            <a:endParaRPr lang="en-US" dirty="0"/>
          </a:p>
          <a:p>
            <a:r>
              <a:rPr lang="en-US" dirty="0"/>
              <a:t>To code a qualified column name; type the table name, following by a period, followed by the column name.</a:t>
            </a:r>
          </a:p>
        </p:txBody>
      </p:sp>
    </p:spTree>
    <p:extLst>
      <p:ext uri="{BB962C8B-B14F-4D97-AF65-F5344CB8AC3E}">
        <p14:creationId xmlns:p14="http://schemas.microsoft.com/office/powerpoint/2010/main" val="392540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258"/>
          </a:xfrm>
        </p:spPr>
        <p:txBody>
          <a:bodyPr/>
          <a:lstStyle/>
          <a:p>
            <a:r>
              <a:rPr lang="en-US" dirty="0"/>
              <a:t>Joins in SQL Server</a:t>
            </a:r>
          </a:p>
        </p:txBody>
      </p:sp>
      <p:sp>
        <p:nvSpPr>
          <p:cNvPr id="3" name="Content Placeholder 2"/>
          <p:cNvSpPr>
            <a:spLocks noGrp="1"/>
          </p:cNvSpPr>
          <p:nvPr>
            <p:ph idx="1"/>
          </p:nvPr>
        </p:nvSpPr>
        <p:spPr>
          <a:xfrm>
            <a:off x="677334" y="1301859"/>
            <a:ext cx="8596668" cy="4739504"/>
          </a:xfrm>
        </p:spPr>
        <p:txBody>
          <a:bodyPr/>
          <a:lstStyle/>
          <a:p>
            <a:r>
              <a:rPr lang="en-US" dirty="0"/>
              <a:t>Joins in SQL server are used to retrieve data from 2 or more related tables. </a:t>
            </a:r>
          </a:p>
          <a:p>
            <a:pPr marL="0" indent="0">
              <a:buNone/>
            </a:pPr>
            <a:r>
              <a:rPr lang="en-US" dirty="0"/>
              <a:t>	- In general; tables are related to each other using foreign key constraints.</a:t>
            </a:r>
          </a:p>
          <a:p>
            <a:pPr marL="0" indent="0">
              <a:buNone/>
            </a:pPr>
            <a:endParaRPr lang="en-US" dirty="0"/>
          </a:p>
          <a:p>
            <a:r>
              <a:rPr lang="en-US" dirty="0"/>
              <a:t>In SQL Server, there are different types of joins:</a:t>
            </a:r>
          </a:p>
          <a:p>
            <a:pPr marL="800100" lvl="1" indent="-342900">
              <a:buAutoNum type="arabicPeriod"/>
            </a:pPr>
            <a:r>
              <a:rPr lang="en-US" dirty="0"/>
              <a:t>Inner Join</a:t>
            </a:r>
          </a:p>
          <a:p>
            <a:pPr marL="800100" lvl="1" indent="-342900">
              <a:buAutoNum type="arabicPeriod"/>
            </a:pPr>
            <a:r>
              <a:rPr lang="en-US" dirty="0"/>
              <a:t>Outer Join: divided into</a:t>
            </a:r>
          </a:p>
          <a:p>
            <a:pPr marL="1200150" lvl="2" indent="-342900">
              <a:buFont typeface="+mj-lt"/>
              <a:buAutoNum type="alphaLcPeriod"/>
            </a:pPr>
            <a:r>
              <a:rPr lang="en-US" dirty="0"/>
              <a:t>Left join OR Left Outer Join</a:t>
            </a:r>
          </a:p>
          <a:p>
            <a:pPr marL="1200150" lvl="2" indent="-342900">
              <a:buFont typeface="+mj-lt"/>
              <a:buAutoNum type="alphaLcPeriod"/>
            </a:pPr>
            <a:r>
              <a:rPr lang="en-US" dirty="0"/>
              <a:t>Right Join OR Right Outer Join</a:t>
            </a:r>
          </a:p>
          <a:p>
            <a:pPr marL="1200150" lvl="2" indent="-342900">
              <a:buFont typeface="+mj-lt"/>
              <a:buAutoNum type="alphaLcPeriod"/>
            </a:pPr>
            <a:r>
              <a:rPr lang="en-US" dirty="0"/>
              <a:t>Full Join OR Full Outer Join</a:t>
            </a:r>
          </a:p>
          <a:p>
            <a:pPr marL="800100" lvl="1" indent="-342900">
              <a:buAutoNum type="arabicPeriod"/>
            </a:pPr>
            <a:r>
              <a:rPr lang="en-US" dirty="0"/>
              <a:t>Cross Join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93" y="3602963"/>
            <a:ext cx="3276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702" y="2096498"/>
            <a:ext cx="3299691" cy="100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58928"/>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9449</TotalTime>
  <Words>926</Words>
  <Application>Microsoft Office PowerPoint</Application>
  <PresentationFormat>Widescreen</PresentationFormat>
  <Paragraphs>206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Chapter 4</vt:lpstr>
      <vt:lpstr>SQL Joins</vt:lpstr>
      <vt:lpstr>Understanding Joins</vt:lpstr>
      <vt:lpstr>Understanding Joins</vt:lpstr>
      <vt:lpstr>Understanding Joins</vt:lpstr>
      <vt:lpstr>Database normalization </vt:lpstr>
      <vt:lpstr>Understanding Joins</vt:lpstr>
      <vt:lpstr>Joins</vt:lpstr>
      <vt:lpstr>Joins in SQL Server</vt:lpstr>
      <vt:lpstr>Inner Join</vt:lpstr>
      <vt:lpstr>Outer Joins          </vt:lpstr>
      <vt:lpstr>Left Outer Join</vt:lpstr>
      <vt:lpstr>Right Outer Join</vt:lpstr>
      <vt:lpstr>Full Outer Join</vt:lpstr>
      <vt:lpstr>Cross Join</vt:lpstr>
      <vt:lpstr>Joining using 3 tables</vt:lpstr>
      <vt:lpstr>Union, Union All, and Join</vt:lpstr>
      <vt:lpstr>Union and Union All Operators</vt:lpstr>
      <vt:lpstr>Union, Union All, and Join</vt:lpstr>
      <vt:lpstr>Unions and Unions All… Summary</vt:lpstr>
      <vt:lpstr>Union, Union All, and Join…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AJ Fahmy</dc:creator>
  <cp:lastModifiedBy>AJ Fahmy</cp:lastModifiedBy>
  <cp:revision>37</cp:revision>
  <dcterms:created xsi:type="dcterms:W3CDTF">2014-09-29T00:34:21Z</dcterms:created>
  <dcterms:modified xsi:type="dcterms:W3CDTF">2019-02-18T18:46:54Z</dcterms:modified>
</cp:coreProperties>
</file>